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4" r:id="rId5"/>
    <p:sldId id="262" r:id="rId6"/>
    <p:sldId id="263" r:id="rId7"/>
    <p:sldId id="271" r:id="rId8"/>
    <p:sldId id="265" r:id="rId9"/>
    <p:sldId id="272" r:id="rId10"/>
    <p:sldId id="266" r:id="rId11"/>
    <p:sldId id="273" r:id="rId12"/>
    <p:sldId id="267" r:id="rId13"/>
    <p:sldId id="27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13AB8-13B2-4A81-8AA6-DC1921A1D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量子作業 練習</a:t>
            </a:r>
            <a:r>
              <a:rPr lang="en-US" altLang="zh-TW" dirty="0"/>
              <a:t>4.3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FC2698-9CCB-4123-8BEF-601EC376B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857" y="4586131"/>
            <a:ext cx="7891272" cy="218531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第</a:t>
            </a:r>
            <a:r>
              <a:rPr lang="en-US" altLang="zh-TW" sz="2400" dirty="0"/>
              <a:t>8</a:t>
            </a:r>
            <a:r>
              <a:rPr lang="zh-TW" altLang="en-US" sz="2400" dirty="0"/>
              <a:t>組</a:t>
            </a:r>
          </a:p>
          <a:p>
            <a:r>
              <a:rPr lang="zh-TW" altLang="en-US" sz="2400" dirty="0"/>
              <a:t>通訊四 蕭孟汝</a:t>
            </a:r>
            <a:endParaRPr lang="en-US" altLang="zh-TW" sz="2400" dirty="0"/>
          </a:p>
          <a:p>
            <a:r>
              <a:rPr lang="zh-TW" altLang="en-US" sz="2400" dirty="0"/>
              <a:t>通訊三 許榮顯</a:t>
            </a:r>
            <a:endParaRPr lang="en-US" altLang="zh-TW" sz="2400" dirty="0"/>
          </a:p>
          <a:p>
            <a:r>
              <a:rPr lang="zh-TW" altLang="en-US" sz="2400" dirty="0"/>
              <a:t>通訊二 龍芃如</a:t>
            </a:r>
          </a:p>
          <a:p>
            <a:br>
              <a:rPr lang="zh-TW" altLang="en-US" sz="1400" dirty="0"/>
            </a:b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97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76348-FE96-4D64-9BE2-BB44FA04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狀況</a:t>
            </a:r>
            <a:r>
              <a:rPr lang="en-US" altLang="zh-TW" dirty="0"/>
              <a:t>3.  q1 = |1&gt;</a:t>
            </a:r>
            <a:r>
              <a:rPr lang="zh-TW" altLang="en-US" dirty="0"/>
              <a:t> </a:t>
            </a:r>
            <a:r>
              <a:rPr lang="en-US" altLang="zh-TW" dirty="0"/>
              <a:t>q0 = |0&gt;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179B5-5654-4FD1-A6A2-339AE0C4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50423"/>
            <a:ext cx="10058400" cy="4937760"/>
          </a:xfrm>
        </p:spPr>
        <p:txBody>
          <a:bodyPr/>
          <a:lstStyle/>
          <a:p>
            <a:r>
              <a:rPr lang="zh-TW" altLang="en-US" dirty="0"/>
              <a:t>取得控制位元的疊加態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套用</a:t>
            </a:r>
            <a:r>
              <a:rPr lang="en-US" altLang="zh-TW" dirty="0"/>
              <a:t>CNOT</a:t>
            </a:r>
            <a:r>
              <a:rPr lang="zh-TW" altLang="en-US" dirty="0"/>
              <a:t>閘於目標位元與控制位元的疊加態上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35BE41-1A49-4EBF-9D71-796FEB98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3" y="2093976"/>
            <a:ext cx="5343525" cy="9620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FFE4CB1-A316-41C3-A350-9C926FABA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57" y="3802000"/>
            <a:ext cx="65436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76348-FE96-4D64-9BE2-BB44FA04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狀況</a:t>
            </a:r>
            <a:r>
              <a:rPr lang="en-US" altLang="zh-TW" dirty="0"/>
              <a:t>3.  q1 = |1&gt;</a:t>
            </a:r>
            <a:r>
              <a:rPr lang="zh-TW" altLang="en-US" dirty="0"/>
              <a:t> </a:t>
            </a:r>
            <a:r>
              <a:rPr lang="en-US" altLang="zh-TW" dirty="0"/>
              <a:t>q0 = |0&gt;</a:t>
            </a:r>
            <a:endParaRPr lang="zh-TW" altLang="en-US" dirty="0"/>
          </a:p>
        </p:txBody>
      </p:sp>
      <p:pic>
        <p:nvPicPr>
          <p:cNvPr id="4099" name="Picture 3" descr="https://lh4.googleusercontent.com/a26u6BWLnE_k5OnKpBzO4qtzT-Oy6QT37uEk94UBqiWxvs9sAlRMazYtzTfc9Ua9BmLKXXv9W2y3eU3S7boHYUYMaprnpDCgKd5PAIm0NaULvh2gGl2OV5QI6EZkTl6tyvPlEfznfgGl">
            <a:extLst>
              <a:ext uri="{FF2B5EF4-FFF2-40B4-BE49-F238E27FC236}">
                <a16:creationId xmlns:a16="http://schemas.microsoft.com/office/drawing/2014/main" id="{8170D203-0625-4608-84BD-25316C334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214888"/>
            <a:ext cx="4171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GkZ6WZorlTzE5UGfpZAn55b5_VP2y5hwZ4WPDgRFluegdR1pz5KRkC4mLwxCP-vtmmMmDKGY5dES6cpEMA8lgRisgsJ5qdg-O4mBHa4Yzgm43sR7Qq3hSl19KaSvBbRcImmSAx7F7usq">
            <a:extLst>
              <a:ext uri="{FF2B5EF4-FFF2-40B4-BE49-F238E27FC236}">
                <a16:creationId xmlns:a16="http://schemas.microsoft.com/office/drawing/2014/main" id="{C80F429B-9706-4F1E-83F5-8CB656432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2732314"/>
            <a:ext cx="4542957" cy="18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5.googleusercontent.com/xMQsBa_lZvP97FFFbSULigE1ASu2lCsqcM9hrrFqVX-wPoRPp6wOe0SqfEdBxBITMnc_winVO_rOnc9gBCUSUjdysJlfkb_ibll3Xg7Ky0Pyjcj4iayVVFdz2EEgN63fSaeJNnZuxxRJ">
            <a:extLst>
              <a:ext uri="{FF2B5EF4-FFF2-40B4-BE49-F238E27FC236}">
                <a16:creationId xmlns:a16="http://schemas.microsoft.com/office/drawing/2014/main" id="{BA65D9B8-4620-4109-B8B7-0FC0A513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327682"/>
            <a:ext cx="3554404" cy="65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08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76348-FE96-4D64-9BE2-BB44FA04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狀況</a:t>
            </a:r>
            <a:r>
              <a:rPr lang="en-US" altLang="zh-TW" dirty="0"/>
              <a:t>4.  q1 = |1&gt;</a:t>
            </a:r>
            <a:r>
              <a:rPr lang="zh-TW" altLang="en-US" dirty="0"/>
              <a:t> </a:t>
            </a:r>
            <a:r>
              <a:rPr lang="en-US" altLang="zh-TW" dirty="0"/>
              <a:t>q0 = |1&gt;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179B5-5654-4FD1-A6A2-339AE0C4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50423"/>
            <a:ext cx="10058400" cy="4937760"/>
          </a:xfrm>
        </p:spPr>
        <p:txBody>
          <a:bodyPr/>
          <a:lstStyle/>
          <a:p>
            <a:r>
              <a:rPr lang="zh-TW" altLang="en-US" dirty="0"/>
              <a:t>取得控制位元的疊加態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套用</a:t>
            </a:r>
            <a:r>
              <a:rPr lang="en-US" altLang="zh-TW" dirty="0"/>
              <a:t>CNOT</a:t>
            </a:r>
            <a:r>
              <a:rPr lang="zh-TW" altLang="en-US" dirty="0"/>
              <a:t>閘於目標位元與控制位元的疊加態上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012D9C-D205-4403-84EF-8CE2E472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6" y="2071118"/>
            <a:ext cx="5476875" cy="1000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9B62DA-4821-49AB-83DC-73EBFBF3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55" y="3841839"/>
            <a:ext cx="6543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0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76348-FE96-4D64-9BE2-BB44FA04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狀況</a:t>
            </a:r>
            <a:r>
              <a:rPr lang="en-US" altLang="zh-TW" dirty="0"/>
              <a:t>4.  q1 = |1&gt;</a:t>
            </a:r>
            <a:r>
              <a:rPr lang="zh-TW" altLang="en-US" dirty="0"/>
              <a:t> </a:t>
            </a:r>
            <a:r>
              <a:rPr lang="en-US" altLang="zh-TW" dirty="0"/>
              <a:t>q0 = |1&gt;</a:t>
            </a:r>
            <a:endParaRPr lang="zh-TW" altLang="en-US" dirty="0"/>
          </a:p>
        </p:txBody>
      </p:sp>
      <p:pic>
        <p:nvPicPr>
          <p:cNvPr id="5123" name="Picture 3" descr="https://lh3.googleusercontent.com/CSN7y4b5ZX02UoiKSC5Oq7m_urhLHHIaKW0B5HMFKEN0VhC9jbIf44BjqC220PPwo_4Q1w4JvmT0PIuH6Y9bNzxCdn8P0jwQjdyuE2tmAQhXKLt0xNtHKg9vWSsWTWcUr7BhaE-J4sX2">
            <a:extLst>
              <a:ext uri="{FF2B5EF4-FFF2-40B4-BE49-F238E27FC236}">
                <a16:creationId xmlns:a16="http://schemas.microsoft.com/office/drawing/2014/main" id="{5BB86E9B-C655-4984-8FC6-70F65723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2225"/>
            <a:ext cx="5120842" cy="225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ItTP5q04pnb57Lh-fD8F4FOQcLGL2lUaizq3J08wzvmFKgKpKPacCn4djOKnng6rPISo1DJqrrRn-LAeFJ3ii7eoZYDRWTcGFDusxo9Iaj-CA6yaxBB2WBtY022XqUGde_6Jbs8GGEvf">
            <a:extLst>
              <a:ext uri="{FF2B5EF4-FFF2-40B4-BE49-F238E27FC236}">
                <a16:creationId xmlns:a16="http://schemas.microsoft.com/office/drawing/2014/main" id="{94523ADD-596E-408B-8234-44E2F221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291731"/>
            <a:ext cx="4392816" cy="188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5.googleusercontent.com/Ehi-cgcj_3aRsyRPpS4fxJIh73q6gQnUnrQc9dYMoYzLKSP6axEw4U2iyrTtFZrs7hIE9E7_GznBK8Tz7CVndMt0VIg1ViPGNL3gIJb_Z50blIXJixQ7piX3O4e1f1wXe3Vn28ZtzWJ1">
            <a:extLst>
              <a:ext uri="{FF2B5EF4-FFF2-40B4-BE49-F238E27FC236}">
                <a16:creationId xmlns:a16="http://schemas.microsoft.com/office/drawing/2014/main" id="{4B1B9223-91CF-4A78-951F-0D651C26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86379"/>
            <a:ext cx="35242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66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DC10B-08EA-4856-ABD4-0F4CE383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1D26C-6C18-49BD-A9CF-D3B8873B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不一定要使用</a:t>
            </a:r>
            <a:r>
              <a:rPr lang="en-US" altLang="zh-TW" dirty="0"/>
              <a:t>CNOT</a:t>
            </a:r>
            <a:r>
              <a:rPr lang="zh-TW" altLang="en-US" dirty="0"/>
              <a:t>閘，也可以使用</a:t>
            </a:r>
            <a:r>
              <a:rPr lang="en-US" altLang="zh-TW" dirty="0"/>
              <a:t>CZ</a:t>
            </a:r>
            <a:r>
              <a:rPr lang="zh-TW" altLang="en-US" dirty="0"/>
              <a:t>閘。</a:t>
            </a:r>
            <a:endParaRPr lang="en-US" altLang="zh-TW" dirty="0"/>
          </a:p>
          <a:p>
            <a:r>
              <a:rPr lang="zh-TW" altLang="en-US" dirty="0"/>
              <a:t>不過一定要有</a:t>
            </a:r>
            <a:r>
              <a:rPr lang="en-US" altLang="zh-TW" dirty="0"/>
              <a:t>controller</a:t>
            </a:r>
            <a:r>
              <a:rPr lang="zh-TW" altLang="en-US" dirty="0"/>
              <a:t>才能使用控制位元！</a:t>
            </a:r>
          </a:p>
        </p:txBody>
      </p:sp>
    </p:spTree>
    <p:extLst>
      <p:ext uri="{BB962C8B-B14F-4D97-AF65-F5344CB8AC3E}">
        <p14:creationId xmlns:p14="http://schemas.microsoft.com/office/powerpoint/2010/main" val="4324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23BDC-BF03-4A98-890C-6139CB26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pic>
        <p:nvPicPr>
          <p:cNvPr id="1026" name="Picture 2" descr="https://lh5.googleusercontent.com/kdSN6XJpqLyUYIMDNtavzMThXtrQmbyk2dIRK54shpQ1l9hOBE5t44dFpuR9euGeyrH5OH-UUrmUtADrqHw1wJ4QmsR23r25YR74YzA-ppzQbM-bTTt-_-qZG7ueKf0atRXj6mJl3PQEKdIkzo0sow">
            <a:extLst>
              <a:ext uri="{FF2B5EF4-FFF2-40B4-BE49-F238E27FC236}">
                <a16:creationId xmlns:a16="http://schemas.microsoft.com/office/drawing/2014/main" id="{3CB900A7-E1DE-4E61-A92A-F26C6FB3D7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093976"/>
            <a:ext cx="10603013" cy="14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27C5087-177D-4634-ADB6-8318C354F06D}"/>
              </a:ext>
            </a:extLst>
          </p:cNvPr>
          <p:cNvSpPr txBox="1"/>
          <p:nvPr/>
        </p:nvSpPr>
        <p:spPr>
          <a:xfrm>
            <a:off x="1063752" y="4377370"/>
            <a:ext cx="466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應把</a:t>
            </a:r>
            <a:r>
              <a:rPr lang="en-US" altLang="zh-TW" sz="3200" dirty="0">
                <a:solidFill>
                  <a:srgbClr val="FF0000"/>
                </a:solidFill>
              </a:rPr>
              <a:t>X</a:t>
            </a:r>
            <a:r>
              <a:rPr lang="zh-TW" altLang="en-US" sz="3200" dirty="0">
                <a:solidFill>
                  <a:srgbClr val="FF0000"/>
                </a:solidFill>
              </a:rPr>
              <a:t>閘更正為</a:t>
            </a:r>
            <a:r>
              <a:rPr lang="en-US" altLang="zh-TW" sz="3200" dirty="0">
                <a:solidFill>
                  <a:srgbClr val="FF0000"/>
                </a:solidFill>
              </a:rPr>
              <a:t>CNOT</a:t>
            </a:r>
            <a:r>
              <a:rPr lang="zh-TW" altLang="en-US" sz="3200" dirty="0">
                <a:solidFill>
                  <a:srgbClr val="FF0000"/>
                </a:solidFill>
              </a:rPr>
              <a:t>閘</a:t>
            </a:r>
          </a:p>
        </p:txBody>
      </p:sp>
    </p:spTree>
    <p:extLst>
      <p:ext uri="{BB962C8B-B14F-4D97-AF65-F5344CB8AC3E}">
        <p14:creationId xmlns:p14="http://schemas.microsoft.com/office/powerpoint/2010/main" val="62198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69482-3A65-4A22-B1E2-57CBC6FB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矩陣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7D78B-7F85-4389-BF69-C967BF43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6277"/>
            <a:ext cx="10058400" cy="4050792"/>
          </a:xfrm>
        </p:spPr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H</a:t>
            </a:r>
            <a:r>
              <a:rPr lang="zh-TW" altLang="en-US" dirty="0"/>
              <a:t>閘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</a:t>
            </a:r>
            <a:r>
              <a:rPr lang="zh-TW" altLang="en-US" dirty="0"/>
              <a:t>閘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CNOT</a:t>
            </a:r>
            <a:r>
              <a:rPr lang="zh-TW" altLang="en-US" dirty="0"/>
              <a:t>閘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0FC2E2-01BD-4CC5-ABDB-9F51F4DD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22" y="4344581"/>
            <a:ext cx="1798320" cy="15924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71A1D2-E58B-4001-B8AF-0277A039C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15"/>
          <a:stretch/>
        </p:blipFill>
        <p:spPr>
          <a:xfrm>
            <a:off x="1943869" y="2044212"/>
            <a:ext cx="1760081" cy="9875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E3FA9F-DF45-4BCC-9649-34A4007A0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482" y="3342379"/>
            <a:ext cx="1025966" cy="8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9AF80-3155-40E4-BA19-CC6F9F75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為何無法只使用</a:t>
            </a:r>
            <a:r>
              <a:rPr lang="en-US" altLang="zh-TW" sz="6000" dirty="0"/>
              <a:t>H</a:t>
            </a:r>
            <a:r>
              <a:rPr lang="zh-TW" altLang="en-US" sz="6000" dirty="0"/>
              <a:t>閘和</a:t>
            </a:r>
            <a:r>
              <a:rPr lang="en-US" altLang="zh-TW" sz="6000" dirty="0"/>
              <a:t>X</a:t>
            </a:r>
            <a:r>
              <a:rPr lang="zh-TW" altLang="en-US" sz="6000" dirty="0"/>
              <a:t>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379F0-15FF-43B2-9CFC-CECFE2B5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結果要四種貝爾態都有可能發生，除了需要一個控制位元以外，一定要有一個「控制」相關的閘。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1026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009C8F-5FC3-488D-B4E0-041D71D9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57647"/>
            <a:ext cx="10058400" cy="5414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q1</a:t>
            </a:r>
            <a:r>
              <a:rPr lang="zh-TW" altLang="en-US" sz="4000" dirty="0"/>
              <a:t>為目標位元、</a:t>
            </a:r>
            <a:r>
              <a:rPr lang="en-US" altLang="zh-TW" sz="4000" dirty="0"/>
              <a:t>q0</a:t>
            </a:r>
            <a:r>
              <a:rPr lang="zh-TW" altLang="en-US" sz="4000" dirty="0"/>
              <a:t>為控制位元</a:t>
            </a:r>
            <a:endParaRPr lang="en-US" altLang="zh-TW" sz="40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狀況</a:t>
            </a:r>
            <a:r>
              <a:rPr lang="en-US" altLang="zh-TW" sz="2800" dirty="0"/>
              <a:t>1. q1 = |0&gt;</a:t>
            </a:r>
            <a:r>
              <a:rPr lang="zh-TW" altLang="en-US" sz="2800" dirty="0"/>
              <a:t> </a:t>
            </a:r>
            <a:r>
              <a:rPr lang="en-US" altLang="zh-TW" sz="2800" dirty="0"/>
              <a:t>q0 = |0&gt;</a:t>
            </a:r>
          </a:p>
          <a:p>
            <a:pPr marL="0" indent="0">
              <a:buNone/>
            </a:pPr>
            <a:endParaRPr lang="zh-TW" altLang="en-US" sz="2800" dirty="0"/>
          </a:p>
          <a:p>
            <a:pPr marL="0" indent="0">
              <a:buNone/>
            </a:pPr>
            <a:r>
              <a:rPr lang="zh-TW" altLang="en-US" sz="2800" dirty="0"/>
              <a:t>狀況</a:t>
            </a:r>
            <a:r>
              <a:rPr lang="en-US" altLang="zh-TW" sz="2800" dirty="0"/>
              <a:t>2. q1 = |0&gt;</a:t>
            </a:r>
            <a:r>
              <a:rPr lang="zh-TW" altLang="en-US" sz="2800" dirty="0"/>
              <a:t> </a:t>
            </a:r>
            <a:r>
              <a:rPr lang="en-US" altLang="zh-TW" sz="2800" dirty="0"/>
              <a:t>q0 = |1&gt;</a:t>
            </a:r>
            <a:endParaRPr lang="zh-TW" altLang="en-US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狀況</a:t>
            </a:r>
            <a:r>
              <a:rPr lang="en-US" altLang="zh-TW" sz="2800" dirty="0"/>
              <a:t>3. q1 = |1&gt;</a:t>
            </a:r>
            <a:r>
              <a:rPr lang="zh-TW" altLang="en-US" sz="2800" dirty="0"/>
              <a:t> </a:t>
            </a:r>
            <a:r>
              <a:rPr lang="en-US" altLang="zh-TW" sz="2800" dirty="0"/>
              <a:t>q0 = |0&gt;</a:t>
            </a:r>
            <a:endParaRPr lang="zh-TW" altLang="en-US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狀況</a:t>
            </a:r>
            <a:r>
              <a:rPr lang="en-US" altLang="zh-TW" sz="2800" dirty="0"/>
              <a:t>4. q1 = |1&gt;</a:t>
            </a:r>
            <a:r>
              <a:rPr lang="zh-TW" altLang="en-US" sz="2800" dirty="0"/>
              <a:t> </a:t>
            </a:r>
            <a:r>
              <a:rPr lang="en-US" altLang="zh-TW" sz="2800" dirty="0"/>
              <a:t>q0 = |1&gt;</a:t>
            </a:r>
            <a:endParaRPr lang="zh-TW" altLang="en-US" sz="2800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369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76348-FE96-4D64-9BE2-BB44FA04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狀況</a:t>
            </a:r>
            <a:r>
              <a:rPr lang="en-US" altLang="zh-TW" dirty="0"/>
              <a:t>1.  q1 = |0&gt;</a:t>
            </a:r>
            <a:r>
              <a:rPr lang="zh-TW" altLang="en-US" dirty="0"/>
              <a:t> </a:t>
            </a:r>
            <a:r>
              <a:rPr lang="en-US" altLang="zh-TW" dirty="0"/>
              <a:t>q0 = |0&gt;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179B5-5654-4FD1-A6A2-339AE0C4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50423"/>
            <a:ext cx="10058400" cy="4937760"/>
          </a:xfrm>
        </p:spPr>
        <p:txBody>
          <a:bodyPr/>
          <a:lstStyle/>
          <a:p>
            <a:r>
              <a:rPr lang="zh-TW" altLang="en-US" dirty="0"/>
              <a:t>取得控制位元的疊加態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套用</a:t>
            </a:r>
            <a:r>
              <a:rPr lang="en-US" altLang="zh-TW" dirty="0"/>
              <a:t>CNOT</a:t>
            </a:r>
            <a:r>
              <a:rPr lang="zh-TW" altLang="en-US" dirty="0"/>
              <a:t>閘於目標位元與控制位元的疊加態上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F4CCD8-7B1C-4562-9AB9-8405C5AC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3" y="2126769"/>
            <a:ext cx="5314950" cy="9810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9CB6C9C-A13A-450C-A920-895B87B3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5" y="3832314"/>
            <a:ext cx="67913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76348-FE96-4D64-9BE2-BB44FA04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狀況</a:t>
            </a:r>
            <a:r>
              <a:rPr lang="en-US" altLang="zh-TW" dirty="0"/>
              <a:t>1.  q1 = |0&gt;</a:t>
            </a:r>
            <a:r>
              <a:rPr lang="zh-TW" altLang="en-US" dirty="0"/>
              <a:t> </a:t>
            </a:r>
            <a:r>
              <a:rPr lang="en-US" altLang="zh-TW" dirty="0"/>
              <a:t>q0 = |0&gt;</a:t>
            </a:r>
            <a:endParaRPr lang="zh-TW" altLang="en-US" dirty="0"/>
          </a:p>
        </p:txBody>
      </p:sp>
      <p:pic>
        <p:nvPicPr>
          <p:cNvPr id="2050" name="Picture 2" descr="https://lh4.googleusercontent.com/mtnvIMVLsMH6zmDFOcZ8NzFiMM2aa2k024kKXF0qcBraw9RlvqZlSubVyesmO4elEreOJ1-GqQHNKHOvIZDAOWkTPJJ2lKyyu0Nl8BD4SC3gjqZQhG4aVfnwnXovehWJ2OcUB3wbrjBG">
            <a:extLst>
              <a:ext uri="{FF2B5EF4-FFF2-40B4-BE49-F238E27FC236}">
                <a16:creationId xmlns:a16="http://schemas.microsoft.com/office/drawing/2014/main" id="{C034228C-1984-4F6B-8C51-E5B718D8AE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6"/>
          <a:stretch/>
        </p:blipFill>
        <p:spPr bwMode="auto">
          <a:xfrm>
            <a:off x="943032" y="3519116"/>
            <a:ext cx="3852895" cy="187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3K2vqZG2ncNDXhI-5US84bkXCEdzR2XQi1R8g1pZLbUL8_sDr5roSB3-j_7F4DWMCVe75LrUFY0SKRGHG3HFCqku728_nmWkV94HMwxdmv9uq3m8Hw1IfZbJDoRVUSNNZXljdw1vSKCP">
            <a:extLst>
              <a:ext uri="{FF2B5EF4-FFF2-40B4-BE49-F238E27FC236}">
                <a16:creationId xmlns:a16="http://schemas.microsoft.com/office/drawing/2014/main" id="{65121723-1687-4C52-8B87-5F777A577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283687"/>
            <a:ext cx="3747466" cy="7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PmZZRWJXLHs6byqQ8kePhkW-rQ7aAVmOqkUQXaWdqDi7FGNJ8m5qAcM9iN16gaZpTQ4iv69r-kifB9ZhO-9m9S7pOw2gdP4mV3yX7kzbYlUEwp4NowFH1vhXmIB9IPoOET_AVShOZyUE">
            <a:extLst>
              <a:ext uri="{FF2B5EF4-FFF2-40B4-BE49-F238E27FC236}">
                <a16:creationId xmlns:a16="http://schemas.microsoft.com/office/drawing/2014/main" id="{00846922-8462-41F0-84D9-3E98BF61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000" y="2587298"/>
            <a:ext cx="4498657" cy="264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76348-FE96-4D64-9BE2-BB44FA04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狀況</a:t>
            </a:r>
            <a:r>
              <a:rPr lang="en-US" altLang="zh-TW" dirty="0"/>
              <a:t>2.  q1 = |0&gt;</a:t>
            </a:r>
            <a:r>
              <a:rPr lang="zh-TW" altLang="en-US" dirty="0"/>
              <a:t> </a:t>
            </a:r>
            <a:r>
              <a:rPr lang="en-US" altLang="zh-TW" dirty="0"/>
              <a:t>q0 = |1&gt;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179B5-5654-4FD1-A6A2-339AE0C4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50423"/>
            <a:ext cx="10058400" cy="4937760"/>
          </a:xfrm>
        </p:spPr>
        <p:txBody>
          <a:bodyPr/>
          <a:lstStyle/>
          <a:p>
            <a:r>
              <a:rPr lang="zh-TW" altLang="en-US" dirty="0"/>
              <a:t>取得控制位元的疊加態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套用</a:t>
            </a:r>
            <a:r>
              <a:rPr lang="en-US" altLang="zh-TW" dirty="0"/>
              <a:t>CNOT</a:t>
            </a:r>
            <a:r>
              <a:rPr lang="zh-TW" altLang="en-US" dirty="0"/>
              <a:t>閘於目標位元與控制位元的疊加態上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D658DF-D80A-4882-AEC8-CB600D50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7" y="2091799"/>
            <a:ext cx="5486400" cy="1028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842997-B119-4C1A-AD97-931E8CC1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09" y="3783058"/>
            <a:ext cx="6429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1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76348-FE96-4D64-9BE2-BB44FA04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狀況</a:t>
            </a:r>
            <a:r>
              <a:rPr lang="en-US" altLang="zh-TW" dirty="0"/>
              <a:t>2.  q1 = |0&gt;</a:t>
            </a:r>
            <a:r>
              <a:rPr lang="zh-TW" altLang="en-US" dirty="0"/>
              <a:t> </a:t>
            </a:r>
            <a:r>
              <a:rPr lang="en-US" altLang="zh-TW" dirty="0"/>
              <a:t>q0 = |1&gt;</a:t>
            </a:r>
            <a:endParaRPr lang="zh-TW" altLang="en-US" dirty="0"/>
          </a:p>
        </p:txBody>
      </p:sp>
      <p:pic>
        <p:nvPicPr>
          <p:cNvPr id="3075" name="Picture 3" descr="https://lh5.googleusercontent.com/gnsb6_S89cXn8ppB9rsefUNZw741gz2DIBwxQW-1ziOXHrlA3RgCKVr79WhhAa4Hz5kqVuXcwNw4lf44Ql-abqi8rAASl6M55xGirsusgrIJWiDiPgX57sOenPEDj8NueRvEE3N1xXJ3">
            <a:extLst>
              <a:ext uri="{FF2B5EF4-FFF2-40B4-BE49-F238E27FC236}">
                <a16:creationId xmlns:a16="http://schemas.microsoft.com/office/drawing/2014/main" id="{9AE912AB-2580-45C8-856D-33207E8A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5775"/>
            <a:ext cx="4388024" cy="222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7wrGl8rKtfWJSgnRP8Ru4IVlu7jEBX2-xgWKk60laXMdq-D1yYBnHm-BPKK3NZfiy0906VJMgc2KM_k5ApCHyvpoBGzmRo4EH88PNK_YQNmz1THKTNKK5vLhWGj2vwhdqkj3NeU4WLf2">
            <a:extLst>
              <a:ext uri="{FF2B5EF4-FFF2-40B4-BE49-F238E27FC236}">
                <a16:creationId xmlns:a16="http://schemas.microsoft.com/office/drawing/2014/main" id="{DC00C713-C20B-4E15-89F2-25B7EDC0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94" y="3429000"/>
            <a:ext cx="40195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6.googleusercontent.com/YUULz4btnL0X9AdthXKijH1JYLHjV8xmlJwdniGwh6aO4Tgi8wvOVOivMJZSZex_fjW3M8mTpNMJyPamv_4ioHErf3yKPEizRSvMB-bublmoMYFyvSkopD0p4ua0fRVUEFnvGJ8aOX2N">
            <a:extLst>
              <a:ext uri="{FF2B5EF4-FFF2-40B4-BE49-F238E27FC236}">
                <a16:creationId xmlns:a16="http://schemas.microsoft.com/office/drawing/2014/main" id="{F70E6408-4B84-475D-9184-1F234D756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275250"/>
            <a:ext cx="34861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073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105</TotalTime>
  <Words>348</Words>
  <Application>Microsoft Office PowerPoint</Application>
  <PresentationFormat>寬螢幕</PresentationFormat>
  <Paragraphs>59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標楷體</vt:lpstr>
      <vt:lpstr>Arial</vt:lpstr>
      <vt:lpstr>Rockwell</vt:lpstr>
      <vt:lpstr>Rockwell Condensed</vt:lpstr>
      <vt:lpstr>Wingdings</vt:lpstr>
      <vt:lpstr>木刻字型</vt:lpstr>
      <vt:lpstr>量子作業 練習4.3 </vt:lpstr>
      <vt:lpstr>題目</vt:lpstr>
      <vt:lpstr>矩陣</vt:lpstr>
      <vt:lpstr>為何無法只使用H閘和X閘</vt:lpstr>
      <vt:lpstr>PowerPoint 簡報</vt:lpstr>
      <vt:lpstr>狀況1.  q1 = |0&gt; q0 = |0&gt;</vt:lpstr>
      <vt:lpstr>狀況1.  q1 = |0&gt; q0 = |0&gt;</vt:lpstr>
      <vt:lpstr>狀況2.  q1 = |0&gt; q0 = |1&gt;</vt:lpstr>
      <vt:lpstr>狀況2.  q1 = |0&gt; q0 = |1&gt;</vt:lpstr>
      <vt:lpstr>狀況3.  q1 = |1&gt; q0 = |0&gt;</vt:lpstr>
      <vt:lpstr>狀況3.  q1 = |1&gt; q0 = |0&gt;</vt:lpstr>
      <vt:lpstr>狀況4.  q1 = |1&gt; q0 = |1&gt;</vt:lpstr>
      <vt:lpstr>狀況4.  q1 = |1&gt; q0 = |1&gt;</vt:lpstr>
      <vt:lpstr>其他補充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蕭孟汝 (107503505)</dc:creator>
  <cp:lastModifiedBy>蕭孟汝 (107503505)</cp:lastModifiedBy>
  <cp:revision>13</cp:revision>
  <dcterms:created xsi:type="dcterms:W3CDTF">2022-04-25T17:21:06Z</dcterms:created>
  <dcterms:modified xsi:type="dcterms:W3CDTF">2022-04-26T01:25:52Z</dcterms:modified>
</cp:coreProperties>
</file>