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9" r:id="rId4"/>
    <p:sldId id="263" r:id="rId5"/>
    <p:sldId id="264" r:id="rId6"/>
    <p:sldId id="265" r:id="rId7"/>
    <p:sldId id="266"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69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15832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79613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76640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62436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CBC1C18-307B-4F68-A007-B5B542270E8D}"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3438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588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533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960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E5059C3-6A89-4494-99FF-5A4D6FFD50EB}" type="datetimeFigureOut">
              <a:rPr lang="en-US" smtClean="0"/>
              <a:t>4/25/2022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44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24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4/25/2022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177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4/25/2022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013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4/25/2022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89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7D525BB-DA17-4BA0-B3C8-3AC3ABC827E6}" type="datetimeFigureOut">
              <a:rPr lang="en-US" smtClean="0"/>
              <a:t>4/25/2022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286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16C4C9A-3960-41CF-A4E9-2A8FB932454B}" type="datetimeFigureOut">
              <a:rPr lang="en-US" smtClean="0"/>
              <a:t>4/25/2022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710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4/25/2022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58489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AAD1F2-ED64-449E-A5D2-142B252F7D4C}"/>
              </a:ext>
            </a:extLst>
          </p:cNvPr>
          <p:cNvSpPr>
            <a:spLocks noGrp="1"/>
          </p:cNvSpPr>
          <p:nvPr>
            <p:ph type="ctrTitle"/>
          </p:nvPr>
        </p:nvSpPr>
        <p:spPr>
          <a:xfrm>
            <a:off x="1269507" y="1165185"/>
            <a:ext cx="6860367" cy="2268559"/>
          </a:xfrm>
        </p:spPr>
        <p:txBody>
          <a:bodyPr>
            <a:normAutofit/>
          </a:bodyPr>
          <a:lstStyle/>
          <a:p>
            <a:r>
              <a:rPr lang="zh-TW" altLang="en-US" dirty="0">
                <a:latin typeface="標楷體" panose="03000509000000000000" pitchFamily="65" charset="-120"/>
                <a:ea typeface="標楷體" panose="03000509000000000000" pitchFamily="65" charset="-120"/>
              </a:rPr>
              <a:t>演算法作業報告</a:t>
            </a:r>
            <a:br>
              <a:rPr lang="en-US" altLang="zh-TW"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Exercise 5-1</a:t>
            </a:r>
            <a:endParaRPr lang="zh-TW" altLang="en-US"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8BA58DB2-3984-4732-9913-57CAC2853201}"/>
              </a:ext>
            </a:extLst>
          </p:cNvPr>
          <p:cNvSpPr>
            <a:spLocks noGrp="1"/>
          </p:cNvSpPr>
          <p:nvPr>
            <p:ph type="subTitle" idx="1"/>
          </p:nvPr>
        </p:nvSpPr>
        <p:spPr>
          <a:xfrm>
            <a:off x="2772274" y="3671459"/>
            <a:ext cx="5357600" cy="1664021"/>
          </a:xfrm>
        </p:spPr>
        <p:txBody>
          <a:bodyPr/>
          <a:lstStyle/>
          <a:p>
            <a:r>
              <a:rPr lang="en-US" altLang="zh-TW" dirty="0">
                <a:latin typeface="標楷體" panose="03000509000000000000" pitchFamily="65" charset="-120"/>
                <a:ea typeface="標楷體" panose="03000509000000000000" pitchFamily="65" charset="-120"/>
              </a:rPr>
              <a:t>109503007</a:t>
            </a:r>
            <a:r>
              <a:rPr lang="zh-TW" altLang="en-US" dirty="0">
                <a:latin typeface="標楷體" panose="03000509000000000000" pitchFamily="65" charset="-120"/>
                <a:ea typeface="標楷體" panose="03000509000000000000" pitchFamily="65" charset="-120"/>
              </a:rPr>
              <a:t> 通訊二 劉育信</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109503008</a:t>
            </a:r>
            <a:r>
              <a:rPr lang="zh-TW" altLang="en-US" dirty="0">
                <a:latin typeface="標楷體" panose="03000509000000000000" pitchFamily="65" charset="-120"/>
                <a:ea typeface="標楷體" panose="03000509000000000000" pitchFamily="65" charset="-120"/>
              </a:rPr>
              <a:t> 通訊二 邱奕維</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109503525</a:t>
            </a:r>
            <a:r>
              <a:rPr lang="zh-TW" altLang="en-US">
                <a:latin typeface="標楷體" panose="03000509000000000000" pitchFamily="65" charset="-120"/>
                <a:ea typeface="標楷體" panose="03000509000000000000" pitchFamily="65" charset="-120"/>
              </a:rPr>
              <a:t> 通訊</a:t>
            </a:r>
            <a:r>
              <a:rPr lang="zh-TW" altLang="en-US" dirty="0">
                <a:latin typeface="標楷體" panose="03000509000000000000" pitchFamily="65" charset="-120"/>
                <a:ea typeface="標楷體" panose="03000509000000000000" pitchFamily="65" charset="-120"/>
              </a:rPr>
              <a:t>二 劉寯寰</a:t>
            </a:r>
          </a:p>
        </p:txBody>
      </p:sp>
    </p:spTree>
    <p:extLst>
      <p:ext uri="{BB962C8B-B14F-4D97-AF65-F5344CB8AC3E}">
        <p14:creationId xmlns:p14="http://schemas.microsoft.com/office/powerpoint/2010/main" val="391623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47E170-945D-412B-B097-342819D3C7C5}"/>
              </a:ext>
            </a:extLst>
          </p:cNvPr>
          <p:cNvSpPr>
            <a:spLocks noGrp="1"/>
          </p:cNvSpPr>
          <p:nvPr>
            <p:ph type="title"/>
          </p:nvPr>
        </p:nvSpPr>
        <p:spPr/>
        <p:txBody>
          <a:bodyPr>
            <a:normAutofit/>
          </a:bodyPr>
          <a:lstStyle/>
          <a:p>
            <a:r>
              <a:rPr lang="zh-TW" altLang="en-US" sz="4800" dirty="0">
                <a:latin typeface="標楷體" panose="03000509000000000000" pitchFamily="65" charset="-120"/>
                <a:ea typeface="標楷體" panose="03000509000000000000" pitchFamily="65" charset="-120"/>
              </a:rPr>
              <a:t>題目</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E4C6860-7522-43D2-ABE5-CAF3CB43E6A9}"/>
                  </a:ext>
                </a:extLst>
              </p:cNvPr>
              <p:cNvSpPr>
                <a:spLocks noGrp="1"/>
              </p:cNvSpPr>
              <p:nvPr>
                <p:ph idx="1"/>
              </p:nvPr>
            </p:nvSpPr>
            <p:spPr>
              <a:xfrm>
                <a:off x="677334" y="1620269"/>
                <a:ext cx="9664617" cy="3617462"/>
              </a:xfrm>
            </p:spPr>
            <p:txBody>
              <a:bodyPr>
                <a:normAutofit/>
              </a:bodyPr>
              <a:lstStyle/>
              <a:p>
                <a:pPr marL="0" indent="0">
                  <a:buNone/>
                </a:pPr>
                <a:r>
                  <a:rPr lang="zh-TW" altLang="en-US" sz="3000" dirty="0">
                    <a:latin typeface="標楷體" panose="03000509000000000000" pitchFamily="65" charset="-120"/>
                    <a:ea typeface="標楷體" panose="03000509000000000000" pitchFamily="65" charset="-120"/>
                  </a:rPr>
                  <a:t>基於下列</a:t>
                </a:r>
                <a:r>
                  <a:rPr lang="en-US" altLang="zh-TW" sz="3000" dirty="0">
                    <a:latin typeface="標楷體" panose="03000509000000000000" pitchFamily="65" charset="-120"/>
                    <a:ea typeface="標楷體" panose="03000509000000000000" pitchFamily="65" charset="-120"/>
                  </a:rPr>
                  <a:t>Deutsch-</a:t>
                </a:r>
                <a:r>
                  <a:rPr lang="en-US" altLang="zh-TW" sz="3000" dirty="0" err="1">
                    <a:latin typeface="標楷體" panose="03000509000000000000" pitchFamily="65" charset="-120"/>
                    <a:ea typeface="標楷體" panose="03000509000000000000" pitchFamily="65" charset="-120"/>
                  </a:rPr>
                  <a:t>Jozsa</a:t>
                </a:r>
                <a:r>
                  <a:rPr lang="zh-TW" altLang="en-US" sz="3000" dirty="0">
                    <a:latin typeface="標楷體" panose="03000509000000000000" pitchFamily="65" charset="-120"/>
                    <a:ea typeface="標楷體" panose="03000509000000000000" pitchFamily="65" charset="-120"/>
                  </a:rPr>
                  <a:t>問題的黑箱函數，設計量子</a:t>
                </a:r>
                <a:endParaRPr lang="en-US" altLang="zh-TW" sz="3000" dirty="0">
                  <a:latin typeface="標楷體" panose="03000509000000000000" pitchFamily="65" charset="-120"/>
                  <a:ea typeface="標楷體" panose="03000509000000000000" pitchFamily="65" charset="-120"/>
                </a:endParaRPr>
              </a:p>
              <a:p>
                <a:pPr marL="0" indent="0">
                  <a:buNone/>
                </a:pPr>
                <a:r>
                  <a:rPr lang="zh-TW" altLang="en-US" sz="3000" dirty="0">
                    <a:latin typeface="標楷體" panose="03000509000000000000" pitchFamily="65" charset="-120"/>
                    <a:ea typeface="標楷體" panose="03000509000000000000" pitchFamily="65" charset="-120"/>
                  </a:rPr>
                  <a:t>程式建構並顯示</a:t>
                </a:r>
                <a:r>
                  <a:rPr lang="en-US" altLang="zh-TW" sz="3000" dirty="0">
                    <a:latin typeface="標楷體" panose="03000509000000000000" pitchFamily="65" charset="-120"/>
                    <a:ea typeface="標楷體" panose="03000509000000000000" pitchFamily="65" charset="-120"/>
                  </a:rPr>
                  <a:t>Deutsch-</a:t>
                </a:r>
                <a:r>
                  <a:rPr lang="en-US" altLang="zh-TW" sz="3000" dirty="0" err="1">
                    <a:latin typeface="標楷體" panose="03000509000000000000" pitchFamily="65" charset="-120"/>
                    <a:ea typeface="標楷體" panose="03000509000000000000" pitchFamily="65" charset="-120"/>
                  </a:rPr>
                  <a:t>Jozsa</a:t>
                </a:r>
                <a:r>
                  <a:rPr lang="zh-TW" altLang="en-US" sz="3000" dirty="0">
                    <a:latin typeface="標楷體" panose="03000509000000000000" pitchFamily="65" charset="-120"/>
                    <a:ea typeface="標楷體" panose="03000509000000000000" pitchFamily="65" charset="-120"/>
                  </a:rPr>
                  <a:t>演算法量子線路。</a:t>
                </a:r>
                <a:endParaRPr lang="en-US" altLang="zh-TW" sz="3000" dirty="0">
                  <a:latin typeface="標楷體" panose="03000509000000000000" pitchFamily="65" charset="-120"/>
                  <a:ea typeface="標楷體" panose="03000509000000000000" pitchFamily="65" charset="-120"/>
                </a:endParaRPr>
              </a:p>
              <a:p>
                <a:pPr marL="0" indent="0">
                  <a:buNone/>
                </a:pPr>
                <a14:m>
                  <m:oMath xmlns:m="http://schemas.openxmlformats.org/officeDocument/2006/math">
                    <m:r>
                      <a:rPr lang="en-US" altLang="zh-TW" sz="3000" i="1" kern="100" smtClean="0">
                        <a:effectLst/>
                        <a:latin typeface="Cambria Math" panose="02040503050406030204" pitchFamily="18" charset="0"/>
                        <a:ea typeface="標楷體" panose="03000509000000000000" pitchFamily="65" charset="-120"/>
                        <a:cs typeface="Times New Roman" panose="02020603050405020304" pitchFamily="18" charset="0"/>
                      </a:rPr>
                      <m:t>𝑓</m:t>
                    </m:r>
                    <m:r>
                      <a:rPr lang="en-US" altLang="zh-TW" sz="3000" i="1" kern="100" smtClean="0">
                        <a:effectLst/>
                        <a:latin typeface="Cambria Math" panose="02040503050406030204" pitchFamily="18" charset="0"/>
                        <a:ea typeface="標楷體" panose="03000509000000000000" pitchFamily="65" charset="-120"/>
                        <a:cs typeface="Times New Roman" panose="02020603050405020304" pitchFamily="18" charset="0"/>
                      </a:rPr>
                      <m:t>:</m:t>
                    </m:r>
                    <m:sSup>
                      <m:sSupPr>
                        <m:ctrlPr>
                          <a:rPr lang="zh-TW" altLang="zh-TW" sz="3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TW" altLang="zh-TW" sz="3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3000" kern="100">
                                <a:effectLst/>
                                <a:latin typeface="Cambria Math" panose="02040503050406030204" pitchFamily="18" charset="0"/>
                                <a:ea typeface="標楷體" panose="03000509000000000000" pitchFamily="65" charset="-120"/>
                                <a:cs typeface="Times New Roman" panose="02020603050405020304" pitchFamily="18" charset="0"/>
                              </a:rPr>
                              <m:t>0,1</m:t>
                            </m:r>
                          </m:e>
                        </m:d>
                      </m:e>
                      <m:sup>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3</m:t>
                        </m:r>
                      </m:sup>
                    </m:sSup>
                    <m:r>
                      <a:rPr lang="zh-TW" altLang="zh-TW" sz="30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{0,1}</m:t>
                    </m:r>
                  </m:oMath>
                </a14:m>
                <a:r>
                  <a:rPr lang="en-US" altLang="zh-TW" sz="3000" kern="100" dirty="0">
                    <a:effectLst/>
                    <a:latin typeface="標楷體" panose="03000509000000000000" pitchFamily="65" charset="-120"/>
                    <a:ea typeface="新細明體" panose="02020500000000000000" pitchFamily="18" charset="-120"/>
                    <a:cs typeface="Times New Roman" panose="02020603050405020304" pitchFamily="18" charset="0"/>
                  </a:rPr>
                  <a:t>,</a:t>
                </a:r>
                <a14:m>
                  <m:oMath xmlns:m="http://schemas.openxmlformats.org/officeDocument/2006/math">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𝑦</m:t>
                    </m:r>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𝑓</m:t>
                    </m:r>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m:t>
                    </m:r>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𝑥</m:t>
                    </m:r>
                    <m:r>
                      <a:rPr lang="en-US" altLang="zh-TW" sz="3000" i="1" kern="100">
                        <a:effectLst/>
                        <a:latin typeface="Cambria Math" panose="02040503050406030204" pitchFamily="18" charset="0"/>
                        <a:ea typeface="標楷體" panose="03000509000000000000" pitchFamily="65" charset="-120"/>
                        <a:cs typeface="Times New Roman" panose="02020603050405020304" pitchFamily="18" charset="0"/>
                      </a:rPr>
                      <m:t>)=0</m:t>
                    </m:r>
                  </m:oMath>
                </a14:m>
                <a:endParaRPr lang="zh-TW" altLang="zh-TW" sz="3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en-US" sz="3000" dirty="0">
                  <a:latin typeface="標楷體" panose="03000509000000000000" pitchFamily="65" charset="-120"/>
                  <a:ea typeface="標楷體" panose="03000509000000000000" pitchFamily="65" charset="-120"/>
                </a:endParaRPr>
              </a:p>
            </p:txBody>
          </p:sp>
        </mc:Choice>
        <mc:Fallback xmlns="">
          <p:sp>
            <p:nvSpPr>
              <p:cNvPr id="3" name="內容版面配置區 2">
                <a:extLst>
                  <a:ext uri="{FF2B5EF4-FFF2-40B4-BE49-F238E27FC236}">
                    <a16:creationId xmlns:a16="http://schemas.microsoft.com/office/drawing/2014/main" id="{4E4C6860-7522-43D2-ABE5-CAF3CB43E6A9}"/>
                  </a:ext>
                </a:extLst>
              </p:cNvPr>
              <p:cNvSpPr>
                <a:spLocks noGrp="1" noRot="1" noChangeAspect="1" noMove="1" noResize="1" noEditPoints="1" noAdjustHandles="1" noChangeArrowheads="1" noChangeShapeType="1" noTextEdit="1"/>
              </p:cNvSpPr>
              <p:nvPr>
                <p:ph idx="1"/>
              </p:nvPr>
            </p:nvSpPr>
            <p:spPr>
              <a:xfrm>
                <a:off x="677334" y="1620269"/>
                <a:ext cx="9664617" cy="3617462"/>
              </a:xfrm>
              <a:blipFill>
                <a:blip r:embed="rId2"/>
                <a:stretch>
                  <a:fillRect l="-1450" t="-20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91036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89928A-F8A0-40AA-9E1A-0596BC455C3F}"/>
              </a:ext>
            </a:extLst>
          </p:cNvPr>
          <p:cNvSpPr>
            <a:spLocks noGrp="1"/>
          </p:cNvSpPr>
          <p:nvPr>
            <p:ph type="title"/>
          </p:nvPr>
        </p:nvSpPr>
        <p:spPr/>
        <p:txBody>
          <a:bodyPr>
            <a:normAutofit/>
          </a:bodyPr>
          <a:lstStyle/>
          <a:p>
            <a:r>
              <a:rPr lang="zh-TW" altLang="en-US" sz="4800" dirty="0">
                <a:latin typeface="標楷體" panose="03000509000000000000" pitchFamily="65" charset="-120"/>
                <a:ea typeface="標楷體" panose="03000509000000000000" pitchFamily="65" charset="-120"/>
              </a:rPr>
              <a:t>程式碼</a:t>
            </a:r>
          </a:p>
        </p:txBody>
      </p:sp>
      <p:sp>
        <p:nvSpPr>
          <p:cNvPr id="3" name="內容版面配置區 2">
            <a:extLst>
              <a:ext uri="{FF2B5EF4-FFF2-40B4-BE49-F238E27FC236}">
                <a16:creationId xmlns:a16="http://schemas.microsoft.com/office/drawing/2014/main" id="{E1E4B68A-475F-427D-8178-F8CFD048B021}"/>
              </a:ext>
            </a:extLst>
          </p:cNvPr>
          <p:cNvSpPr>
            <a:spLocks noGrp="1"/>
          </p:cNvSpPr>
          <p:nvPr>
            <p:ph idx="1"/>
          </p:nvPr>
        </p:nvSpPr>
        <p:spPr>
          <a:xfrm>
            <a:off x="308538" y="2126202"/>
            <a:ext cx="9424920" cy="4731798"/>
          </a:xfrm>
        </p:spPr>
        <p:txBody>
          <a:bodyPr>
            <a:normAutofit/>
          </a:bodyPr>
          <a:lstStyle/>
          <a:p>
            <a:pPr marL="0" indent="0">
              <a:buNone/>
            </a:pPr>
            <a:r>
              <a:rPr lang="zh-TW" altLang="en-US" sz="3000" dirty="0">
                <a:latin typeface="標楷體" panose="03000509000000000000" pitchFamily="65" charset="-120"/>
                <a:ea typeface="標楷體" panose="03000509000000000000" pitchFamily="65" charset="-120"/>
              </a:rPr>
              <a:t> </a:t>
            </a:r>
          </a:p>
        </p:txBody>
      </p:sp>
      <p:pic>
        <p:nvPicPr>
          <p:cNvPr id="6" name="圖片 5">
            <a:extLst>
              <a:ext uri="{FF2B5EF4-FFF2-40B4-BE49-F238E27FC236}">
                <a16:creationId xmlns:a16="http://schemas.microsoft.com/office/drawing/2014/main" id="{26668B77-19B6-4182-9E28-9439E90C7BEC}"/>
              </a:ext>
            </a:extLst>
          </p:cNvPr>
          <p:cNvPicPr>
            <a:picLocks noChangeAspect="1"/>
          </p:cNvPicPr>
          <p:nvPr/>
        </p:nvPicPr>
        <p:blipFill>
          <a:blip r:embed="rId2"/>
          <a:stretch>
            <a:fillRect/>
          </a:stretch>
        </p:blipFill>
        <p:spPr>
          <a:xfrm>
            <a:off x="677334" y="1525759"/>
            <a:ext cx="7146630" cy="5013112"/>
          </a:xfrm>
          <a:prstGeom prst="rect">
            <a:avLst/>
          </a:prstGeom>
        </p:spPr>
      </p:pic>
    </p:spTree>
    <p:extLst>
      <p:ext uri="{BB962C8B-B14F-4D97-AF65-F5344CB8AC3E}">
        <p14:creationId xmlns:p14="http://schemas.microsoft.com/office/powerpoint/2010/main" val="158555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1ED25-9190-4388-8A4F-9DBF63EB46E6}"/>
              </a:ext>
            </a:extLst>
          </p:cNvPr>
          <p:cNvSpPr>
            <a:spLocks noGrp="1"/>
          </p:cNvSpPr>
          <p:nvPr>
            <p:ph type="title"/>
          </p:nvPr>
        </p:nvSpPr>
        <p:spPr/>
        <p:txBody>
          <a:bodyPr/>
          <a:lstStyle/>
          <a:p>
            <a:r>
              <a:rPr lang="zh-TW" altLang="en-US" sz="4800" dirty="0">
                <a:latin typeface="標楷體" panose="03000509000000000000" pitchFamily="65" charset="-120"/>
                <a:ea typeface="標楷體" panose="03000509000000000000" pitchFamily="65" charset="-120"/>
              </a:rPr>
              <a:t>程式碼說明</a:t>
            </a:r>
          </a:p>
        </p:txBody>
      </p:sp>
      <p:sp>
        <p:nvSpPr>
          <p:cNvPr id="3" name="內容版面配置區 2">
            <a:extLst>
              <a:ext uri="{FF2B5EF4-FFF2-40B4-BE49-F238E27FC236}">
                <a16:creationId xmlns:a16="http://schemas.microsoft.com/office/drawing/2014/main" id="{1FBECEDC-A613-4885-A310-FE27851B6C05}"/>
              </a:ext>
            </a:extLst>
          </p:cNvPr>
          <p:cNvSpPr>
            <a:spLocks noGrp="1"/>
          </p:cNvSpPr>
          <p:nvPr>
            <p:ph idx="1"/>
          </p:nvPr>
        </p:nvSpPr>
        <p:spPr>
          <a:xfrm>
            <a:off x="677334" y="1832115"/>
            <a:ext cx="8596668" cy="3880773"/>
          </a:xfrm>
        </p:spPr>
        <p:txBody>
          <a:bodyPr>
            <a:normAutofit/>
          </a:bodyPr>
          <a:lstStyle/>
          <a:p>
            <a:r>
              <a:rPr lang="zh-TW" altLang="zh-TW" dirty="0"/>
              <a:t>使用</a:t>
            </a:r>
            <a:r>
              <a:rPr lang="en-US" altLang="zh-TW" dirty="0" err="1"/>
              <a:t>qrx</a:t>
            </a:r>
            <a:r>
              <a:rPr lang="en-US" altLang="zh-TW" dirty="0"/>
              <a:t>=</a:t>
            </a:r>
            <a:r>
              <a:rPr lang="en-US" altLang="zh-TW" dirty="0" err="1"/>
              <a:t>QuantumRegister</a:t>
            </a:r>
            <a:r>
              <a:rPr lang="en-US" altLang="zh-TW" dirty="0"/>
              <a:t>(3,'x')</a:t>
            </a:r>
            <a:r>
              <a:rPr lang="zh-TW" altLang="zh-TW" dirty="0"/>
              <a:t>建構一個包含</a:t>
            </a:r>
            <a:r>
              <a:rPr lang="en-US" altLang="zh-TW" dirty="0"/>
              <a:t>3</a:t>
            </a:r>
            <a:r>
              <a:rPr lang="zh-TW" altLang="zh-TW" dirty="0"/>
              <a:t>個量子位元的量子暫存器物件，命名顯示為</a:t>
            </a:r>
            <a:r>
              <a:rPr lang="en-US" altLang="zh-TW" dirty="0"/>
              <a:t>'x'</a:t>
            </a:r>
            <a:r>
              <a:rPr lang="zh-TW" altLang="zh-TW" dirty="0"/>
              <a:t>以代表函 數輸入，儲存於</a:t>
            </a:r>
            <a:r>
              <a:rPr lang="en-US" altLang="zh-TW" dirty="0" err="1"/>
              <a:t>qrx</a:t>
            </a:r>
            <a:r>
              <a:rPr lang="zh-TW" altLang="zh-TW" dirty="0"/>
              <a:t>變數中</a:t>
            </a:r>
          </a:p>
          <a:p>
            <a:r>
              <a:rPr lang="zh-TW" altLang="zh-TW" dirty="0"/>
              <a:t>使用</a:t>
            </a:r>
            <a:r>
              <a:rPr lang="en-US" altLang="zh-TW" dirty="0" err="1"/>
              <a:t>qry</a:t>
            </a:r>
            <a:r>
              <a:rPr lang="en-US" altLang="zh-TW" dirty="0"/>
              <a:t>=</a:t>
            </a:r>
            <a:r>
              <a:rPr lang="en-US" altLang="zh-TW" dirty="0" err="1"/>
              <a:t>QuantumRegister</a:t>
            </a:r>
            <a:r>
              <a:rPr lang="en-US" altLang="zh-TW" dirty="0"/>
              <a:t>(1,'y')</a:t>
            </a:r>
            <a:r>
              <a:rPr lang="zh-TW" altLang="zh-TW" dirty="0"/>
              <a:t>建構一個包含</a:t>
            </a:r>
            <a:r>
              <a:rPr lang="en-US" altLang="zh-TW" dirty="0"/>
              <a:t>1</a:t>
            </a:r>
            <a:r>
              <a:rPr lang="zh-TW" altLang="zh-TW" dirty="0"/>
              <a:t>個量子位元的量子暫存器物件，命名顯示為</a:t>
            </a:r>
            <a:r>
              <a:rPr lang="en-US" altLang="zh-TW" dirty="0"/>
              <a:t>'y'</a:t>
            </a:r>
            <a:r>
              <a:rPr lang="zh-TW" altLang="zh-TW" dirty="0"/>
              <a:t>以代表函 數輸出，儲存於</a:t>
            </a:r>
            <a:r>
              <a:rPr lang="en-US" altLang="zh-TW" dirty="0" err="1"/>
              <a:t>qry</a:t>
            </a:r>
            <a:r>
              <a:rPr lang="zh-TW" altLang="zh-TW" dirty="0"/>
              <a:t>變數中</a:t>
            </a:r>
          </a:p>
          <a:p>
            <a:r>
              <a:rPr lang="zh-TW" altLang="zh-TW" dirty="0"/>
              <a:t>行使用</a:t>
            </a:r>
            <a:r>
              <a:rPr lang="en-US" altLang="zh-TW" dirty="0" err="1"/>
              <a:t>cr</a:t>
            </a:r>
            <a:r>
              <a:rPr lang="en-US" altLang="zh-TW" dirty="0"/>
              <a:t> = </a:t>
            </a:r>
            <a:r>
              <a:rPr lang="en-US" altLang="zh-TW" dirty="0" err="1"/>
              <a:t>ClassicalRegister</a:t>
            </a:r>
            <a:r>
              <a:rPr lang="en-US" altLang="zh-TW" dirty="0"/>
              <a:t>(3,'c')</a:t>
            </a:r>
            <a:r>
              <a:rPr lang="zh-TW" altLang="zh-TW" dirty="0"/>
              <a:t>建構一個包含</a:t>
            </a:r>
            <a:r>
              <a:rPr lang="en-US" altLang="zh-TW" dirty="0"/>
              <a:t>3</a:t>
            </a:r>
            <a:r>
              <a:rPr lang="zh-TW" altLang="zh-TW" dirty="0"/>
              <a:t>個古典位元的古典暫存器物件，命名顯示為</a:t>
            </a:r>
            <a:r>
              <a:rPr lang="en-US" altLang="zh-TW" dirty="0"/>
              <a:t>'c'</a:t>
            </a:r>
            <a:r>
              <a:rPr lang="zh-TW" altLang="zh-TW" dirty="0"/>
              <a:t>以代表儲 存量子位元測量的古典位元，儲存於</a:t>
            </a:r>
            <a:r>
              <a:rPr lang="en-US" altLang="zh-TW" dirty="0" err="1"/>
              <a:t>cr</a:t>
            </a:r>
            <a:r>
              <a:rPr lang="zh-TW" altLang="zh-TW" dirty="0"/>
              <a:t>變數中</a:t>
            </a:r>
          </a:p>
          <a:p>
            <a:r>
              <a:rPr lang="zh-TW" altLang="zh-TW" dirty="0"/>
              <a:t>使用</a:t>
            </a:r>
            <a:r>
              <a:rPr lang="en-US" altLang="zh-TW" dirty="0"/>
              <a:t>qc=</a:t>
            </a:r>
            <a:r>
              <a:rPr lang="en-US" altLang="zh-TW" dirty="0" err="1"/>
              <a:t>QuantumCircuit</a:t>
            </a:r>
            <a:r>
              <a:rPr lang="en-US" altLang="zh-TW" dirty="0"/>
              <a:t>(</a:t>
            </a:r>
            <a:r>
              <a:rPr lang="en-US" altLang="zh-TW" dirty="0" err="1"/>
              <a:t>qrx,qry,cr</a:t>
            </a:r>
            <a:r>
              <a:rPr lang="en-US" altLang="zh-TW" dirty="0"/>
              <a:t>)</a:t>
            </a:r>
            <a:r>
              <a:rPr lang="zh-TW" altLang="zh-TW" dirty="0"/>
              <a:t>建構一個包含量子暫存器物件</a:t>
            </a:r>
            <a:r>
              <a:rPr lang="en-US" altLang="zh-TW" dirty="0" err="1"/>
              <a:t>qrx</a:t>
            </a:r>
            <a:r>
              <a:rPr lang="zh-TW" altLang="zh-TW" dirty="0"/>
              <a:t>的</a:t>
            </a:r>
            <a:r>
              <a:rPr lang="en-US" altLang="zh-TW" dirty="0"/>
              <a:t>3</a:t>
            </a:r>
            <a:r>
              <a:rPr lang="zh-TW" altLang="zh-TW" dirty="0"/>
              <a:t>個量子位元、量子暫存器物件</a:t>
            </a:r>
            <a:r>
              <a:rPr lang="en-US" altLang="zh-TW" dirty="0"/>
              <a:t> </a:t>
            </a:r>
            <a:r>
              <a:rPr lang="en-US" altLang="zh-TW" dirty="0" err="1"/>
              <a:t>qry</a:t>
            </a:r>
            <a:r>
              <a:rPr lang="zh-TW" altLang="zh-TW" dirty="0"/>
              <a:t>的</a:t>
            </a:r>
            <a:r>
              <a:rPr lang="en-US" altLang="zh-TW" dirty="0"/>
              <a:t>1</a:t>
            </a:r>
            <a:r>
              <a:rPr lang="zh-TW" altLang="zh-TW" dirty="0"/>
              <a:t>個量子位元，以及古典暫存器物件</a:t>
            </a:r>
            <a:r>
              <a:rPr lang="en-US" altLang="zh-TW" dirty="0" err="1"/>
              <a:t>cr</a:t>
            </a:r>
            <a:r>
              <a:rPr lang="zh-TW" altLang="zh-TW" dirty="0"/>
              <a:t>的</a:t>
            </a:r>
            <a:r>
              <a:rPr lang="en-US" altLang="zh-TW" dirty="0"/>
              <a:t>3</a:t>
            </a:r>
            <a:r>
              <a:rPr lang="zh-TW" altLang="zh-TW" dirty="0"/>
              <a:t>個古典位元的量子線路物件，儲存於</a:t>
            </a:r>
            <a:r>
              <a:rPr lang="en-US" altLang="zh-TW" dirty="0"/>
              <a:t>qc</a:t>
            </a:r>
            <a:r>
              <a:rPr lang="zh-TW" altLang="zh-TW" dirty="0"/>
              <a:t>變數中</a:t>
            </a:r>
          </a:p>
        </p:txBody>
      </p:sp>
    </p:spTree>
    <p:extLst>
      <p:ext uri="{BB962C8B-B14F-4D97-AF65-F5344CB8AC3E}">
        <p14:creationId xmlns:p14="http://schemas.microsoft.com/office/powerpoint/2010/main" val="344614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55C0C-5A96-46AA-8BD2-72666D58794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ACE12E8-4365-439D-8549-F64B11B288B8}"/>
              </a:ext>
            </a:extLst>
          </p:cNvPr>
          <p:cNvSpPr>
            <a:spLocks noGrp="1"/>
          </p:cNvSpPr>
          <p:nvPr>
            <p:ph idx="1"/>
          </p:nvPr>
        </p:nvSpPr>
        <p:spPr/>
        <p:txBody>
          <a:bodyPr/>
          <a:lstStyle/>
          <a:p>
            <a:r>
              <a:rPr lang="zh-TW" altLang="zh-TW" dirty="0"/>
              <a:t>使用</a:t>
            </a:r>
            <a:r>
              <a:rPr lang="en-US" altLang="zh-TW" dirty="0" err="1"/>
              <a:t>qc.h</a:t>
            </a:r>
            <a:r>
              <a:rPr lang="en-US" altLang="zh-TW" dirty="0"/>
              <a:t>(</a:t>
            </a:r>
            <a:r>
              <a:rPr lang="en-US" altLang="zh-TW" dirty="0" err="1"/>
              <a:t>qrx</a:t>
            </a:r>
            <a:r>
              <a:rPr lang="en-US" altLang="zh-TW" dirty="0"/>
              <a:t>)</a:t>
            </a:r>
            <a:r>
              <a:rPr lang="zh-TW" altLang="zh-TW" dirty="0"/>
              <a:t>呼叫</a:t>
            </a:r>
            <a:r>
              <a:rPr lang="en-US" altLang="zh-TW" dirty="0" err="1"/>
              <a:t>QuantumCircuit</a:t>
            </a:r>
            <a:r>
              <a:rPr lang="zh-TW" altLang="zh-TW" dirty="0"/>
              <a:t>類別的</a:t>
            </a:r>
            <a:r>
              <a:rPr lang="en-US" altLang="zh-TW" dirty="0"/>
              <a:t>h</a:t>
            </a:r>
            <a:r>
              <a:rPr lang="zh-TW" altLang="zh-TW" dirty="0"/>
              <a:t>方法，在量子暫存器物件</a:t>
            </a:r>
            <a:r>
              <a:rPr lang="en-US" altLang="zh-TW" dirty="0" err="1"/>
              <a:t>qrx</a:t>
            </a:r>
            <a:r>
              <a:rPr lang="zh-TW" altLang="zh-TW" dirty="0"/>
              <a:t>的</a:t>
            </a:r>
            <a:r>
              <a:rPr lang="en-US" altLang="zh-TW" dirty="0"/>
              <a:t>3</a:t>
            </a:r>
            <a:r>
              <a:rPr lang="zh-TW" altLang="zh-TW" dirty="0"/>
              <a:t>個量子位元上建立</a:t>
            </a:r>
            <a:r>
              <a:rPr lang="en-US" altLang="zh-TW" dirty="0"/>
              <a:t>H</a:t>
            </a:r>
            <a:r>
              <a:rPr lang="zh-TW" altLang="zh-TW" dirty="0"/>
              <a:t>閘</a:t>
            </a:r>
          </a:p>
          <a:p>
            <a:r>
              <a:rPr lang="zh-TW" altLang="zh-TW" dirty="0"/>
              <a:t>使用</a:t>
            </a:r>
            <a:r>
              <a:rPr lang="en-US" altLang="zh-TW" dirty="0" err="1"/>
              <a:t>qc.x</a:t>
            </a:r>
            <a:r>
              <a:rPr lang="en-US" altLang="zh-TW" dirty="0"/>
              <a:t>(</a:t>
            </a:r>
            <a:r>
              <a:rPr lang="en-US" altLang="zh-TW" dirty="0" err="1"/>
              <a:t>qry</a:t>
            </a:r>
            <a:r>
              <a:rPr lang="en-US" altLang="zh-TW" dirty="0"/>
              <a:t>)</a:t>
            </a:r>
            <a:r>
              <a:rPr lang="zh-TW" altLang="zh-TW" dirty="0"/>
              <a:t>呼叫</a:t>
            </a:r>
            <a:r>
              <a:rPr lang="en-US" altLang="zh-TW" dirty="0" err="1"/>
              <a:t>QuantumCircuit</a:t>
            </a:r>
            <a:r>
              <a:rPr lang="zh-TW" altLang="zh-TW" dirty="0"/>
              <a:t>類別的</a:t>
            </a:r>
            <a:r>
              <a:rPr lang="en-US" altLang="zh-TW" dirty="0"/>
              <a:t>x</a:t>
            </a:r>
            <a:r>
              <a:rPr lang="zh-TW" altLang="zh-TW" dirty="0"/>
              <a:t>方法，在量子暫存器物件</a:t>
            </a:r>
            <a:r>
              <a:rPr lang="en-US" altLang="zh-TW" dirty="0" err="1"/>
              <a:t>qry</a:t>
            </a:r>
            <a:r>
              <a:rPr lang="zh-TW" altLang="zh-TW" dirty="0"/>
              <a:t>的</a:t>
            </a:r>
            <a:r>
              <a:rPr lang="en-US" altLang="zh-TW" dirty="0"/>
              <a:t>1</a:t>
            </a:r>
            <a:r>
              <a:rPr lang="zh-TW" altLang="zh-TW" dirty="0"/>
              <a:t>個量子位元上建立</a:t>
            </a:r>
            <a:r>
              <a:rPr lang="en-US" altLang="zh-TW" dirty="0"/>
              <a:t>NOT</a:t>
            </a:r>
            <a:r>
              <a:rPr lang="zh-TW" altLang="zh-TW" dirty="0"/>
              <a:t>閘</a:t>
            </a:r>
          </a:p>
          <a:p>
            <a:r>
              <a:rPr lang="zh-TW" altLang="zh-TW" dirty="0"/>
              <a:t>使用</a:t>
            </a:r>
            <a:r>
              <a:rPr lang="en-US" altLang="zh-TW" dirty="0" err="1"/>
              <a:t>qc.h</a:t>
            </a:r>
            <a:r>
              <a:rPr lang="en-US" altLang="zh-TW" dirty="0"/>
              <a:t>(</a:t>
            </a:r>
            <a:r>
              <a:rPr lang="en-US" altLang="zh-TW" dirty="0" err="1"/>
              <a:t>qry</a:t>
            </a:r>
            <a:r>
              <a:rPr lang="en-US" altLang="zh-TW" dirty="0"/>
              <a:t>)</a:t>
            </a:r>
            <a:r>
              <a:rPr lang="zh-TW" altLang="zh-TW" dirty="0"/>
              <a:t>呼叫</a:t>
            </a:r>
            <a:r>
              <a:rPr lang="en-US" altLang="zh-TW" dirty="0" err="1"/>
              <a:t>QuantumCircuit</a:t>
            </a:r>
            <a:r>
              <a:rPr lang="zh-TW" altLang="zh-TW" dirty="0"/>
              <a:t>類別的</a:t>
            </a:r>
            <a:r>
              <a:rPr lang="en-US" altLang="zh-TW" dirty="0"/>
              <a:t>h</a:t>
            </a:r>
            <a:r>
              <a:rPr lang="zh-TW" altLang="zh-TW" dirty="0"/>
              <a:t>方法，在量子暫存器物件</a:t>
            </a:r>
            <a:r>
              <a:rPr lang="en-US" altLang="zh-TW" dirty="0" err="1"/>
              <a:t>qry</a:t>
            </a:r>
            <a:r>
              <a:rPr lang="zh-TW" altLang="zh-TW" dirty="0"/>
              <a:t>的</a:t>
            </a:r>
            <a:r>
              <a:rPr lang="en-US" altLang="zh-TW" dirty="0"/>
              <a:t>1</a:t>
            </a:r>
            <a:r>
              <a:rPr lang="zh-TW" altLang="zh-TW" dirty="0"/>
              <a:t>個量子位元上建立</a:t>
            </a:r>
            <a:r>
              <a:rPr lang="en-US" altLang="zh-TW" dirty="0"/>
              <a:t>H</a:t>
            </a:r>
            <a:r>
              <a:rPr lang="zh-TW" altLang="zh-TW" dirty="0"/>
              <a:t>閘</a:t>
            </a:r>
          </a:p>
          <a:p>
            <a:r>
              <a:rPr lang="zh-TW" altLang="zh-TW" dirty="0"/>
              <a:t>使用</a:t>
            </a:r>
            <a:r>
              <a:rPr lang="en-US" altLang="zh-TW" dirty="0" err="1"/>
              <a:t>qc.barrier</a:t>
            </a:r>
            <a:r>
              <a:rPr lang="en-US" altLang="zh-TW" dirty="0"/>
              <a:t>()</a:t>
            </a:r>
            <a:r>
              <a:rPr lang="zh-TW" altLang="zh-TW" dirty="0"/>
              <a:t>呼叫</a:t>
            </a:r>
            <a:r>
              <a:rPr lang="en-US" altLang="zh-TW" dirty="0" err="1"/>
              <a:t>QuantumCircuit</a:t>
            </a:r>
            <a:r>
              <a:rPr lang="zh-TW" altLang="zh-TW" dirty="0"/>
              <a:t>類別的</a:t>
            </a:r>
            <a:r>
              <a:rPr lang="en-US" altLang="zh-TW" dirty="0"/>
              <a:t>barrier</a:t>
            </a:r>
            <a:r>
              <a:rPr lang="zh-TW" altLang="zh-TW" dirty="0"/>
              <a:t>方法，在量子線路中加入壁壘</a:t>
            </a:r>
            <a:r>
              <a:rPr lang="en-US" altLang="zh-TW" dirty="0"/>
              <a:t>(barrier)</a:t>
            </a:r>
            <a:r>
              <a:rPr lang="zh-TW" altLang="zh-TW" dirty="0"/>
              <a:t>，這會在稍後 顯示量子線路的時候產生一條垂直的壁壘線</a:t>
            </a:r>
          </a:p>
          <a:p>
            <a:r>
              <a:rPr lang="zh-TW" altLang="zh-TW" dirty="0"/>
              <a:t>使用</a:t>
            </a:r>
            <a:r>
              <a:rPr lang="en-US" altLang="zh-TW" dirty="0" err="1"/>
              <a:t>qc.barrier</a:t>
            </a:r>
            <a:r>
              <a:rPr lang="en-US" altLang="zh-TW" dirty="0"/>
              <a:t>()</a:t>
            </a:r>
            <a:r>
              <a:rPr lang="zh-TW" altLang="zh-TW" dirty="0"/>
              <a:t>呼叫</a:t>
            </a:r>
            <a:r>
              <a:rPr lang="en-US" altLang="zh-TW" dirty="0" err="1"/>
              <a:t>QuantumCircuit</a:t>
            </a:r>
            <a:r>
              <a:rPr lang="zh-TW" altLang="zh-TW" dirty="0"/>
              <a:t>類別的</a:t>
            </a:r>
            <a:r>
              <a:rPr lang="en-US" altLang="zh-TW" dirty="0"/>
              <a:t>barrier</a:t>
            </a:r>
            <a:r>
              <a:rPr lang="zh-TW" altLang="zh-TW" dirty="0"/>
              <a:t>方法，在量子線路中加入壁壘。在兩個壁壘之間實 際上是對應黑箱函數的線路</a:t>
            </a:r>
          </a:p>
        </p:txBody>
      </p:sp>
    </p:spTree>
    <p:extLst>
      <p:ext uri="{BB962C8B-B14F-4D97-AF65-F5344CB8AC3E}">
        <p14:creationId xmlns:p14="http://schemas.microsoft.com/office/powerpoint/2010/main" val="246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E88BDD-7388-465F-B98F-A8B4D4417B8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08167478-7393-4E24-B15F-70C4B3111FCD}"/>
              </a:ext>
            </a:extLst>
          </p:cNvPr>
          <p:cNvSpPr>
            <a:spLocks noGrp="1"/>
          </p:cNvSpPr>
          <p:nvPr>
            <p:ph idx="1"/>
          </p:nvPr>
        </p:nvSpPr>
        <p:spPr/>
        <p:txBody>
          <a:bodyPr/>
          <a:lstStyle/>
          <a:p>
            <a:r>
              <a:rPr lang="zh-TW" altLang="zh-TW" dirty="0"/>
              <a:t>使用</a:t>
            </a:r>
            <a:r>
              <a:rPr lang="en-US" altLang="zh-TW" dirty="0" err="1"/>
              <a:t>qc.h</a:t>
            </a:r>
            <a:r>
              <a:rPr lang="en-US" altLang="zh-TW" dirty="0"/>
              <a:t>(</a:t>
            </a:r>
            <a:r>
              <a:rPr lang="en-US" altLang="zh-TW" dirty="0" err="1"/>
              <a:t>qrx</a:t>
            </a:r>
            <a:r>
              <a:rPr lang="en-US" altLang="zh-TW" dirty="0"/>
              <a:t>)</a:t>
            </a:r>
            <a:r>
              <a:rPr lang="zh-TW" altLang="zh-TW" dirty="0"/>
              <a:t>呼叫</a:t>
            </a:r>
            <a:r>
              <a:rPr lang="en-US" altLang="zh-TW" dirty="0" err="1"/>
              <a:t>QuantumCircuit</a:t>
            </a:r>
            <a:r>
              <a:rPr lang="zh-TW" altLang="zh-TW" dirty="0"/>
              <a:t>類別的</a:t>
            </a:r>
            <a:r>
              <a:rPr lang="en-US" altLang="zh-TW" dirty="0"/>
              <a:t>h</a:t>
            </a:r>
            <a:r>
              <a:rPr lang="zh-TW" altLang="zh-TW" dirty="0"/>
              <a:t>方法，在量子暫存器物件</a:t>
            </a:r>
            <a:r>
              <a:rPr lang="en-US" altLang="zh-TW" dirty="0" err="1"/>
              <a:t>qrx</a:t>
            </a:r>
            <a:r>
              <a:rPr lang="zh-TW" altLang="zh-TW" dirty="0"/>
              <a:t>的</a:t>
            </a:r>
            <a:r>
              <a:rPr lang="en-US" altLang="zh-TW" dirty="0"/>
              <a:t>3</a:t>
            </a:r>
            <a:r>
              <a:rPr lang="zh-TW" altLang="zh-TW" dirty="0"/>
              <a:t>個量子位元上建立</a:t>
            </a:r>
            <a:r>
              <a:rPr lang="en-US" altLang="zh-TW" dirty="0"/>
              <a:t>H</a:t>
            </a:r>
            <a:r>
              <a:rPr lang="zh-TW" altLang="zh-TW" dirty="0"/>
              <a:t>閘</a:t>
            </a:r>
          </a:p>
          <a:p>
            <a:r>
              <a:rPr lang="zh-TW" altLang="zh-TW" dirty="0"/>
              <a:t>使用</a:t>
            </a:r>
            <a:r>
              <a:rPr lang="en-US" altLang="zh-TW" dirty="0" err="1"/>
              <a:t>qc.h</a:t>
            </a:r>
            <a:r>
              <a:rPr lang="en-US" altLang="zh-TW" dirty="0"/>
              <a:t>(</a:t>
            </a:r>
            <a:r>
              <a:rPr lang="en-US" altLang="zh-TW" dirty="0" err="1"/>
              <a:t>qry</a:t>
            </a:r>
            <a:r>
              <a:rPr lang="en-US" altLang="zh-TW" dirty="0"/>
              <a:t>)</a:t>
            </a:r>
            <a:r>
              <a:rPr lang="zh-TW" altLang="zh-TW" dirty="0"/>
              <a:t>呼叫</a:t>
            </a:r>
            <a:r>
              <a:rPr lang="en-US" altLang="zh-TW" dirty="0" err="1"/>
              <a:t>QuantumCircuit</a:t>
            </a:r>
            <a:r>
              <a:rPr lang="zh-TW" altLang="zh-TW" dirty="0"/>
              <a:t>類別的</a:t>
            </a:r>
            <a:r>
              <a:rPr lang="en-US" altLang="zh-TW" dirty="0"/>
              <a:t>h</a:t>
            </a:r>
            <a:r>
              <a:rPr lang="zh-TW" altLang="zh-TW" dirty="0"/>
              <a:t>方法，在量子暫存器物件</a:t>
            </a:r>
            <a:r>
              <a:rPr lang="en-US" altLang="zh-TW" dirty="0" err="1"/>
              <a:t>qry</a:t>
            </a:r>
            <a:r>
              <a:rPr lang="zh-TW" altLang="zh-TW" dirty="0"/>
              <a:t>的</a:t>
            </a:r>
            <a:r>
              <a:rPr lang="en-US" altLang="zh-TW" dirty="0"/>
              <a:t>1</a:t>
            </a:r>
            <a:r>
              <a:rPr lang="zh-TW" altLang="zh-TW" dirty="0"/>
              <a:t>個量子位元上建立</a:t>
            </a:r>
            <a:r>
              <a:rPr lang="en-US" altLang="zh-TW" dirty="0"/>
              <a:t>H</a:t>
            </a:r>
            <a:r>
              <a:rPr lang="zh-TW" altLang="zh-TW" dirty="0"/>
              <a:t>閘</a:t>
            </a:r>
          </a:p>
          <a:p>
            <a:r>
              <a:rPr lang="zh-TW" altLang="zh-TW" dirty="0"/>
              <a:t>使用</a:t>
            </a:r>
            <a:r>
              <a:rPr lang="en-US" altLang="zh-TW" dirty="0" err="1"/>
              <a:t>qc.measure</a:t>
            </a:r>
            <a:r>
              <a:rPr lang="en-US" altLang="zh-TW" dirty="0"/>
              <a:t>(</a:t>
            </a:r>
            <a:r>
              <a:rPr lang="en-US" altLang="zh-TW" dirty="0" err="1"/>
              <a:t>qrx,cr</a:t>
            </a:r>
            <a:r>
              <a:rPr lang="en-US" altLang="zh-TW" dirty="0"/>
              <a:t>)</a:t>
            </a:r>
            <a:r>
              <a:rPr lang="zh-TW" altLang="zh-TW" dirty="0"/>
              <a:t>呼叫</a:t>
            </a:r>
            <a:r>
              <a:rPr lang="en-US" altLang="zh-TW" dirty="0" err="1"/>
              <a:t>QuantumCircuit</a:t>
            </a:r>
            <a:r>
              <a:rPr lang="zh-TW" altLang="zh-TW" dirty="0"/>
              <a:t>類別的</a:t>
            </a:r>
            <a:r>
              <a:rPr lang="en-US" altLang="zh-TW" dirty="0"/>
              <a:t>measure</a:t>
            </a:r>
            <a:r>
              <a:rPr lang="zh-TW" altLang="zh-TW" dirty="0"/>
              <a:t>方法，測量量子暫存器物件</a:t>
            </a:r>
            <a:r>
              <a:rPr lang="en-US" altLang="zh-TW" dirty="0" err="1"/>
              <a:t>qrx</a:t>
            </a:r>
            <a:r>
              <a:rPr lang="zh-TW" altLang="zh-TW" dirty="0"/>
              <a:t>的</a:t>
            </a:r>
            <a:r>
              <a:rPr lang="en-US" altLang="zh-TW" dirty="0"/>
              <a:t>3</a:t>
            </a:r>
            <a:r>
              <a:rPr lang="zh-TW" altLang="zh-TW" dirty="0"/>
              <a:t>個量子 位元，並將測量結果儲存於古典暫存器物件的</a:t>
            </a:r>
            <a:r>
              <a:rPr lang="en-US" altLang="zh-TW" dirty="0"/>
              <a:t>3</a:t>
            </a:r>
            <a:r>
              <a:rPr lang="zh-TW" altLang="zh-TW" dirty="0"/>
              <a:t>個古典位元</a:t>
            </a:r>
          </a:p>
          <a:p>
            <a:r>
              <a:rPr lang="zh-TW" altLang="zh-TW" dirty="0"/>
              <a:t>使用</a:t>
            </a:r>
            <a:r>
              <a:rPr lang="en-US" altLang="zh-TW" dirty="0" err="1"/>
              <a:t>qc.draw</a:t>
            </a:r>
            <a:r>
              <a:rPr lang="en-US" altLang="zh-TW" dirty="0"/>
              <a:t>()</a:t>
            </a:r>
            <a:r>
              <a:rPr lang="zh-TW" altLang="zh-TW" dirty="0"/>
              <a:t>呼叫</a:t>
            </a:r>
            <a:r>
              <a:rPr lang="en-US" altLang="zh-TW" dirty="0" err="1"/>
              <a:t>QuantumCircuit</a:t>
            </a:r>
            <a:r>
              <a:rPr lang="zh-TW" altLang="zh-TW" dirty="0"/>
              <a:t>類別的</a:t>
            </a:r>
            <a:r>
              <a:rPr lang="en-US" altLang="zh-TW" dirty="0"/>
              <a:t>draw</a:t>
            </a:r>
            <a:r>
              <a:rPr lang="zh-TW" altLang="zh-TW" dirty="0"/>
              <a:t>方法，其預設參數為</a:t>
            </a:r>
            <a:r>
              <a:rPr lang="en-US" altLang="zh-TW" dirty="0"/>
              <a:t>'</a:t>
            </a:r>
            <a:r>
              <a:rPr lang="en-US" altLang="zh-TW" dirty="0" err="1"/>
              <a:t>mpl</a:t>
            </a:r>
            <a:r>
              <a:rPr lang="en-US" altLang="zh-TW" dirty="0"/>
              <a:t>'</a:t>
            </a:r>
            <a:r>
              <a:rPr lang="zh-TW" altLang="zh-TW" dirty="0"/>
              <a:t>，代表透過</a:t>
            </a:r>
            <a:r>
              <a:rPr lang="en-US" altLang="zh-TW" dirty="0"/>
              <a:t>matplotlib</a:t>
            </a:r>
            <a:r>
              <a:rPr lang="zh-TW" altLang="zh-TW" dirty="0"/>
              <a:t>套件顯 示量子線路</a:t>
            </a:r>
          </a:p>
        </p:txBody>
      </p:sp>
    </p:spTree>
    <p:extLst>
      <p:ext uri="{BB962C8B-B14F-4D97-AF65-F5344CB8AC3E}">
        <p14:creationId xmlns:p14="http://schemas.microsoft.com/office/powerpoint/2010/main" val="332854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8D4C3B-9E52-4BEB-841F-6FD034ED4E8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5593D0F7-7BC5-4935-9B70-A7031E6CAA3A}"/>
              </a:ext>
            </a:extLst>
          </p:cNvPr>
          <p:cNvSpPr>
            <a:spLocks noGrp="1"/>
          </p:cNvSpPr>
          <p:nvPr>
            <p:ph idx="1"/>
          </p:nvPr>
        </p:nvSpPr>
        <p:spPr>
          <a:xfrm>
            <a:off x="677334" y="2160588"/>
            <a:ext cx="8596668" cy="4506541"/>
          </a:xfrm>
        </p:spPr>
        <p:txBody>
          <a:bodyPr>
            <a:normAutofit/>
          </a:bodyPr>
          <a:lstStyle/>
          <a:p>
            <a:r>
              <a:rPr lang="zh-TW" altLang="zh-TW" dirty="0"/>
              <a:t>使用</a:t>
            </a:r>
            <a:r>
              <a:rPr lang="en-US" altLang="zh-TW" dirty="0" err="1"/>
              <a:t>AerSimulator</a:t>
            </a:r>
            <a:r>
              <a:rPr lang="en-US" altLang="zh-TW" dirty="0"/>
              <a:t>()</a:t>
            </a:r>
            <a:r>
              <a:rPr lang="zh-TW" altLang="zh-TW" dirty="0"/>
              <a:t>建構量子電腦模擬器物件，儲存於</a:t>
            </a:r>
            <a:r>
              <a:rPr lang="en-US" altLang="zh-TW" dirty="0"/>
              <a:t>sim</a:t>
            </a:r>
            <a:r>
              <a:rPr lang="zh-TW" altLang="zh-TW" dirty="0"/>
              <a:t>變數中</a:t>
            </a:r>
          </a:p>
          <a:p>
            <a:r>
              <a:rPr lang="zh-TW" altLang="zh-TW" dirty="0"/>
              <a:t>呼叫</a:t>
            </a:r>
            <a:r>
              <a:rPr lang="en-US" altLang="zh-TW" dirty="0"/>
              <a:t>execute</a:t>
            </a:r>
            <a:r>
              <a:rPr lang="zh-TW" altLang="zh-TW" dirty="0"/>
              <a:t>函數建立一個工作，儲存於</a:t>
            </a:r>
            <a:r>
              <a:rPr lang="en-US" altLang="zh-TW" dirty="0"/>
              <a:t>job</a:t>
            </a:r>
            <a:r>
              <a:rPr lang="zh-TW" altLang="zh-TW" dirty="0"/>
              <a:t>變數中，其中傳入參數</a:t>
            </a:r>
            <a:r>
              <a:rPr lang="en-US" altLang="zh-TW" dirty="0"/>
              <a:t>qc</a:t>
            </a:r>
            <a:r>
              <a:rPr lang="zh-TW" altLang="zh-TW" dirty="0"/>
              <a:t>表示要執行</a:t>
            </a:r>
            <a:r>
              <a:rPr lang="en-US" altLang="zh-TW" dirty="0"/>
              <a:t>qc</a:t>
            </a:r>
            <a:r>
              <a:rPr lang="zh-TW" altLang="zh-TW" dirty="0"/>
              <a:t>所對應的量子線 路，</a:t>
            </a:r>
            <a:r>
              <a:rPr lang="en-US" altLang="zh-TW" dirty="0"/>
              <a:t>backend=sim</a:t>
            </a:r>
            <a:r>
              <a:rPr lang="zh-TW" altLang="zh-TW" dirty="0"/>
              <a:t>設定在後端使用</a:t>
            </a:r>
            <a:r>
              <a:rPr lang="en-US" altLang="zh-TW" dirty="0"/>
              <a:t>sim</a:t>
            </a:r>
            <a:r>
              <a:rPr lang="zh-TW" altLang="zh-TW" dirty="0"/>
              <a:t>物件所指定的量子電腦模擬器，</a:t>
            </a:r>
            <a:r>
              <a:rPr lang="en-US" altLang="zh-TW" dirty="0"/>
              <a:t>shots=1000</a:t>
            </a:r>
            <a:r>
              <a:rPr lang="zh-TW" altLang="zh-TW" dirty="0"/>
              <a:t>設定在後端量子電腦模擬 器上執行量子線路</a:t>
            </a:r>
            <a:r>
              <a:rPr lang="en-US" altLang="zh-TW" dirty="0"/>
              <a:t>1000</a:t>
            </a:r>
            <a:r>
              <a:rPr lang="zh-TW" altLang="zh-TW" dirty="0"/>
              <a:t>次，而每次執行都測量量子位元並將測量結果儲存於古典位元中保存下來</a:t>
            </a:r>
          </a:p>
          <a:p>
            <a:r>
              <a:rPr lang="zh-TW" altLang="zh-TW" dirty="0"/>
              <a:t>使用</a:t>
            </a:r>
            <a:r>
              <a:rPr lang="en-US" altLang="zh-TW" dirty="0"/>
              <a:t>job</a:t>
            </a:r>
            <a:r>
              <a:rPr lang="zh-TW" altLang="zh-TW" dirty="0"/>
              <a:t>物件的</a:t>
            </a:r>
            <a:r>
              <a:rPr lang="en-US" altLang="zh-TW" dirty="0"/>
              <a:t>result</a:t>
            </a:r>
            <a:r>
              <a:rPr lang="zh-TW" altLang="zh-TW" dirty="0"/>
              <a:t>方法取得</a:t>
            </a:r>
            <a:r>
              <a:rPr lang="en-US" altLang="zh-TW" dirty="0"/>
              <a:t>job</a:t>
            </a:r>
            <a:r>
              <a:rPr lang="zh-TW" altLang="zh-TW" dirty="0"/>
              <a:t>物件的執行相關資訊，儲存於物件變數</a:t>
            </a:r>
            <a:r>
              <a:rPr lang="en-US" altLang="zh-TW" dirty="0"/>
              <a:t>result</a:t>
            </a:r>
            <a:r>
              <a:rPr lang="zh-TW" altLang="zh-TW" dirty="0"/>
              <a:t>中。執行相關資訊除了執 行環境之外，也包括執行結果，也就是量子線路在量子電腦模擬器上的執行結果</a:t>
            </a:r>
          </a:p>
          <a:p>
            <a:r>
              <a:rPr lang="zh-TW" altLang="zh-TW" dirty="0"/>
              <a:t>使用</a:t>
            </a:r>
            <a:r>
              <a:rPr lang="en-US" altLang="zh-TW" dirty="0"/>
              <a:t>result</a:t>
            </a:r>
            <a:r>
              <a:rPr lang="zh-TW" altLang="zh-TW" dirty="0"/>
              <a:t>物件的</a:t>
            </a:r>
            <a:r>
              <a:rPr lang="en-US" altLang="zh-TW" dirty="0" err="1"/>
              <a:t>get_counts</a:t>
            </a:r>
            <a:r>
              <a:rPr lang="en-US" altLang="zh-TW" dirty="0"/>
              <a:t>(qc)</a:t>
            </a:r>
            <a:r>
              <a:rPr lang="zh-TW" altLang="zh-TW" dirty="0"/>
              <a:t>方法取出有關量子線路各種量測結果的計數</a:t>
            </a:r>
            <a:r>
              <a:rPr lang="en-US" altLang="zh-TW" dirty="0"/>
              <a:t>(counts)</a:t>
            </a:r>
            <a:r>
              <a:rPr lang="zh-TW" altLang="zh-TW" dirty="0"/>
              <a:t>，並以字典</a:t>
            </a:r>
            <a:r>
              <a:rPr lang="en-US" altLang="zh-TW" dirty="0"/>
              <a:t>(</a:t>
            </a:r>
            <a:r>
              <a:rPr lang="en-US" altLang="zh-TW" dirty="0" err="1"/>
              <a:t>dict</a:t>
            </a:r>
            <a:r>
              <a:rPr lang="en-US" altLang="zh-TW" dirty="0"/>
              <a:t>)</a:t>
            </a:r>
            <a:r>
              <a:rPr lang="zh-TW" altLang="zh-TW" dirty="0"/>
              <a:t>型 別儲存於變數</a:t>
            </a:r>
            <a:r>
              <a:rPr lang="en-US" altLang="zh-TW" dirty="0"/>
              <a:t>counts</a:t>
            </a:r>
            <a:r>
              <a:rPr lang="zh-TW" altLang="zh-TW" dirty="0"/>
              <a:t>中使用</a:t>
            </a:r>
            <a:r>
              <a:rPr lang="en-US" altLang="zh-TW" dirty="0"/>
              <a:t>print</a:t>
            </a:r>
            <a:r>
              <a:rPr lang="zh-TW" altLang="zh-TW" dirty="0"/>
              <a:t>函數顯示</a:t>
            </a:r>
            <a:r>
              <a:rPr lang="en-US" altLang="zh-TW" dirty="0"/>
              <a:t>"Counts:"</a:t>
            </a:r>
            <a:r>
              <a:rPr lang="zh-TW" altLang="zh-TW" dirty="0"/>
              <a:t>字串及字典型別變數</a:t>
            </a:r>
            <a:r>
              <a:rPr lang="en-US" altLang="zh-TW" dirty="0"/>
              <a:t>counts</a:t>
            </a:r>
            <a:r>
              <a:rPr lang="zh-TW" altLang="zh-TW" dirty="0"/>
              <a:t>的值，在這個程式中</a:t>
            </a:r>
            <a:r>
              <a:rPr lang="en-US" altLang="zh-TW" dirty="0"/>
              <a:t>counts</a:t>
            </a:r>
            <a:r>
              <a:rPr lang="zh-TW" altLang="zh-TW" dirty="0"/>
              <a:t>變數的值為</a:t>
            </a:r>
            <a:r>
              <a:rPr lang="en-US" altLang="zh-TW" dirty="0"/>
              <a:t>{'000': 1000}</a:t>
            </a:r>
            <a:r>
              <a:rPr lang="zh-TW" altLang="zh-TW" dirty="0"/>
              <a:t>，其中只有</a:t>
            </a:r>
            <a:r>
              <a:rPr lang="en-US" altLang="zh-TW" dirty="0"/>
              <a:t>1</a:t>
            </a:r>
            <a:r>
              <a:rPr lang="zh-TW" altLang="zh-TW" dirty="0"/>
              <a:t>個鍵值對，表示</a:t>
            </a:r>
            <a:r>
              <a:rPr lang="en-US" altLang="zh-TW" dirty="0"/>
              <a:t>1000</a:t>
            </a:r>
            <a:r>
              <a:rPr lang="zh-TW" altLang="zh-TW" dirty="0"/>
              <a:t>次的測量都是</a:t>
            </a:r>
            <a:r>
              <a:rPr lang="en-US" altLang="zh-TW" dirty="0"/>
              <a:t>'000'</a:t>
            </a:r>
            <a:endParaRPr lang="zh-TW" altLang="zh-TW" dirty="0"/>
          </a:p>
          <a:p>
            <a:r>
              <a:rPr lang="zh-TW" altLang="zh-TW" dirty="0"/>
              <a:t>呼叫</a:t>
            </a:r>
            <a:r>
              <a:rPr lang="en-US" altLang="zh-TW" dirty="0" err="1"/>
              <a:t>plot_histogram</a:t>
            </a:r>
            <a:r>
              <a:rPr lang="en-US" altLang="zh-TW" dirty="0"/>
              <a:t>(counts)</a:t>
            </a:r>
            <a:r>
              <a:rPr lang="zh-TW" altLang="zh-TW" dirty="0"/>
              <a:t>函數，將字典型別變數</a:t>
            </a:r>
            <a:r>
              <a:rPr lang="en-US" altLang="zh-TW" dirty="0"/>
              <a:t>counts</a:t>
            </a:r>
            <a:r>
              <a:rPr lang="zh-TW" altLang="zh-TW" dirty="0"/>
              <a:t>的值字典型別變數</a:t>
            </a:r>
            <a:r>
              <a:rPr lang="en-US" altLang="zh-TW" dirty="0"/>
              <a:t>counts</a:t>
            </a:r>
            <a:r>
              <a:rPr lang="zh-TW" altLang="zh-TW" dirty="0"/>
              <a:t>中所有鍵對應的值 繪製為直方圖</a:t>
            </a:r>
          </a:p>
          <a:p>
            <a:endParaRPr lang="zh-TW" altLang="en-US" dirty="0"/>
          </a:p>
        </p:txBody>
      </p:sp>
    </p:spTree>
    <p:extLst>
      <p:ext uri="{BB962C8B-B14F-4D97-AF65-F5344CB8AC3E}">
        <p14:creationId xmlns:p14="http://schemas.microsoft.com/office/powerpoint/2010/main" val="317813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6FDEEA-E256-4396-8C5B-9EE29109B9BD}"/>
              </a:ext>
            </a:extLst>
          </p:cNvPr>
          <p:cNvSpPr>
            <a:spLocks noGrp="1"/>
          </p:cNvSpPr>
          <p:nvPr>
            <p:ph type="title"/>
          </p:nvPr>
        </p:nvSpPr>
        <p:spPr/>
        <p:txBody>
          <a:bodyPr>
            <a:normAutofit/>
          </a:bodyPr>
          <a:lstStyle/>
          <a:p>
            <a:r>
              <a:rPr lang="zh-TW" altLang="en-US" sz="4800" dirty="0">
                <a:latin typeface="標楷體" panose="03000509000000000000" pitchFamily="65" charset="-120"/>
                <a:ea typeface="標楷體" panose="03000509000000000000" pitchFamily="65" charset="-120"/>
              </a:rPr>
              <a:t>結果圖</a:t>
            </a:r>
          </a:p>
        </p:txBody>
      </p:sp>
      <p:pic>
        <p:nvPicPr>
          <p:cNvPr id="7" name="內容版面配置區 6">
            <a:extLst>
              <a:ext uri="{FF2B5EF4-FFF2-40B4-BE49-F238E27FC236}">
                <a16:creationId xmlns:a16="http://schemas.microsoft.com/office/drawing/2014/main" id="{2D3CB77F-A205-4EEE-96F4-BAA83404A15B}"/>
              </a:ext>
            </a:extLst>
          </p:cNvPr>
          <p:cNvPicPr>
            <a:picLocks noGrp="1" noChangeAspect="1"/>
          </p:cNvPicPr>
          <p:nvPr>
            <p:ph idx="1"/>
          </p:nvPr>
        </p:nvPicPr>
        <p:blipFill rotWithShape="1">
          <a:blip r:embed="rId2"/>
          <a:srcRect r="5096" b="6486"/>
          <a:stretch/>
        </p:blipFill>
        <p:spPr>
          <a:xfrm>
            <a:off x="458102" y="2443952"/>
            <a:ext cx="4517566" cy="2483649"/>
          </a:xfrm>
        </p:spPr>
      </p:pic>
      <p:pic>
        <p:nvPicPr>
          <p:cNvPr id="9" name="圖片 8">
            <a:extLst>
              <a:ext uri="{FF2B5EF4-FFF2-40B4-BE49-F238E27FC236}">
                <a16:creationId xmlns:a16="http://schemas.microsoft.com/office/drawing/2014/main" id="{5FA09382-1597-4301-BCC0-BE81A4FD2E28}"/>
              </a:ext>
            </a:extLst>
          </p:cNvPr>
          <p:cNvPicPr>
            <a:picLocks noChangeAspect="1"/>
          </p:cNvPicPr>
          <p:nvPr/>
        </p:nvPicPr>
        <p:blipFill>
          <a:blip r:embed="rId3"/>
          <a:stretch>
            <a:fillRect/>
          </a:stretch>
        </p:blipFill>
        <p:spPr>
          <a:xfrm>
            <a:off x="5173144" y="2268333"/>
            <a:ext cx="3878916" cy="2834886"/>
          </a:xfrm>
          <a:prstGeom prst="rect">
            <a:avLst/>
          </a:prstGeom>
        </p:spPr>
      </p:pic>
    </p:spTree>
    <p:extLst>
      <p:ext uri="{BB962C8B-B14F-4D97-AF65-F5344CB8AC3E}">
        <p14:creationId xmlns:p14="http://schemas.microsoft.com/office/powerpoint/2010/main" val="358731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0D3279-AF83-4223-85CC-635BAB112949}"/>
              </a:ext>
            </a:extLst>
          </p:cNvPr>
          <p:cNvSpPr>
            <a:spLocks noGrp="1"/>
          </p:cNvSpPr>
          <p:nvPr>
            <p:ph type="title"/>
          </p:nvPr>
        </p:nvSpPr>
        <p:spPr>
          <a:xfrm>
            <a:off x="1176229" y="2768600"/>
            <a:ext cx="8596668" cy="1320800"/>
          </a:xfrm>
        </p:spPr>
        <p:txBody>
          <a:bodyPr>
            <a:normAutofit/>
          </a:bodyPr>
          <a:lstStyle/>
          <a:p>
            <a:pPr algn="ctr"/>
            <a:r>
              <a:rPr lang="en-US" altLang="zh-TW" sz="6000" dirty="0"/>
              <a:t>END</a:t>
            </a:r>
            <a:endParaRPr lang="zh-TW" altLang="en-US" sz="6000" dirty="0"/>
          </a:p>
        </p:txBody>
      </p:sp>
    </p:spTree>
    <p:extLst>
      <p:ext uri="{BB962C8B-B14F-4D97-AF65-F5344CB8AC3E}">
        <p14:creationId xmlns:p14="http://schemas.microsoft.com/office/powerpoint/2010/main" val="26545375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783</Words>
  <Application>Microsoft Office PowerPoint</Application>
  <PresentationFormat>寬螢幕</PresentationFormat>
  <Paragraphs>31</Paragraphs>
  <Slides>9</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9</vt:i4>
      </vt:variant>
    </vt:vector>
  </HeadingPairs>
  <TitlesOfParts>
    <vt:vector size="19" baseType="lpstr">
      <vt:lpstr>微軟正黑體</vt:lpstr>
      <vt:lpstr>新細明體</vt:lpstr>
      <vt:lpstr>標楷體</vt:lpstr>
      <vt:lpstr>Arial</vt:lpstr>
      <vt:lpstr>Calibri</vt:lpstr>
      <vt:lpstr>Cambria Math</vt:lpstr>
      <vt:lpstr>Times New Roman</vt:lpstr>
      <vt:lpstr>Trebuchet MS</vt:lpstr>
      <vt:lpstr>Wingdings 3</vt:lpstr>
      <vt:lpstr>多面向</vt:lpstr>
      <vt:lpstr>演算法作業報告 Exercise 5-1</vt:lpstr>
      <vt:lpstr>題目</vt:lpstr>
      <vt:lpstr>程式碼</vt:lpstr>
      <vt:lpstr>程式碼說明</vt:lpstr>
      <vt:lpstr>PowerPoint 簡報</vt:lpstr>
      <vt:lpstr>PowerPoint 簡報</vt:lpstr>
      <vt:lpstr>PowerPoint 簡報</vt:lpstr>
      <vt:lpstr>結果圖</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演算法作業報告 A小題</dc:title>
  <dc:creator>夜 小</dc:creator>
  <cp:lastModifiedBy>劉育信 (109503007)</cp:lastModifiedBy>
  <cp:revision>11</cp:revision>
  <dcterms:created xsi:type="dcterms:W3CDTF">2022-03-28T07:15:40Z</dcterms:created>
  <dcterms:modified xsi:type="dcterms:W3CDTF">2022-04-25T13:06:16Z</dcterms:modified>
</cp:coreProperties>
</file>