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rvo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6pWAHG/3kl+PxUylPQKG54W2e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customschemas.google.com/relationships/presentationmetadata" Target="metadata"/><Relationship Id="rId27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vo-bold.fntdata"/><Relationship Id="rId16" Type="http://schemas.openxmlformats.org/officeDocument/2006/relationships/font" Target="fonts/Arvo-regular.fntdata"/><Relationship Id="rId19" Type="http://schemas.openxmlformats.org/officeDocument/2006/relationships/font" Target="fonts/Arvo-boldItalic.fntdata"/><Relationship Id="rId18" Type="http://schemas.openxmlformats.org/officeDocument/2006/relationships/font" Target="fonts/Arv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11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11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11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11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11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11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11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8" name="Google Shape;19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5" name="Google Shape;25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26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27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0" name="Google Shape;30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" name="Google Shape;32;p1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33" name="Google Shape;33;p1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34" name="Google Shape;34;p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6" name="Google Shape;36;p1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37" name="Google Shape;37;p1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3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4" name="Google Shape;44;p1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" name="Google Shape;45;p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1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1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1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" name="Google Shape;51;p1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2" name="Google Shape;52;p1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4" name="Google Shape;54;p1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1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2" name="Google Shape;62;p1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3" name="Google Shape;63;p1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6" name="Google Shape;66;p14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69" name="Google Shape;69;p1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0" name="Google Shape;70;p1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Google Shape;71;p1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" name="Google Shape;77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4" name="Google Shape;84;p1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87" name="Google Shape;87;p1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0" name="Google Shape;90;p1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1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2" name="Google Shape;102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4" name="Google Shape;104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7" name="Google Shape;107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" name="Google Shape;109;p1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10" name="Google Shape;110;p1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1" name="Google Shape;111;p1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2" name="Google Shape;112;p1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4" name="Google Shape;114;p1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7" name="Google Shape;117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2" name="Google Shape;122;p1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3" name="Google Shape;123;p1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4" name="Google Shape;124;p1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6" name="Google Shape;126;p1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29" name="Google Shape;129;p1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0" name="Google Shape;130;p1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1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5" name="Google Shape;135;p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39" name="Google Shape;139;p1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0" name="Google Shape;140;p1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4" name="Google Shape;144;p1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5" name="Google Shape;145;p1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49" name="Google Shape;149;p1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1" name="Google Shape;151;p1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2" name="Google Shape;152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4" name="Google Shape;154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Google Shape;159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63" name="Google Shape;163;p1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1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"/>
          <p:cNvSpPr txBox="1"/>
          <p:nvPr>
            <p:ph type="ctrTitle"/>
          </p:nvPr>
        </p:nvSpPr>
        <p:spPr>
          <a:xfrm>
            <a:off x="561100" y="955975"/>
            <a:ext cx="58425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900"/>
              <a:t>第12組</a:t>
            </a:r>
            <a:endParaRPr sz="4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900"/>
              <a:t>量子演算法作業5.2</a:t>
            </a:r>
            <a:endParaRPr sz="4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組員：蘇韋中、翁彤葳、李侑諭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"/>
          <p:cNvSpPr txBox="1"/>
          <p:nvPr>
            <p:ph idx="1" type="body"/>
          </p:nvPr>
        </p:nvSpPr>
        <p:spPr>
          <a:xfrm>
            <a:off x="829775" y="1202000"/>
            <a:ext cx="6572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0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設計量子程式在量子電腦模擬器上執行上題中的量子線路1000次，顯示其量子位元測量結果各種不同量子態被測 量出的次數，並顯示對應的長方圖，最後並說明為何測量結果代表黑箱函數為常數函數。 </a:t>
            </a:r>
            <a:endParaRPr i="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/>
          <p:cNvSpPr txBox="1"/>
          <p:nvPr>
            <p:ph idx="4294967295" type="ctrTitle"/>
          </p:nvPr>
        </p:nvSpPr>
        <p:spPr>
          <a:xfrm>
            <a:off x="508950" y="114675"/>
            <a:ext cx="16284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b="1" i="0" lang="en" sz="69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5.2</a:t>
            </a:r>
            <a:endParaRPr b="1" i="0" sz="69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"/>
          <p:cNvSpPr txBox="1"/>
          <p:nvPr>
            <p:ph idx="4294967295" type="title"/>
          </p:nvPr>
        </p:nvSpPr>
        <p:spPr>
          <a:xfrm>
            <a:off x="186200" y="198025"/>
            <a:ext cx="1674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/>
              <a:t>PSEUDO CODE</a:t>
            </a:r>
            <a:endParaRPr sz="1700"/>
          </a:p>
        </p:txBody>
      </p:sp>
      <p:sp>
        <p:nvSpPr>
          <p:cNvPr id="242" name="Google Shape;242;p3"/>
          <p:cNvSpPr txBox="1"/>
          <p:nvPr/>
        </p:nvSpPr>
        <p:spPr>
          <a:xfrm>
            <a:off x="584500" y="1169000"/>
            <a:ext cx="752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基於下列Deutsch-Jozsa問題的黑箱函數𝑓 ，設計量子程式建構並顯示Deutsch-Jozsa演算法量子線路。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𝑓 : {0, 1} → {0, 1}，𝑦 = 𝑓(𝑥) = 0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"/>
          <p:cNvSpPr txBox="1"/>
          <p:nvPr>
            <p:ph type="title"/>
          </p:nvPr>
        </p:nvSpPr>
        <p:spPr>
          <a:xfrm>
            <a:off x="107025" y="333100"/>
            <a:ext cx="852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Code</a:t>
            </a:r>
            <a:endParaRPr b="1" sz="3000"/>
          </a:p>
        </p:txBody>
      </p:sp>
      <p:pic>
        <p:nvPicPr>
          <p:cNvPr id="249" name="Google Shape;2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113" y="1404725"/>
            <a:ext cx="56864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5"/>
          <p:cNvSpPr txBox="1"/>
          <p:nvPr>
            <p:ph type="title"/>
          </p:nvPr>
        </p:nvSpPr>
        <p:spPr>
          <a:xfrm>
            <a:off x="107025" y="333100"/>
            <a:ext cx="852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Code</a:t>
            </a:r>
            <a:endParaRPr b="1" sz="3000"/>
          </a:p>
        </p:txBody>
      </p:sp>
      <p:pic>
        <p:nvPicPr>
          <p:cNvPr id="256" name="Google Shape;256;p5"/>
          <p:cNvPicPr preferRelativeResize="0"/>
          <p:nvPr/>
        </p:nvPicPr>
        <p:blipFill rotWithShape="1">
          <a:blip r:embed="rId3">
            <a:alphaModFix/>
          </a:blip>
          <a:srcRect b="36207" l="0" r="0" t="0"/>
          <a:stretch/>
        </p:blipFill>
        <p:spPr>
          <a:xfrm>
            <a:off x="1175050" y="1413525"/>
            <a:ext cx="6384549" cy="24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"/>
          <p:cNvSpPr txBox="1"/>
          <p:nvPr/>
        </p:nvSpPr>
        <p:spPr>
          <a:xfrm>
            <a:off x="2153925" y="3960200"/>
            <a:ext cx="44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如果f(x)=0，需在barrier之間建立I閘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如果f(x)=1，需在barrier之間建立X閘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6"/>
          <p:cNvSpPr txBox="1"/>
          <p:nvPr>
            <p:ph type="title"/>
          </p:nvPr>
        </p:nvSpPr>
        <p:spPr>
          <a:xfrm>
            <a:off x="107025" y="333100"/>
            <a:ext cx="852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000"/>
              <a:t>Result</a:t>
            </a:r>
            <a:endParaRPr sz="2020"/>
          </a:p>
        </p:txBody>
      </p:sp>
      <p:pic>
        <p:nvPicPr>
          <p:cNvPr id="264" name="Google Shape;264;p6"/>
          <p:cNvPicPr preferRelativeResize="0"/>
          <p:nvPr/>
        </p:nvPicPr>
        <p:blipFill rotWithShape="1">
          <a:blip r:embed="rId3">
            <a:alphaModFix/>
          </a:blip>
          <a:srcRect b="65160" l="0" r="26632" t="0"/>
          <a:stretch/>
        </p:blipFill>
        <p:spPr>
          <a:xfrm>
            <a:off x="1962838" y="1754800"/>
            <a:ext cx="4808975" cy="22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7"/>
          <p:cNvSpPr txBox="1"/>
          <p:nvPr>
            <p:ph type="title"/>
          </p:nvPr>
        </p:nvSpPr>
        <p:spPr>
          <a:xfrm>
            <a:off x="107025" y="333100"/>
            <a:ext cx="852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Code</a:t>
            </a:r>
            <a:endParaRPr b="1" sz="3000"/>
          </a:p>
        </p:txBody>
      </p:sp>
      <p:pic>
        <p:nvPicPr>
          <p:cNvPr id="271" name="Google Shape;271;p7"/>
          <p:cNvPicPr preferRelativeResize="0"/>
          <p:nvPr/>
        </p:nvPicPr>
        <p:blipFill rotWithShape="1">
          <a:blip r:embed="rId3">
            <a:alphaModFix/>
          </a:blip>
          <a:srcRect b="0" l="0" r="0" t="63286"/>
          <a:stretch/>
        </p:blipFill>
        <p:spPr>
          <a:xfrm>
            <a:off x="302387" y="1576025"/>
            <a:ext cx="8129874" cy="1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8"/>
          <p:cNvSpPr txBox="1"/>
          <p:nvPr>
            <p:ph type="title"/>
          </p:nvPr>
        </p:nvSpPr>
        <p:spPr>
          <a:xfrm>
            <a:off x="107025" y="333100"/>
            <a:ext cx="852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000"/>
              <a:t>Result</a:t>
            </a:r>
            <a:endParaRPr sz="3000"/>
          </a:p>
        </p:txBody>
      </p:sp>
      <p:sp>
        <p:nvSpPr>
          <p:cNvPr id="278" name="Google Shape;278;p8"/>
          <p:cNvSpPr txBox="1"/>
          <p:nvPr/>
        </p:nvSpPr>
        <p:spPr>
          <a:xfrm>
            <a:off x="107025" y="1459650"/>
            <a:ext cx="8807100" cy="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若工作輸出全部測量為0的機率是1，則黑箱函數為常數函數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若工作輸出全部測量為0的機率為0，則黑箱函數為平衡函數。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 txBox="1"/>
          <p:nvPr/>
        </p:nvSpPr>
        <p:spPr>
          <a:xfrm>
            <a:off x="4572000" y="2571750"/>
            <a:ext cx="4347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由此圖可以得知X暫存器所對應的所有輸出位元均測量為0的機率為1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表示此黑箱函數為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常數函數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8"/>
          <p:cNvPicPr preferRelativeResize="0"/>
          <p:nvPr/>
        </p:nvPicPr>
        <p:blipFill rotWithShape="1">
          <a:blip r:embed="rId3">
            <a:alphaModFix/>
          </a:blip>
          <a:srcRect b="0" l="0" r="0" t="33114"/>
          <a:stretch/>
        </p:blipFill>
        <p:spPr>
          <a:xfrm>
            <a:off x="310925" y="2260050"/>
            <a:ext cx="3885074" cy="26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9"/>
          <p:cNvSpPr txBox="1"/>
          <p:nvPr>
            <p:ph idx="4294967295" type="ctrTitle"/>
          </p:nvPr>
        </p:nvSpPr>
        <p:spPr>
          <a:xfrm>
            <a:off x="1275150" y="25168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  <a:endParaRPr b="1" i="0" sz="60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7" name="Google Shape;287;p9"/>
          <p:cNvSpPr txBox="1"/>
          <p:nvPr>
            <p:ph idx="4294967295" type="subTitle"/>
          </p:nvPr>
        </p:nvSpPr>
        <p:spPr>
          <a:xfrm>
            <a:off x="1275150" y="31538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Any questions?</a:t>
            </a:r>
            <a:endParaRPr b="1" i="0" sz="20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288" name="Google Shape;288;p9"/>
          <p:cNvGrpSpPr/>
          <p:nvPr/>
        </p:nvGrpSpPr>
        <p:grpSpPr>
          <a:xfrm>
            <a:off x="3996210" y="1119217"/>
            <a:ext cx="1197664" cy="1126777"/>
            <a:chOff x="5972700" y="2330200"/>
            <a:chExt cx="411625" cy="387275"/>
          </a:xfrm>
        </p:grpSpPr>
        <p:sp>
          <p:nvSpPr>
            <p:cNvPr id="289" name="Google Shape;289;p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