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"/>
      <p:regular r:id="rId11"/>
      <p:bold r:id="rId12"/>
      <p:italic r:id="rId13"/>
      <p:boldItalic r:id="rId14"/>
    </p:embeddedFont>
    <p:embeddedFont>
      <p:font typeface="Ex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jYG6LkY6wtkYEXXW7XRFYPVJD5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-regular.fntdata"/><Relationship Id="rId10" Type="http://schemas.openxmlformats.org/officeDocument/2006/relationships/slide" Target="slides/slide6.xml"/><Relationship Id="rId13" Type="http://schemas.openxmlformats.org/officeDocument/2006/relationships/font" Target="fonts/PTSans-italic.fntdata"/><Relationship Id="rId12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xo-regular.fntdata"/><Relationship Id="rId14" Type="http://schemas.openxmlformats.org/officeDocument/2006/relationships/font" Target="fonts/PTSans-boldItalic.fntdata"/><Relationship Id="rId17" Type="http://schemas.openxmlformats.org/officeDocument/2006/relationships/font" Target="fonts/Exo-italic.fntdata"/><Relationship Id="rId16" Type="http://schemas.openxmlformats.org/officeDocument/2006/relationships/font" Target="fonts/Ex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Ex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8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8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8"/>
          <p:cNvGrpSpPr/>
          <p:nvPr/>
        </p:nvGrpSpPr>
        <p:grpSpPr>
          <a:xfrm>
            <a:off x="-11" y="606814"/>
            <a:ext cx="1284436" cy="586800"/>
            <a:chOff x="-11" y="606814"/>
            <a:chExt cx="1284436" cy="586800"/>
          </a:xfrm>
        </p:grpSpPr>
        <p:sp>
          <p:nvSpPr>
            <p:cNvPr id="51" name="Google Shape;51;p8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8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" name="Google Shape;59;p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8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8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8"/>
          <p:cNvGrpSpPr/>
          <p:nvPr/>
        </p:nvGrpSpPr>
        <p:grpSpPr>
          <a:xfrm flipH="1">
            <a:off x="-799253" y="4139005"/>
            <a:ext cx="1823015" cy="196993"/>
            <a:chOff x="7857346" y="4002005"/>
            <a:chExt cx="1823015" cy="196993"/>
          </a:xfrm>
        </p:grpSpPr>
        <p:sp>
          <p:nvSpPr>
            <p:cNvPr id="69" name="Google Shape;69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8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8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8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8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9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" name="Google Shape;169;p9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9"/>
          <p:cNvSpPr txBox="1"/>
          <p:nvPr>
            <p:ph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9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9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9"/>
          <p:cNvSpPr txBox="1"/>
          <p:nvPr>
            <p:ph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" name="Google Shape;174;p9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9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9"/>
          <p:cNvSpPr txBox="1"/>
          <p:nvPr>
            <p:ph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7" name="Google Shape;177;p9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9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9"/>
          <p:cNvSpPr txBox="1"/>
          <p:nvPr>
            <p:ph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9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9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9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" name="Google Shape;184;p9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86" name="Google Shape;186;p9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187" name="Google Shape;187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9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194" name="Google Shape;194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9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9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202" name="Google Shape;20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3" name="Google Shape;20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4" name="Google Shape;21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" name="Google Shape;224;p9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225" name="Google Shape;225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26" name="Google Shape;226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7" name="Google Shape;237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7" name="Google Shape;247;p9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248" name="Google Shape;248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255" name="Google Shape;25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2" name="Google Shape;262;p1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1" name="Google Shape;301;p10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10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0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10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5" name="Google Shape;305;p10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06" name="Google Shape;306;p10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0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20" name="Google Shape;320;p1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10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27" name="Google Shape;327;p1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10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33" name="Google Shape;333;p1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10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39" name="Google Shape;339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10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46" name="Google Shape;346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10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10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354" name="Google Shape;354;p1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62" name="Google Shape;362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1" name="Google Shape;401;p1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2" name="Google Shape;402;p11"/>
          <p:cNvGrpSpPr/>
          <p:nvPr/>
        </p:nvGrpSpPr>
        <p:grpSpPr>
          <a:xfrm>
            <a:off x="494301" y="4792125"/>
            <a:ext cx="1252896" cy="51000"/>
            <a:chOff x="2915381" y="4104819"/>
            <a:chExt cx="1252896" cy="51000"/>
          </a:xfrm>
        </p:grpSpPr>
        <p:sp>
          <p:nvSpPr>
            <p:cNvPr id="403" name="Google Shape;403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11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1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19" name="Google Shape;419;p1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25" name="Google Shape;425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11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11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32" name="Google Shape;43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39" name="Google Shape;439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46" name="Google Shape;446;p1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12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5" name="Google Shape;485;p12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487" name="Google Shape;487;p12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9" name="Google Shape;489;p12"/>
          <p:cNvGrpSpPr/>
          <p:nvPr/>
        </p:nvGrpSpPr>
        <p:grpSpPr>
          <a:xfrm>
            <a:off x="8059521" y="3662080"/>
            <a:ext cx="1823015" cy="196993"/>
            <a:chOff x="7857346" y="4002005"/>
            <a:chExt cx="1823015" cy="196993"/>
          </a:xfrm>
        </p:grpSpPr>
        <p:sp>
          <p:nvSpPr>
            <p:cNvPr id="490" name="Google Shape;490;p1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12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12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495" name="Google Shape;495;p1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1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2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12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505" name="Google Shape;505;p1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12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511" name="Google Shape;511;p1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12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12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518" name="Google Shape;518;p1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2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525" name="Google Shape;525;p1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12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532" name="Google Shape;532;p1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41" name="Google Shape;541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9" name="Google Shape;579;p14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80" name="Google Shape;580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5" name="Google Shape;585;p14"/>
          <p:cNvGrpSpPr/>
          <p:nvPr/>
        </p:nvGrpSpPr>
        <p:grpSpPr>
          <a:xfrm flipH="1">
            <a:off x="-839728" y="2843530"/>
            <a:ext cx="1823015" cy="196993"/>
            <a:chOff x="7857346" y="4002005"/>
            <a:chExt cx="1823015" cy="196993"/>
          </a:xfrm>
        </p:grpSpPr>
        <p:sp>
          <p:nvSpPr>
            <p:cNvPr id="586" name="Google Shape;586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14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4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14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592" name="Google Shape;592;p1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93" name="Google Shape;593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3" name="Google Shape;603;p1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04" name="Google Shape;604;p1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4" name="Google Shape;614;p14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615" name="Google Shape;615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14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621" name="Google Shape;621;p14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3" name="Google Shape;623;p14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4" name="Google Shape;624;p14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625" name="Google Shape;625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0" name="Google Shape;630;p14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631" name="Google Shape;631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39" name="Google Shape;639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15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678" name="Google Shape;678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684" name="Google Shape;684;p15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6" name="Google Shape;686;p15"/>
          <p:cNvGrpSpPr/>
          <p:nvPr/>
        </p:nvGrpSpPr>
        <p:grpSpPr>
          <a:xfrm flipH="1">
            <a:off x="-799253" y="3300805"/>
            <a:ext cx="1823015" cy="196993"/>
            <a:chOff x="7857346" y="4002005"/>
            <a:chExt cx="1823015" cy="196993"/>
          </a:xfrm>
        </p:grpSpPr>
        <p:sp>
          <p:nvSpPr>
            <p:cNvPr id="687" name="Google Shape;687;p1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15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5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p15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693" name="Google Shape;693;p1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15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700" name="Google Shape;700;p1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15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706" name="Google Shape;706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15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712" name="Google Shape;712;p15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5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15"/>
          <p:cNvGrpSpPr/>
          <p:nvPr/>
        </p:nvGrpSpPr>
        <p:grpSpPr>
          <a:xfrm>
            <a:off x="-222733" y="4310689"/>
            <a:ext cx="1507158" cy="586800"/>
            <a:chOff x="-222733" y="4310689"/>
            <a:chExt cx="1507158" cy="586800"/>
          </a:xfrm>
        </p:grpSpPr>
        <p:sp>
          <p:nvSpPr>
            <p:cNvPr id="715" name="Google Shape;715;p15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6" name="Google Shape;716;p15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717" name="Google Shape;717;p15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718" name="Google Shape;718;p15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15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15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15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15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15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15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15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15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15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8" name="Google Shape;728;p15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729" name="Google Shape;729;p15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15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15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15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15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15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15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15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15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15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0" i="0" sz="32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 b="0" i="0" sz="1400" u="none" cap="none" strike="noStrik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Group7 陳映璇 楊典翰 王國隴</a:t>
            </a:r>
            <a:endParaRPr/>
          </a:p>
        </p:txBody>
      </p:sp>
      <p:grpSp>
        <p:nvGrpSpPr>
          <p:cNvPr id="745" name="Google Shape;745;p1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746" name="Google Shape;746;p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753" name="Google Shape;753;p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760" name="Google Shape;760;p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1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766" name="Google Shape;766;p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67" name="Google Shape;767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78" name="Google Shape;778;p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8" name="Google Shape;788;p1"/>
          <p:cNvGrpSpPr/>
          <p:nvPr/>
        </p:nvGrpSpPr>
        <p:grpSpPr>
          <a:xfrm>
            <a:off x="5447301" y="4536119"/>
            <a:ext cx="1252896" cy="51000"/>
            <a:chOff x="2915381" y="4104819"/>
            <a:chExt cx="1252896" cy="51000"/>
          </a:xfrm>
        </p:grpSpPr>
        <p:sp>
          <p:nvSpPr>
            <p:cNvPr id="789" name="Google Shape;789;p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1"/>
          <p:cNvSpPr txBox="1"/>
          <p:nvPr>
            <p:ph type="ctrTitle"/>
          </p:nvPr>
        </p:nvSpPr>
        <p:spPr>
          <a:xfrm>
            <a:off x="1301828" y="1282455"/>
            <a:ext cx="6508800" cy="17244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3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931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5800">
                <a:solidFill>
                  <a:schemeClr val="accent2"/>
                </a:solidFill>
              </a:rPr>
              <a:t>Algorithm</a:t>
            </a:r>
            <a:br>
              <a:rPr lang="zh-TW" sz="5800">
                <a:solidFill>
                  <a:schemeClr val="accent2"/>
                </a:solidFill>
              </a:rPr>
            </a:br>
            <a:r>
              <a:rPr lang="zh-TW" sz="5000"/>
              <a:t>HW 4-2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"/>
          <p:cNvSpPr txBox="1"/>
          <p:nvPr>
            <p:ph type="title"/>
          </p:nvPr>
        </p:nvSpPr>
        <p:spPr>
          <a:xfrm>
            <a:off x="575940" y="517994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sz="360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題目</a:t>
            </a:r>
            <a:endParaRPr sz="3600">
              <a:solidFill>
                <a:schemeClr val="accent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09" name="Google Shape;809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810" name="Google Shape;810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5" name="Google Shape;815;p2"/>
          <p:cNvSpPr txBox="1"/>
          <p:nvPr>
            <p:ph idx="1" type="subTitle"/>
          </p:nvPr>
        </p:nvSpPr>
        <p:spPr>
          <a:xfrm>
            <a:off x="423539" y="1529200"/>
            <a:ext cx="46134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設計量子程式建構下列量子線路，以量子電腦模擬器執行這個線路，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以文字模式顯示測量的量子位元狀態出現的次數，並以繪圖模式顯示其直方圖。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16" name="Google Shape;8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143" y="1617028"/>
            <a:ext cx="3338857" cy="262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"/>
          <p:cNvSpPr/>
          <p:nvPr/>
        </p:nvSpPr>
        <p:spPr>
          <a:xfrm flipH="1" rot="10800000">
            <a:off x="-864812" y="425928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"/>
          <p:cNvSpPr txBox="1"/>
          <p:nvPr>
            <p:ph type="title"/>
          </p:nvPr>
        </p:nvSpPr>
        <p:spPr>
          <a:xfrm>
            <a:off x="705480" y="660052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>
                <a:solidFill>
                  <a:srgbClr val="87EF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步驟一、設計量子程式建構量子線路</a:t>
            </a:r>
            <a:endParaRPr>
              <a:solidFill>
                <a:srgbClr val="87EF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23" name="Google Shape;8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087" y="1836735"/>
            <a:ext cx="29432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143" y="1617028"/>
            <a:ext cx="3338857" cy="2620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"/>
          <p:cNvSpPr/>
          <p:nvPr/>
        </p:nvSpPr>
        <p:spPr>
          <a:xfrm flipH="1" rot="10800000">
            <a:off x="-864812" y="425928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"/>
          <p:cNvSpPr txBox="1"/>
          <p:nvPr>
            <p:ph type="title"/>
          </p:nvPr>
        </p:nvSpPr>
        <p:spPr>
          <a:xfrm>
            <a:off x="705480" y="660052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>
                <a:solidFill>
                  <a:srgbClr val="87EF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步驟二、以量子電腦模擬器執行線路</a:t>
            </a:r>
            <a:endParaRPr>
              <a:solidFill>
                <a:srgbClr val="87EF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31" name="Google Shape;8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143" y="1617028"/>
            <a:ext cx="3338857" cy="262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695" y="2090700"/>
            <a:ext cx="3712845" cy="154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sz="3600">
                <a:solidFill>
                  <a:srgbClr val="87EFF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結果</a:t>
            </a:r>
            <a:endParaRPr sz="3600">
              <a:solidFill>
                <a:srgbClr val="87EFF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8" name="Google Shape;838;p5"/>
          <p:cNvSpPr/>
          <p:nvPr/>
        </p:nvSpPr>
        <p:spPr>
          <a:xfrm>
            <a:off x="4629764" y="1824004"/>
            <a:ext cx="4051628" cy="52440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4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Counts: { ‘11100100’:1000 }</a:t>
            </a:r>
            <a:endParaRPr b="1" i="0" sz="24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839" name="Google Shape;839;p5"/>
          <p:cNvGrpSpPr/>
          <p:nvPr/>
        </p:nvGrpSpPr>
        <p:grpSpPr>
          <a:xfrm>
            <a:off x="7585498" y="1021253"/>
            <a:ext cx="883262" cy="242091"/>
            <a:chOff x="2300350" y="2601250"/>
            <a:chExt cx="2275275" cy="623625"/>
          </a:xfrm>
        </p:grpSpPr>
        <p:sp>
          <p:nvSpPr>
            <p:cNvPr id="840" name="Google Shape;840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6" name="Google Shape;8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833" y="1448276"/>
            <a:ext cx="3458527" cy="2986639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5"/>
          <p:cNvSpPr txBox="1"/>
          <p:nvPr/>
        </p:nvSpPr>
        <p:spPr>
          <a:xfrm>
            <a:off x="4629763" y="2499655"/>
            <a:ext cx="4567135" cy="1180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印出結果顯示只有 1 個鍵值對，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表示 1000 次的測量都是 11100100。</a:t>
            </a:r>
            <a:endParaRPr b="0" i="0" sz="2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"/>
          <p:cNvSpPr txBox="1"/>
          <p:nvPr>
            <p:ph type="title"/>
          </p:nvPr>
        </p:nvSpPr>
        <p:spPr>
          <a:xfrm>
            <a:off x="1182000" y="1404594"/>
            <a:ext cx="6780000" cy="2523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>
                <a:solidFill>
                  <a:schemeClr val="accent2"/>
                </a:solidFill>
              </a:rPr>
              <a:t>Thanks! </a:t>
            </a:r>
            <a:endParaRPr/>
          </a:p>
        </p:txBody>
      </p:sp>
      <p:grpSp>
        <p:nvGrpSpPr>
          <p:cNvPr id="853" name="Google Shape;853;p6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854" name="Google Shape;854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6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861" name="Google Shape;861;p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62" name="Google Shape;862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2" name="Google Shape;872;p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73" name="Google Shape;873;p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3" name="Google Shape;883;p6"/>
          <p:cNvGrpSpPr/>
          <p:nvPr/>
        </p:nvGrpSpPr>
        <p:grpSpPr>
          <a:xfrm>
            <a:off x="5447301" y="4459919"/>
            <a:ext cx="1252896" cy="51000"/>
            <a:chOff x="2915381" y="4104819"/>
            <a:chExt cx="1252896" cy="51000"/>
          </a:xfrm>
        </p:grpSpPr>
        <p:sp>
          <p:nvSpPr>
            <p:cNvPr id="884" name="Google Shape;884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alison</dc:creator>
</cp:coreProperties>
</file>