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Arvo"/>
      <p:regular r:id="rId11"/>
      <p:bold r:id="rId12"/>
      <p:italic r:id="rId13"/>
      <p:boldItalic r:id="rId14"/>
    </p:embeddedFont>
    <p:embeddedFont>
      <p:font typeface="Roboto Condensed"/>
      <p:regular r:id="rId15"/>
      <p:bold r:id="rId16"/>
      <p:italic r:id="rId17"/>
      <p:boldItalic r:id="rId18"/>
    </p:embeddedFont>
    <p:embeddedFont>
      <p:font typeface="Roboto Condensed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bold.fntdata"/><Relationship Id="rId11" Type="http://schemas.openxmlformats.org/officeDocument/2006/relationships/font" Target="fonts/Arvo-regular.fntdata"/><Relationship Id="rId22" Type="http://schemas.openxmlformats.org/officeDocument/2006/relationships/font" Target="fonts/RobotoCondensed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CondensedLight-italic.fntdata"/><Relationship Id="rId13" Type="http://schemas.openxmlformats.org/officeDocument/2006/relationships/font" Target="fonts/Arvo-italic.fntdata"/><Relationship Id="rId12" Type="http://schemas.openxmlformats.org/officeDocument/2006/relationships/font" Target="fonts/Arv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Condensed-regular.fntdata"/><Relationship Id="rId14" Type="http://schemas.openxmlformats.org/officeDocument/2006/relationships/font" Target="fonts/Arvo-boldItalic.fntdata"/><Relationship Id="rId17" Type="http://schemas.openxmlformats.org/officeDocument/2006/relationships/font" Target="fonts/RobotoCondensed-italic.fntdata"/><Relationship Id="rId16" Type="http://schemas.openxmlformats.org/officeDocument/2006/relationships/font" Target="fonts/RobotoCondensed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Condensed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Condense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c35c89c6_4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9c35c89c6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9c35c89c6_4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9c35c89c6_4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59a1ad6b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59a1ad6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9c35c89c6_4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9c35c89c6_4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0" name="Google Shape;60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1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1" name="Google Shape;71;p1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4" name="Google Shape;74;p1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9" name="Google Shape;89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1" name="Google Shape;91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" name="Google Shape;96;p1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8" name="Google Shape;98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01" name="Google Shape;101;p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8" name="Google Shape;108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0" name="Google Shape;110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" name="Google Shape;115;p1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16" name="Google Shape;116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7" name="Google Shape;117;p1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0" name="Google Shape;120;p1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23" name="Google Shape;123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8" name="Google Shape;128;p1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9" name="Google Shape;129;p1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0" name="Google Shape;130;p1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2" name="Google Shape;132;p1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3" name="Google Shape;133;p1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5" name="Google Shape;135;p1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6" name="Google Shape;136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8" name="Google Shape;138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9" name="Google Shape;149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50" name="Google Shape;150;p19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51" name="Google Shape;151;p1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3" name="Google Shape;153;p1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6" name="Google Shape;156;p1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7" name="Google Shape;157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2" name="Google Shape;162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7" name="Google Shape;167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71" name="Google Shape;171;p2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2" name="Google Shape;172;p2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73" name="Google Shape;173;p2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5" name="Google Shape;175;p2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8" name="Google Shape;178;p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9" name="Google Shape;179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90" name="Google Shape;190;p2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21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0" name="Google Shape;200;p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5" name="Google Shape;205;p2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9" name="Google Shape;209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14" name="Google Shape;214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2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17" name="Google Shape;217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9" name="Google Shape;219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22" name="Google Shape;222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ctrTitle"/>
          </p:nvPr>
        </p:nvSpPr>
        <p:spPr>
          <a:xfrm>
            <a:off x="561100" y="955975"/>
            <a:ext cx="8359500" cy="32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第12組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以廣度優先搜尋演算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解決</a:t>
            </a:r>
            <a:r>
              <a:rPr lang="en" sz="4000"/>
              <a:t>漢米爾頓迴路</a:t>
            </a:r>
            <a:endParaRPr sz="4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組員：蘇韋中、翁彤葳、李侑諭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829775" y="1202000"/>
            <a:ext cx="6572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以廣度優先搜尋演算法找出上圖的漢米爾頓迴路，你必須畫出解出問題的解答空間樹(solution space tree)。</a:t>
            </a:r>
            <a:endParaRPr i="0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 txBox="1"/>
          <p:nvPr>
            <p:ph idx="4294967295" type="ctrTitle"/>
          </p:nvPr>
        </p:nvSpPr>
        <p:spPr>
          <a:xfrm>
            <a:off x="508950" y="114675"/>
            <a:ext cx="16284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</a:rPr>
              <a:t>C.</a:t>
            </a:r>
            <a:endParaRPr sz="6900">
              <a:solidFill>
                <a:schemeClr val="accent1"/>
              </a:solidFill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b="18546" l="0" r="0" t="0"/>
          <a:stretch/>
        </p:blipFill>
        <p:spPr>
          <a:xfrm>
            <a:off x="2567001" y="3082975"/>
            <a:ext cx="4188650" cy="18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5"/>
          <p:cNvSpPr txBox="1"/>
          <p:nvPr>
            <p:ph type="title"/>
          </p:nvPr>
        </p:nvSpPr>
        <p:spPr>
          <a:xfrm>
            <a:off x="107025" y="333100"/>
            <a:ext cx="85206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解答空間樹</a:t>
            </a:r>
            <a:endParaRPr b="1" sz="3000"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3540" t="0"/>
          <a:stretch/>
        </p:blipFill>
        <p:spPr>
          <a:xfrm rot="5400000">
            <a:off x="2223950" y="166750"/>
            <a:ext cx="3619875" cy="60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6"/>
          <p:cNvSpPr txBox="1"/>
          <p:nvPr>
            <p:ph idx="4294967295" type="ctrTitle"/>
          </p:nvPr>
        </p:nvSpPr>
        <p:spPr>
          <a:xfrm>
            <a:off x="1275150" y="25168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50" name="Google Shape;250;p26"/>
          <p:cNvSpPr txBox="1"/>
          <p:nvPr>
            <p:ph idx="4294967295" type="subTitle"/>
          </p:nvPr>
        </p:nvSpPr>
        <p:spPr>
          <a:xfrm>
            <a:off x="1275150" y="31538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</p:txBody>
      </p:sp>
      <p:grpSp>
        <p:nvGrpSpPr>
          <p:cNvPr id="251" name="Google Shape;251;p26"/>
          <p:cNvGrpSpPr/>
          <p:nvPr/>
        </p:nvGrpSpPr>
        <p:grpSpPr>
          <a:xfrm>
            <a:off x="3996210" y="1119217"/>
            <a:ext cx="1197664" cy="1126777"/>
            <a:chOff x="5972700" y="2330200"/>
            <a:chExt cx="411625" cy="387275"/>
          </a:xfrm>
        </p:grpSpPr>
        <p:sp>
          <p:nvSpPr>
            <p:cNvPr id="252" name="Google Shape;252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