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951ECD-2FA6-459F-808A-0BCF6BB2B3D0}">
  <a:tblStyle styleId="{00951ECD-2FA6-459F-808A-0BCF6BB2B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7628d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7628d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7628dd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17628dd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17628dd3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17628dd3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17628dd3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17628dd3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17628dd3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17628dd3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17628dd3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17628dd3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17628dd3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17628dd3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17628dd3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17628dd3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17628dd3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17628dd3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17628dd3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17628dd3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17628dd3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17628dd3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7628d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7628d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17628dd3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17628dd3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17628dd3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17628dd3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17628dd3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17628dd3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57e5587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57e5587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17628dd3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17628dd3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7628dd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17628dd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17628dd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17628dd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17628dd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17628dd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17628dd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17628dd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17628dd3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17628dd3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7628dd3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7628dd3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5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第13組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107305001蔡隆浩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108601503林禧姿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107303045連爾諾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(D)小題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201" name="Google Shape;201;p22"/>
          <p:cNvGraphicFramePr/>
          <p:nvPr/>
        </p:nvGraphicFramePr>
        <p:xfrm>
          <a:off x="3859763" y="84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2"/>
          <p:cNvSpPr txBox="1"/>
          <p:nvPr/>
        </p:nvSpPr>
        <p:spPr>
          <a:xfrm>
            <a:off x="3735863" y="445025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起始狀態: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143500" y="11524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E1,V1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4" name="Google Shape;204;p22"/>
          <p:cNvGraphicFramePr/>
          <p:nvPr/>
        </p:nvGraphicFramePr>
        <p:xfrm>
          <a:off x="19797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5" name="Google Shape;205;p22"/>
          <p:cNvGraphicFramePr/>
          <p:nvPr/>
        </p:nvGraphicFramePr>
        <p:xfrm>
          <a:off x="54919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22"/>
          <p:cNvGraphicFramePr/>
          <p:nvPr/>
        </p:nvGraphicFramePr>
        <p:xfrm>
          <a:off x="37358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" name="Google Shape;207;p22"/>
          <p:cNvSpPr txBox="1"/>
          <p:nvPr/>
        </p:nvSpPr>
        <p:spPr>
          <a:xfrm>
            <a:off x="19521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E2,V2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7082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E3,V3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464300" y="37457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E4,V4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 flipH="1">
            <a:off x="2907875" y="2063650"/>
            <a:ext cx="1250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/>
          <p:nvPr/>
        </p:nvCxnSpPr>
        <p:spPr>
          <a:xfrm flipH="1">
            <a:off x="4346275" y="2141825"/>
            <a:ext cx="468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4884425" y="2126800"/>
            <a:ext cx="12909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2"/>
          <p:cNvCxnSpPr/>
          <p:nvPr/>
        </p:nvCxnSpPr>
        <p:spPr>
          <a:xfrm flipH="1">
            <a:off x="2626500" y="2814075"/>
            <a:ext cx="15600" cy="29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 rot="10800000">
            <a:off x="3939750" y="2814075"/>
            <a:ext cx="297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6159700" y="2814075"/>
            <a:ext cx="2502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/>
          <p:nvPr/>
        </p:nvCxnSpPr>
        <p:spPr>
          <a:xfrm flipH="1">
            <a:off x="765900" y="3871575"/>
            <a:ext cx="11862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>
            <a:stCxn id="207" idx="2"/>
          </p:cNvCxnSpPr>
          <p:nvPr/>
        </p:nvCxnSpPr>
        <p:spPr>
          <a:xfrm flipH="1">
            <a:off x="2204250" y="4071675"/>
            <a:ext cx="349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2"/>
          <p:cNvCxnSpPr/>
          <p:nvPr/>
        </p:nvCxnSpPr>
        <p:spPr>
          <a:xfrm>
            <a:off x="2939150" y="4111675"/>
            <a:ext cx="265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2"/>
          <p:cNvSpPr/>
          <p:nvPr/>
        </p:nvSpPr>
        <p:spPr>
          <a:xfrm>
            <a:off x="5248150" y="2141825"/>
            <a:ext cx="16362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2"/>
          <p:cNvCxnSpPr/>
          <p:nvPr/>
        </p:nvCxnSpPr>
        <p:spPr>
          <a:xfrm flipH="1">
            <a:off x="4361975" y="3970975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2"/>
          <p:cNvCxnSpPr/>
          <p:nvPr/>
        </p:nvCxnSpPr>
        <p:spPr>
          <a:xfrm flipH="1">
            <a:off x="6027250" y="4099575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11700" y="445025"/>
            <a:ext cx="2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3834788" y="44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23"/>
          <p:cNvSpPr txBox="1"/>
          <p:nvPr/>
        </p:nvSpPr>
        <p:spPr>
          <a:xfrm>
            <a:off x="3807125" y="17078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E4,V4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9" name="Google Shape;229;p23"/>
          <p:cNvCxnSpPr/>
          <p:nvPr/>
        </p:nvCxnSpPr>
        <p:spPr>
          <a:xfrm>
            <a:off x="4502525" y="776250"/>
            <a:ext cx="2502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/>
          <p:nvPr/>
        </p:nvCxnSpPr>
        <p:spPr>
          <a:xfrm flipH="1">
            <a:off x="4370075" y="2061750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1" name="Google Shape;231;p23"/>
          <p:cNvGraphicFramePr/>
          <p:nvPr/>
        </p:nvGraphicFramePr>
        <p:xfrm>
          <a:off x="3997713" y="2796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3970050" y="40593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E9,V9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3" name="Google Shape;233;p23"/>
          <p:cNvCxnSpPr/>
          <p:nvPr/>
        </p:nvCxnSpPr>
        <p:spPr>
          <a:xfrm flipH="1">
            <a:off x="5011025" y="3111100"/>
            <a:ext cx="1560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4950188" y="106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24"/>
          <p:cNvSpPr txBox="1"/>
          <p:nvPr/>
        </p:nvSpPr>
        <p:spPr>
          <a:xfrm>
            <a:off x="4922525" y="12951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E2,V2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24"/>
          <p:cNvCxnSpPr/>
          <p:nvPr/>
        </p:nvCxnSpPr>
        <p:spPr>
          <a:xfrm flipH="1">
            <a:off x="5596925" y="437750"/>
            <a:ext cx="15600" cy="29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 flipH="1">
            <a:off x="3736325" y="1495250"/>
            <a:ext cx="11862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4"/>
          <p:cNvCxnSpPr>
            <a:stCxn id="240" idx="2"/>
          </p:cNvCxnSpPr>
          <p:nvPr/>
        </p:nvCxnSpPr>
        <p:spPr>
          <a:xfrm flipH="1">
            <a:off x="5174675" y="1695350"/>
            <a:ext cx="349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5909575" y="1735350"/>
            <a:ext cx="265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5" name="Google Shape;245;p24"/>
          <p:cNvGraphicFramePr/>
          <p:nvPr/>
        </p:nvGraphicFramePr>
        <p:xfrm>
          <a:off x="2960763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6" name="Google Shape;246;p24"/>
          <p:cNvGraphicFramePr/>
          <p:nvPr/>
        </p:nvGraphicFramePr>
        <p:xfrm>
          <a:off x="4571988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24"/>
          <p:cNvGraphicFramePr/>
          <p:nvPr/>
        </p:nvGraphicFramePr>
        <p:xfrm>
          <a:off x="6017113" y="251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8" name="Google Shape;248;p24"/>
          <p:cNvCxnSpPr/>
          <p:nvPr/>
        </p:nvCxnSpPr>
        <p:spPr>
          <a:xfrm>
            <a:off x="3595750" y="3283075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/>
          <p:nvPr/>
        </p:nvCxnSpPr>
        <p:spPr>
          <a:xfrm rot="10800000">
            <a:off x="4815175" y="3251825"/>
            <a:ext cx="2658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/>
          <p:nvPr/>
        </p:nvCxnSpPr>
        <p:spPr>
          <a:xfrm flipH="1" rot="10800000">
            <a:off x="6659975" y="3142450"/>
            <a:ext cx="2970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4"/>
          <p:cNvSpPr txBox="1"/>
          <p:nvPr/>
        </p:nvSpPr>
        <p:spPr>
          <a:xfrm>
            <a:off x="2933100" y="3877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E5,V5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4544325" y="38462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E6,V6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098750" y="37386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E7,V7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1844775" y="2141825"/>
            <a:ext cx="64881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4"/>
          <p:cNvCxnSpPr/>
          <p:nvPr/>
        </p:nvCxnSpPr>
        <p:spPr>
          <a:xfrm flipH="1">
            <a:off x="2516900" y="4330550"/>
            <a:ext cx="5004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3517600" y="4346175"/>
            <a:ext cx="783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4"/>
          <p:cNvCxnSpPr/>
          <p:nvPr/>
        </p:nvCxnSpPr>
        <p:spPr>
          <a:xfrm flipH="1">
            <a:off x="4674425" y="4221100"/>
            <a:ext cx="2502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5409275" y="4189850"/>
            <a:ext cx="3909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4"/>
          <p:cNvCxnSpPr/>
          <p:nvPr/>
        </p:nvCxnSpPr>
        <p:spPr>
          <a:xfrm flipH="1">
            <a:off x="6237825" y="4205475"/>
            <a:ext cx="2658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7050825" y="4127300"/>
            <a:ext cx="4065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266" name="Google Shape;266;p25"/>
          <p:cNvGraphicFramePr/>
          <p:nvPr/>
        </p:nvGraphicFramePr>
        <p:xfrm>
          <a:off x="3023288" y="1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7" name="Google Shape;267;p25"/>
          <p:cNvGraphicFramePr/>
          <p:nvPr/>
        </p:nvGraphicFramePr>
        <p:xfrm>
          <a:off x="4634513" y="1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8" name="Google Shape;268;p25"/>
          <p:cNvGraphicFramePr/>
          <p:nvPr/>
        </p:nvGraphicFramePr>
        <p:xfrm>
          <a:off x="6079638" y="94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9" name="Google Shape;269;p25"/>
          <p:cNvCxnSpPr/>
          <p:nvPr/>
        </p:nvCxnSpPr>
        <p:spPr>
          <a:xfrm>
            <a:off x="3658275" y="867575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4877700" y="836325"/>
            <a:ext cx="2658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/>
          <p:nvPr/>
        </p:nvCxnSpPr>
        <p:spPr>
          <a:xfrm flipH="1" rot="10800000">
            <a:off x="6722500" y="726950"/>
            <a:ext cx="2970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 txBox="1"/>
          <p:nvPr/>
        </p:nvSpPr>
        <p:spPr>
          <a:xfrm>
            <a:off x="2995625" y="14619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E5,V5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4606850" y="14307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E6,V6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161275" y="13231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E7,V7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5" name="Google Shape;275;p25"/>
          <p:cNvCxnSpPr>
            <a:stCxn id="272" idx="2"/>
          </p:cNvCxnSpPr>
          <p:nvPr/>
        </p:nvCxnSpPr>
        <p:spPr>
          <a:xfrm flipH="1">
            <a:off x="1844675" y="1862175"/>
            <a:ext cx="17529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5"/>
          <p:cNvCxnSpPr>
            <a:stCxn id="272" idx="2"/>
          </p:cNvCxnSpPr>
          <p:nvPr/>
        </p:nvCxnSpPr>
        <p:spPr>
          <a:xfrm flipH="1">
            <a:off x="2923775" y="1862175"/>
            <a:ext cx="673800" cy="7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5"/>
          <p:cNvCxnSpPr>
            <a:stCxn id="273" idx="2"/>
          </p:cNvCxnSpPr>
          <p:nvPr/>
        </p:nvCxnSpPr>
        <p:spPr>
          <a:xfrm flipH="1">
            <a:off x="4002200" y="1830975"/>
            <a:ext cx="12066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5"/>
          <p:cNvCxnSpPr>
            <a:stCxn id="273" idx="2"/>
          </p:cNvCxnSpPr>
          <p:nvPr/>
        </p:nvCxnSpPr>
        <p:spPr>
          <a:xfrm flipH="1">
            <a:off x="5127800" y="1830975"/>
            <a:ext cx="810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5"/>
          <p:cNvCxnSpPr>
            <a:stCxn id="274" idx="2"/>
          </p:cNvCxnSpPr>
          <p:nvPr/>
        </p:nvCxnSpPr>
        <p:spPr>
          <a:xfrm flipH="1">
            <a:off x="6462625" y="1723375"/>
            <a:ext cx="3006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5"/>
          <p:cNvCxnSpPr>
            <a:stCxn id="274" idx="2"/>
          </p:cNvCxnSpPr>
          <p:nvPr/>
        </p:nvCxnSpPr>
        <p:spPr>
          <a:xfrm>
            <a:off x="6763225" y="1723375"/>
            <a:ext cx="756600" cy="6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1" name="Google Shape;281;p25"/>
          <p:cNvGraphicFramePr/>
          <p:nvPr/>
        </p:nvGraphicFramePr>
        <p:xfrm>
          <a:off x="940038" y="2628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Google Shape;282;p25"/>
          <p:cNvSpPr txBox="1"/>
          <p:nvPr/>
        </p:nvSpPr>
        <p:spPr>
          <a:xfrm>
            <a:off x="912375" y="39341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E10,V10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3" name="Google Shape;283;p25"/>
          <p:cNvGraphicFramePr/>
          <p:nvPr/>
        </p:nvGraphicFramePr>
        <p:xfrm>
          <a:off x="2143938" y="258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25"/>
          <p:cNvSpPr txBox="1"/>
          <p:nvPr/>
        </p:nvSpPr>
        <p:spPr>
          <a:xfrm>
            <a:off x="2116275" y="38930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E11,V11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5" name="Google Shape;285;p25"/>
          <p:cNvGraphicFramePr/>
          <p:nvPr/>
        </p:nvGraphicFramePr>
        <p:xfrm>
          <a:off x="3440463" y="2534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Google Shape;286;p25"/>
          <p:cNvSpPr txBox="1"/>
          <p:nvPr/>
        </p:nvSpPr>
        <p:spPr>
          <a:xfrm>
            <a:off x="3412800" y="38090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E12,V12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7" name="Google Shape;287;p25"/>
          <p:cNvGraphicFramePr/>
          <p:nvPr/>
        </p:nvGraphicFramePr>
        <p:xfrm>
          <a:off x="4736988" y="2628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25"/>
          <p:cNvSpPr txBox="1"/>
          <p:nvPr/>
        </p:nvSpPr>
        <p:spPr>
          <a:xfrm>
            <a:off x="4709325" y="39029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E13,V13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6120450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25"/>
          <p:cNvSpPr txBox="1"/>
          <p:nvPr/>
        </p:nvSpPr>
        <p:spPr>
          <a:xfrm>
            <a:off x="6202088" y="38003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E14,V14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7330038" y="250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25"/>
          <p:cNvSpPr txBox="1"/>
          <p:nvPr/>
        </p:nvSpPr>
        <p:spPr>
          <a:xfrm>
            <a:off x="7411675" y="37319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E15,V15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3" name="Google Shape;293;p25"/>
          <p:cNvCxnSpPr/>
          <p:nvPr/>
        </p:nvCxnSpPr>
        <p:spPr>
          <a:xfrm flipH="1">
            <a:off x="1266450" y="3705200"/>
            <a:ext cx="1875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2814075" y="3470700"/>
            <a:ext cx="2031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5"/>
          <p:cNvCxnSpPr/>
          <p:nvPr/>
        </p:nvCxnSpPr>
        <p:spPr>
          <a:xfrm rot="10800000">
            <a:off x="3736475" y="2782750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4987175" y="3345625"/>
            <a:ext cx="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5"/>
          <p:cNvCxnSpPr/>
          <p:nvPr/>
        </p:nvCxnSpPr>
        <p:spPr>
          <a:xfrm flipH="1" rot="10800000">
            <a:off x="7097725" y="2829650"/>
            <a:ext cx="1560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5"/>
          <p:cNvCxnSpPr/>
          <p:nvPr/>
        </p:nvCxnSpPr>
        <p:spPr>
          <a:xfrm>
            <a:off x="8348425" y="3251825"/>
            <a:ext cx="1560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304" name="Google Shape;304;p26"/>
          <p:cNvGraphicFramePr/>
          <p:nvPr/>
        </p:nvGraphicFramePr>
        <p:xfrm>
          <a:off x="3997713" y="44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26"/>
          <p:cNvSpPr txBox="1"/>
          <p:nvPr/>
        </p:nvSpPr>
        <p:spPr>
          <a:xfrm>
            <a:off x="3970050" y="16336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E3,V3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6" name="Google Shape;306;p26"/>
          <p:cNvCxnSpPr/>
          <p:nvPr/>
        </p:nvCxnSpPr>
        <p:spPr>
          <a:xfrm rot="10800000">
            <a:off x="4201600" y="776250"/>
            <a:ext cx="297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/>
          <p:nvPr/>
        </p:nvCxnSpPr>
        <p:spPr>
          <a:xfrm flipH="1">
            <a:off x="4623825" y="1933150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8" name="Google Shape;308;p26"/>
          <p:cNvGraphicFramePr/>
          <p:nvPr/>
        </p:nvGraphicFramePr>
        <p:xfrm>
          <a:off x="3997713" y="2739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26"/>
          <p:cNvSpPr txBox="1"/>
          <p:nvPr/>
        </p:nvSpPr>
        <p:spPr>
          <a:xfrm>
            <a:off x="3970050" y="39278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E8,V8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0" name="Google Shape;310;p26"/>
          <p:cNvCxnSpPr/>
          <p:nvPr/>
        </p:nvCxnSpPr>
        <p:spPr>
          <a:xfrm flipH="1">
            <a:off x="4268075" y="2954775"/>
            <a:ext cx="3120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6"/>
          <p:cNvSpPr/>
          <p:nvPr/>
        </p:nvSpPr>
        <p:spPr>
          <a:xfrm>
            <a:off x="3142375" y="2141825"/>
            <a:ext cx="28143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6"/>
          <p:cNvCxnSpPr/>
          <p:nvPr/>
        </p:nvCxnSpPr>
        <p:spPr>
          <a:xfrm flipH="1">
            <a:off x="3986575" y="4361825"/>
            <a:ext cx="2658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6"/>
          <p:cNvCxnSpPr/>
          <p:nvPr/>
        </p:nvCxnSpPr>
        <p:spPr>
          <a:xfrm>
            <a:off x="4721400" y="4314900"/>
            <a:ext cx="2502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319" name="Google Shape;319;p27"/>
          <p:cNvGraphicFramePr/>
          <p:nvPr/>
        </p:nvGraphicFramePr>
        <p:xfrm>
          <a:off x="3997713" y="159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p27"/>
          <p:cNvSpPr txBox="1"/>
          <p:nvPr/>
        </p:nvSpPr>
        <p:spPr>
          <a:xfrm>
            <a:off x="3970050" y="13483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E8,V8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1" name="Google Shape;321;p27"/>
          <p:cNvCxnSpPr/>
          <p:nvPr/>
        </p:nvCxnSpPr>
        <p:spPr>
          <a:xfrm flipH="1">
            <a:off x="4268075" y="375200"/>
            <a:ext cx="3120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7"/>
          <p:cNvCxnSpPr/>
          <p:nvPr/>
        </p:nvCxnSpPr>
        <p:spPr>
          <a:xfrm flipH="1">
            <a:off x="3986575" y="1782250"/>
            <a:ext cx="2658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7"/>
          <p:cNvCxnSpPr/>
          <p:nvPr/>
        </p:nvCxnSpPr>
        <p:spPr>
          <a:xfrm>
            <a:off x="4721400" y="1735325"/>
            <a:ext cx="2502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4" name="Google Shape;324;p27"/>
          <p:cNvGraphicFramePr/>
          <p:nvPr/>
        </p:nvGraphicFramePr>
        <p:xfrm>
          <a:off x="3076138" y="228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27"/>
          <p:cNvSpPr txBox="1"/>
          <p:nvPr/>
        </p:nvSpPr>
        <p:spPr>
          <a:xfrm>
            <a:off x="3048475" y="34735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E16,V16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6" name="Google Shape;326;p27"/>
          <p:cNvGraphicFramePr/>
          <p:nvPr/>
        </p:nvGraphicFramePr>
        <p:xfrm>
          <a:off x="4749063" y="2220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" name="Google Shape;327;p27"/>
          <p:cNvSpPr txBox="1"/>
          <p:nvPr/>
        </p:nvSpPr>
        <p:spPr>
          <a:xfrm>
            <a:off x="4721400" y="34087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E17,V17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8" name="Google Shape;328;p27"/>
          <p:cNvCxnSpPr/>
          <p:nvPr/>
        </p:nvCxnSpPr>
        <p:spPr>
          <a:xfrm>
            <a:off x="3345625" y="29235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7"/>
          <p:cNvCxnSpPr/>
          <p:nvPr/>
        </p:nvCxnSpPr>
        <p:spPr>
          <a:xfrm>
            <a:off x="5096600" y="2907875"/>
            <a:ext cx="21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311700" y="445025"/>
            <a:ext cx="2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335" name="Google Shape;335;p28"/>
          <p:cNvGraphicFramePr/>
          <p:nvPr/>
        </p:nvGraphicFramePr>
        <p:xfrm>
          <a:off x="3834788" y="44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6" name="Google Shape;336;p28"/>
          <p:cNvSpPr txBox="1"/>
          <p:nvPr/>
        </p:nvSpPr>
        <p:spPr>
          <a:xfrm>
            <a:off x="3807125" y="17078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E4,V4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7" name="Google Shape;337;p28"/>
          <p:cNvCxnSpPr/>
          <p:nvPr/>
        </p:nvCxnSpPr>
        <p:spPr>
          <a:xfrm>
            <a:off x="4502525" y="776250"/>
            <a:ext cx="2502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8"/>
          <p:cNvCxnSpPr/>
          <p:nvPr/>
        </p:nvCxnSpPr>
        <p:spPr>
          <a:xfrm flipH="1">
            <a:off x="4370075" y="2061750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9" name="Google Shape;339;p28"/>
          <p:cNvGraphicFramePr/>
          <p:nvPr/>
        </p:nvGraphicFramePr>
        <p:xfrm>
          <a:off x="3997713" y="2796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28"/>
          <p:cNvSpPr txBox="1"/>
          <p:nvPr/>
        </p:nvSpPr>
        <p:spPr>
          <a:xfrm>
            <a:off x="3970050" y="40593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E9,V9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1" name="Google Shape;341;p28"/>
          <p:cNvCxnSpPr/>
          <p:nvPr/>
        </p:nvCxnSpPr>
        <p:spPr>
          <a:xfrm flipH="1">
            <a:off x="5011025" y="3111100"/>
            <a:ext cx="1560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8"/>
          <p:cNvSpPr/>
          <p:nvPr/>
        </p:nvSpPr>
        <p:spPr>
          <a:xfrm>
            <a:off x="3142375" y="2141825"/>
            <a:ext cx="28143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28"/>
          <p:cNvCxnSpPr/>
          <p:nvPr/>
        </p:nvCxnSpPr>
        <p:spPr>
          <a:xfrm flipH="1">
            <a:off x="3955400" y="4502525"/>
            <a:ext cx="1719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8"/>
          <p:cNvCxnSpPr/>
          <p:nvPr/>
        </p:nvCxnSpPr>
        <p:spPr>
          <a:xfrm>
            <a:off x="4940250" y="4471250"/>
            <a:ext cx="2190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311700" y="445025"/>
            <a:ext cx="259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350" name="Google Shape;350;p29"/>
          <p:cNvGraphicFramePr/>
          <p:nvPr/>
        </p:nvGraphicFramePr>
        <p:xfrm>
          <a:off x="4005038" y="138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29"/>
          <p:cNvSpPr txBox="1"/>
          <p:nvPr/>
        </p:nvSpPr>
        <p:spPr>
          <a:xfrm>
            <a:off x="3977375" y="14015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E9,V9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2" name="Google Shape;352;p29"/>
          <p:cNvCxnSpPr/>
          <p:nvPr/>
        </p:nvCxnSpPr>
        <p:spPr>
          <a:xfrm flipH="1">
            <a:off x="5018350" y="453375"/>
            <a:ext cx="1560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9"/>
          <p:cNvCxnSpPr/>
          <p:nvPr/>
        </p:nvCxnSpPr>
        <p:spPr>
          <a:xfrm flipH="1">
            <a:off x="3962725" y="1844800"/>
            <a:ext cx="1719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9"/>
          <p:cNvCxnSpPr/>
          <p:nvPr/>
        </p:nvCxnSpPr>
        <p:spPr>
          <a:xfrm>
            <a:off x="4947575" y="1813525"/>
            <a:ext cx="2190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5" name="Google Shape;355;p29"/>
          <p:cNvGraphicFramePr/>
          <p:nvPr/>
        </p:nvGraphicFramePr>
        <p:xfrm>
          <a:off x="3281963" y="2278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29"/>
          <p:cNvSpPr txBox="1"/>
          <p:nvPr/>
        </p:nvSpPr>
        <p:spPr>
          <a:xfrm>
            <a:off x="3254300" y="35415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E18,V18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7" name="Google Shape;357;p29"/>
          <p:cNvCxnSpPr/>
          <p:nvPr/>
        </p:nvCxnSpPr>
        <p:spPr>
          <a:xfrm flipH="1">
            <a:off x="4372300" y="2977375"/>
            <a:ext cx="1560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8" name="Google Shape;358;p29"/>
          <p:cNvGraphicFramePr/>
          <p:nvPr/>
        </p:nvGraphicFramePr>
        <p:xfrm>
          <a:off x="4798413" y="2184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29"/>
          <p:cNvSpPr txBox="1"/>
          <p:nvPr/>
        </p:nvSpPr>
        <p:spPr>
          <a:xfrm>
            <a:off x="4770750" y="34478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E19,V19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0" name="Google Shape;360;p29"/>
          <p:cNvCxnSpPr/>
          <p:nvPr/>
        </p:nvCxnSpPr>
        <p:spPr>
          <a:xfrm flipH="1">
            <a:off x="5393625" y="2829700"/>
            <a:ext cx="2658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366" name="Google Shape;366;p30"/>
          <p:cNvGraphicFramePr/>
          <p:nvPr/>
        </p:nvGraphicFramePr>
        <p:xfrm>
          <a:off x="3023288" y="1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7" name="Google Shape;367;p30"/>
          <p:cNvGraphicFramePr/>
          <p:nvPr/>
        </p:nvGraphicFramePr>
        <p:xfrm>
          <a:off x="4634513" y="1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8" name="Google Shape;368;p30"/>
          <p:cNvGraphicFramePr/>
          <p:nvPr/>
        </p:nvGraphicFramePr>
        <p:xfrm>
          <a:off x="6079638" y="94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9" name="Google Shape;369;p30"/>
          <p:cNvCxnSpPr/>
          <p:nvPr/>
        </p:nvCxnSpPr>
        <p:spPr>
          <a:xfrm>
            <a:off x="3658275" y="867575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0"/>
          <p:cNvCxnSpPr/>
          <p:nvPr/>
        </p:nvCxnSpPr>
        <p:spPr>
          <a:xfrm rot="10800000">
            <a:off x="4877700" y="836325"/>
            <a:ext cx="2658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0"/>
          <p:cNvCxnSpPr/>
          <p:nvPr/>
        </p:nvCxnSpPr>
        <p:spPr>
          <a:xfrm flipH="1" rot="10800000">
            <a:off x="6722500" y="726950"/>
            <a:ext cx="2970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0"/>
          <p:cNvSpPr txBox="1"/>
          <p:nvPr/>
        </p:nvSpPr>
        <p:spPr>
          <a:xfrm>
            <a:off x="2995625" y="14619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E5,V5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4606850" y="14307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E6,V6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6161275" y="13231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E7,V7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5" name="Google Shape;375;p30"/>
          <p:cNvCxnSpPr>
            <a:stCxn id="372" idx="2"/>
          </p:cNvCxnSpPr>
          <p:nvPr/>
        </p:nvCxnSpPr>
        <p:spPr>
          <a:xfrm flipH="1">
            <a:off x="1844675" y="1862175"/>
            <a:ext cx="17529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0"/>
          <p:cNvCxnSpPr>
            <a:stCxn id="372" idx="2"/>
          </p:cNvCxnSpPr>
          <p:nvPr/>
        </p:nvCxnSpPr>
        <p:spPr>
          <a:xfrm flipH="1">
            <a:off x="2923775" y="1862175"/>
            <a:ext cx="673800" cy="7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0"/>
          <p:cNvCxnSpPr>
            <a:stCxn id="373" idx="2"/>
          </p:cNvCxnSpPr>
          <p:nvPr/>
        </p:nvCxnSpPr>
        <p:spPr>
          <a:xfrm flipH="1">
            <a:off x="4002200" y="1830975"/>
            <a:ext cx="1206600" cy="6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0"/>
          <p:cNvCxnSpPr>
            <a:stCxn id="373" idx="2"/>
          </p:cNvCxnSpPr>
          <p:nvPr/>
        </p:nvCxnSpPr>
        <p:spPr>
          <a:xfrm flipH="1">
            <a:off x="5127800" y="1830975"/>
            <a:ext cx="810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0"/>
          <p:cNvCxnSpPr>
            <a:stCxn id="374" idx="2"/>
          </p:cNvCxnSpPr>
          <p:nvPr/>
        </p:nvCxnSpPr>
        <p:spPr>
          <a:xfrm flipH="1">
            <a:off x="6462625" y="1723375"/>
            <a:ext cx="3006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0"/>
          <p:cNvCxnSpPr>
            <a:stCxn id="374" idx="2"/>
          </p:cNvCxnSpPr>
          <p:nvPr/>
        </p:nvCxnSpPr>
        <p:spPr>
          <a:xfrm>
            <a:off x="6763225" y="1723375"/>
            <a:ext cx="756600" cy="6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81" name="Google Shape;381;p30"/>
          <p:cNvGraphicFramePr/>
          <p:nvPr/>
        </p:nvGraphicFramePr>
        <p:xfrm>
          <a:off x="940038" y="2628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30"/>
          <p:cNvSpPr txBox="1"/>
          <p:nvPr/>
        </p:nvSpPr>
        <p:spPr>
          <a:xfrm>
            <a:off x="912375" y="39341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E10,V10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3" name="Google Shape;383;p30"/>
          <p:cNvGraphicFramePr/>
          <p:nvPr/>
        </p:nvGraphicFramePr>
        <p:xfrm>
          <a:off x="2143938" y="2587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" name="Google Shape;384;p30"/>
          <p:cNvSpPr txBox="1"/>
          <p:nvPr/>
        </p:nvSpPr>
        <p:spPr>
          <a:xfrm>
            <a:off x="2116275" y="38930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E11,V11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5" name="Google Shape;385;p30"/>
          <p:cNvGraphicFramePr/>
          <p:nvPr/>
        </p:nvGraphicFramePr>
        <p:xfrm>
          <a:off x="3440463" y="2534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30"/>
          <p:cNvSpPr txBox="1"/>
          <p:nvPr/>
        </p:nvSpPr>
        <p:spPr>
          <a:xfrm>
            <a:off x="3412800" y="38090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E12,V12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7" name="Google Shape;387;p30"/>
          <p:cNvGraphicFramePr/>
          <p:nvPr/>
        </p:nvGraphicFramePr>
        <p:xfrm>
          <a:off x="4736988" y="2628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" name="Google Shape;388;p30"/>
          <p:cNvSpPr txBox="1"/>
          <p:nvPr/>
        </p:nvSpPr>
        <p:spPr>
          <a:xfrm>
            <a:off x="4709325" y="39029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E13,V13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89" name="Google Shape;389;p30"/>
          <p:cNvGraphicFramePr/>
          <p:nvPr/>
        </p:nvGraphicFramePr>
        <p:xfrm>
          <a:off x="6120450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30"/>
          <p:cNvSpPr txBox="1"/>
          <p:nvPr/>
        </p:nvSpPr>
        <p:spPr>
          <a:xfrm>
            <a:off x="6202088" y="38003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E14,V14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1" name="Google Shape;391;p30"/>
          <p:cNvGraphicFramePr/>
          <p:nvPr/>
        </p:nvGraphicFramePr>
        <p:xfrm>
          <a:off x="7330038" y="250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30"/>
          <p:cNvSpPr txBox="1"/>
          <p:nvPr/>
        </p:nvSpPr>
        <p:spPr>
          <a:xfrm>
            <a:off x="7411675" y="37319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E15,V15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3" name="Google Shape;393;p30"/>
          <p:cNvCxnSpPr/>
          <p:nvPr/>
        </p:nvCxnSpPr>
        <p:spPr>
          <a:xfrm flipH="1">
            <a:off x="1266450" y="3705200"/>
            <a:ext cx="1875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0"/>
          <p:cNvCxnSpPr/>
          <p:nvPr/>
        </p:nvCxnSpPr>
        <p:spPr>
          <a:xfrm>
            <a:off x="2814075" y="3470700"/>
            <a:ext cx="2031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0"/>
          <p:cNvCxnSpPr/>
          <p:nvPr/>
        </p:nvCxnSpPr>
        <p:spPr>
          <a:xfrm rot="10800000">
            <a:off x="3736475" y="2782750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0"/>
          <p:cNvCxnSpPr/>
          <p:nvPr/>
        </p:nvCxnSpPr>
        <p:spPr>
          <a:xfrm>
            <a:off x="4987175" y="3345625"/>
            <a:ext cx="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0"/>
          <p:cNvCxnSpPr/>
          <p:nvPr/>
        </p:nvCxnSpPr>
        <p:spPr>
          <a:xfrm flipH="1" rot="10800000">
            <a:off x="7097725" y="2829650"/>
            <a:ext cx="1560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0"/>
          <p:cNvCxnSpPr/>
          <p:nvPr/>
        </p:nvCxnSpPr>
        <p:spPr>
          <a:xfrm>
            <a:off x="8348425" y="3251825"/>
            <a:ext cx="1560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0"/>
          <p:cNvSpPr/>
          <p:nvPr/>
        </p:nvSpPr>
        <p:spPr>
          <a:xfrm>
            <a:off x="687875" y="2141825"/>
            <a:ext cx="80046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0"/>
          <p:cNvCxnSpPr/>
          <p:nvPr/>
        </p:nvCxnSpPr>
        <p:spPr>
          <a:xfrm flipH="1">
            <a:off x="1391425" y="4408725"/>
            <a:ext cx="156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0"/>
          <p:cNvCxnSpPr/>
          <p:nvPr/>
        </p:nvCxnSpPr>
        <p:spPr>
          <a:xfrm>
            <a:off x="2626475" y="4314900"/>
            <a:ext cx="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0"/>
          <p:cNvCxnSpPr/>
          <p:nvPr/>
        </p:nvCxnSpPr>
        <p:spPr>
          <a:xfrm>
            <a:off x="3986600" y="4221100"/>
            <a:ext cx="15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0"/>
          <p:cNvCxnSpPr/>
          <p:nvPr/>
        </p:nvCxnSpPr>
        <p:spPr>
          <a:xfrm>
            <a:off x="5252925" y="4346175"/>
            <a:ext cx="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0"/>
          <p:cNvCxnSpPr/>
          <p:nvPr/>
        </p:nvCxnSpPr>
        <p:spPr>
          <a:xfrm flipH="1">
            <a:off x="6753800" y="4299275"/>
            <a:ext cx="156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0"/>
          <p:cNvCxnSpPr/>
          <p:nvPr/>
        </p:nvCxnSpPr>
        <p:spPr>
          <a:xfrm>
            <a:off x="7926300" y="4189850"/>
            <a:ext cx="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411" name="Google Shape;411;p31"/>
          <p:cNvGraphicFramePr/>
          <p:nvPr/>
        </p:nvGraphicFramePr>
        <p:xfrm>
          <a:off x="955663" y="1277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p31"/>
          <p:cNvSpPr txBox="1"/>
          <p:nvPr/>
        </p:nvSpPr>
        <p:spPr>
          <a:xfrm>
            <a:off x="928000" y="25832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E10,V10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3" name="Google Shape;413;p31"/>
          <p:cNvGraphicFramePr/>
          <p:nvPr/>
        </p:nvGraphicFramePr>
        <p:xfrm>
          <a:off x="2159563" y="1236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" name="Google Shape;414;p31"/>
          <p:cNvSpPr txBox="1"/>
          <p:nvPr/>
        </p:nvSpPr>
        <p:spPr>
          <a:xfrm>
            <a:off x="2131900" y="25422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E11,V11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5" name="Google Shape;415;p31"/>
          <p:cNvGraphicFramePr/>
          <p:nvPr/>
        </p:nvGraphicFramePr>
        <p:xfrm>
          <a:off x="3456088" y="1183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6" name="Google Shape;416;p31"/>
          <p:cNvSpPr txBox="1"/>
          <p:nvPr/>
        </p:nvSpPr>
        <p:spPr>
          <a:xfrm>
            <a:off x="3428425" y="24581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E12,V12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7" name="Google Shape;417;p31"/>
          <p:cNvGraphicFramePr/>
          <p:nvPr/>
        </p:nvGraphicFramePr>
        <p:xfrm>
          <a:off x="4752613" y="1277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31"/>
          <p:cNvSpPr txBox="1"/>
          <p:nvPr/>
        </p:nvSpPr>
        <p:spPr>
          <a:xfrm>
            <a:off x="4724950" y="25520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E13,V13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9" name="Google Shape;419;p31"/>
          <p:cNvGraphicFramePr/>
          <p:nvPr/>
        </p:nvGraphicFramePr>
        <p:xfrm>
          <a:off x="6136075" y="1220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" name="Google Shape;420;p31"/>
          <p:cNvSpPr txBox="1"/>
          <p:nvPr/>
        </p:nvSpPr>
        <p:spPr>
          <a:xfrm>
            <a:off x="6217713" y="24495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E14,V14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21" name="Google Shape;421;p31"/>
          <p:cNvGraphicFramePr/>
          <p:nvPr/>
        </p:nvGraphicFramePr>
        <p:xfrm>
          <a:off x="7345663" y="11524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2" name="Google Shape;422;p31"/>
          <p:cNvSpPr txBox="1"/>
          <p:nvPr/>
        </p:nvSpPr>
        <p:spPr>
          <a:xfrm>
            <a:off x="7427300" y="23810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E15,V15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3" name="Google Shape;423;p31"/>
          <p:cNvCxnSpPr/>
          <p:nvPr/>
        </p:nvCxnSpPr>
        <p:spPr>
          <a:xfrm flipH="1">
            <a:off x="1282075" y="2354350"/>
            <a:ext cx="1875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1"/>
          <p:cNvCxnSpPr/>
          <p:nvPr/>
        </p:nvCxnSpPr>
        <p:spPr>
          <a:xfrm>
            <a:off x="2829700" y="2119850"/>
            <a:ext cx="2031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1"/>
          <p:cNvCxnSpPr/>
          <p:nvPr/>
        </p:nvCxnSpPr>
        <p:spPr>
          <a:xfrm rot="10800000">
            <a:off x="3752100" y="1431900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5002800" y="1994775"/>
            <a:ext cx="0" cy="2190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1"/>
          <p:cNvCxnSpPr/>
          <p:nvPr/>
        </p:nvCxnSpPr>
        <p:spPr>
          <a:xfrm flipH="1" rot="10800000">
            <a:off x="7113350" y="1478800"/>
            <a:ext cx="1560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8364050" y="1900975"/>
            <a:ext cx="1560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1"/>
          <p:cNvCxnSpPr/>
          <p:nvPr/>
        </p:nvCxnSpPr>
        <p:spPr>
          <a:xfrm>
            <a:off x="1465475" y="2932900"/>
            <a:ext cx="42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0" name="Google Shape;430;p31"/>
          <p:cNvGraphicFramePr/>
          <p:nvPr/>
        </p:nvGraphicFramePr>
        <p:xfrm>
          <a:off x="840563" y="3352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1" name="Google Shape;431;p31"/>
          <p:cNvSpPr txBox="1"/>
          <p:nvPr/>
        </p:nvSpPr>
        <p:spPr>
          <a:xfrm>
            <a:off x="812900" y="46586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E20,V20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2" name="Google Shape;432;p31"/>
          <p:cNvCxnSpPr/>
          <p:nvPr/>
        </p:nvCxnSpPr>
        <p:spPr>
          <a:xfrm>
            <a:off x="2665325" y="2858350"/>
            <a:ext cx="42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3" name="Google Shape;433;p31"/>
          <p:cNvGraphicFramePr/>
          <p:nvPr/>
        </p:nvGraphicFramePr>
        <p:xfrm>
          <a:off x="2159563" y="3224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Google Shape;434;p31"/>
          <p:cNvSpPr txBox="1"/>
          <p:nvPr/>
        </p:nvSpPr>
        <p:spPr>
          <a:xfrm>
            <a:off x="2131900" y="45297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E21,V21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5" name="Google Shape;435;p31"/>
          <p:cNvCxnSpPr/>
          <p:nvPr/>
        </p:nvCxnSpPr>
        <p:spPr>
          <a:xfrm>
            <a:off x="3998025" y="2781250"/>
            <a:ext cx="42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36" name="Google Shape;436;p31"/>
          <p:cNvGraphicFramePr/>
          <p:nvPr/>
        </p:nvGraphicFramePr>
        <p:xfrm>
          <a:off x="3478563" y="3224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" name="Google Shape;437;p31"/>
          <p:cNvSpPr txBox="1"/>
          <p:nvPr/>
        </p:nvSpPr>
        <p:spPr>
          <a:xfrm>
            <a:off x="3450900" y="44985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E22,V22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8" name="Google Shape;438;p31"/>
          <p:cNvCxnSpPr/>
          <p:nvPr/>
        </p:nvCxnSpPr>
        <p:spPr>
          <a:xfrm>
            <a:off x="5330725" y="2858350"/>
            <a:ext cx="42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1"/>
          <p:cNvCxnSpPr/>
          <p:nvPr/>
        </p:nvCxnSpPr>
        <p:spPr>
          <a:xfrm>
            <a:off x="6651575" y="2781250"/>
            <a:ext cx="42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1"/>
          <p:cNvCxnSpPr/>
          <p:nvPr/>
        </p:nvCxnSpPr>
        <p:spPr>
          <a:xfrm>
            <a:off x="7847750" y="2706900"/>
            <a:ext cx="42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1" name="Google Shape;441;p31"/>
          <p:cNvGraphicFramePr/>
          <p:nvPr/>
        </p:nvGraphicFramePr>
        <p:xfrm>
          <a:off x="4797563" y="3109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" name="Google Shape;442;p31"/>
          <p:cNvSpPr txBox="1"/>
          <p:nvPr/>
        </p:nvSpPr>
        <p:spPr>
          <a:xfrm>
            <a:off x="4769900" y="43843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E23,V23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43" name="Google Shape;443;p31"/>
          <p:cNvGraphicFramePr/>
          <p:nvPr/>
        </p:nvGraphicFramePr>
        <p:xfrm>
          <a:off x="6088900" y="3132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4" name="Google Shape;444;p31"/>
          <p:cNvSpPr txBox="1"/>
          <p:nvPr/>
        </p:nvSpPr>
        <p:spPr>
          <a:xfrm>
            <a:off x="6170538" y="43614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E24,V24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45" name="Google Shape;445;p31"/>
          <p:cNvGraphicFramePr/>
          <p:nvPr/>
        </p:nvGraphicFramePr>
        <p:xfrm>
          <a:off x="7407888" y="3132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6" name="Google Shape;446;p31"/>
          <p:cNvSpPr txBox="1"/>
          <p:nvPr/>
        </p:nvSpPr>
        <p:spPr>
          <a:xfrm>
            <a:off x="7489525" y="43614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E25,V25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068550" y="1152425"/>
            <a:ext cx="7208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以空單格的移動方向為</a:t>
            </a:r>
            <a:r>
              <a:rPr lang="zh-TW" sz="17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上下左右</a:t>
            </a: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的次序，以</a:t>
            </a:r>
            <a:r>
              <a:rPr lang="zh-TW" sz="17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廣度優先搜尋演算法</a:t>
            </a: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下解決以下的八拼圖(8- puzzle)問題。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20312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448375"/>
                <a:gridCol w="448375"/>
                <a:gridCol w="448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50758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448375"/>
                <a:gridCol w="448375"/>
                <a:gridCol w="448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1704075" y="2204350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起始狀態: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748800" y="2171550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目標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狀態: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452" name="Google Shape;452;p32"/>
          <p:cNvGraphicFramePr/>
          <p:nvPr/>
        </p:nvGraphicFramePr>
        <p:xfrm>
          <a:off x="3997713" y="159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" name="Google Shape;453;p32"/>
          <p:cNvSpPr txBox="1"/>
          <p:nvPr/>
        </p:nvSpPr>
        <p:spPr>
          <a:xfrm>
            <a:off x="3970050" y="13483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E8,V8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 flipH="1">
            <a:off x="4268075" y="375200"/>
            <a:ext cx="3120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2"/>
          <p:cNvCxnSpPr/>
          <p:nvPr/>
        </p:nvCxnSpPr>
        <p:spPr>
          <a:xfrm flipH="1">
            <a:off x="3986575" y="1782250"/>
            <a:ext cx="2658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4721400" y="1735325"/>
            <a:ext cx="2502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7" name="Google Shape;457;p32"/>
          <p:cNvGraphicFramePr/>
          <p:nvPr/>
        </p:nvGraphicFramePr>
        <p:xfrm>
          <a:off x="3076138" y="2284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" name="Google Shape;458;p32"/>
          <p:cNvSpPr txBox="1"/>
          <p:nvPr/>
        </p:nvSpPr>
        <p:spPr>
          <a:xfrm>
            <a:off x="3048475" y="34735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E16,V16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59" name="Google Shape;459;p32"/>
          <p:cNvGraphicFramePr/>
          <p:nvPr/>
        </p:nvGraphicFramePr>
        <p:xfrm>
          <a:off x="4749063" y="2220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0" name="Google Shape;460;p32"/>
          <p:cNvSpPr txBox="1"/>
          <p:nvPr/>
        </p:nvSpPr>
        <p:spPr>
          <a:xfrm>
            <a:off x="4721400" y="34087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E17,V17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1" name="Google Shape;461;p32"/>
          <p:cNvCxnSpPr/>
          <p:nvPr/>
        </p:nvCxnSpPr>
        <p:spPr>
          <a:xfrm>
            <a:off x="3345625" y="292350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2"/>
          <p:cNvCxnSpPr/>
          <p:nvPr/>
        </p:nvCxnSpPr>
        <p:spPr>
          <a:xfrm>
            <a:off x="5096600" y="2907875"/>
            <a:ext cx="21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2"/>
          <p:cNvSpPr/>
          <p:nvPr/>
        </p:nvSpPr>
        <p:spPr>
          <a:xfrm>
            <a:off x="2501400" y="2141825"/>
            <a:ext cx="42681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32"/>
          <p:cNvCxnSpPr/>
          <p:nvPr/>
        </p:nvCxnSpPr>
        <p:spPr>
          <a:xfrm flipH="1">
            <a:off x="3423750" y="3877175"/>
            <a:ext cx="1251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470" name="Google Shape;470;p33"/>
          <p:cNvGraphicFramePr/>
          <p:nvPr/>
        </p:nvGraphicFramePr>
        <p:xfrm>
          <a:off x="3161250" y="31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33"/>
          <p:cNvSpPr txBox="1"/>
          <p:nvPr/>
        </p:nvSpPr>
        <p:spPr>
          <a:xfrm>
            <a:off x="3133588" y="15036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E16,V16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72" name="Google Shape;472;p33"/>
          <p:cNvGraphicFramePr/>
          <p:nvPr/>
        </p:nvGraphicFramePr>
        <p:xfrm>
          <a:off x="4834175" y="250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3" name="Google Shape;473;p33"/>
          <p:cNvSpPr txBox="1"/>
          <p:nvPr/>
        </p:nvSpPr>
        <p:spPr>
          <a:xfrm>
            <a:off x="4806513" y="14389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E17,V17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4" name="Google Shape;474;p33"/>
          <p:cNvCxnSpPr/>
          <p:nvPr/>
        </p:nvCxnSpPr>
        <p:spPr>
          <a:xfrm>
            <a:off x="3430738" y="95365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3"/>
          <p:cNvCxnSpPr/>
          <p:nvPr/>
        </p:nvCxnSpPr>
        <p:spPr>
          <a:xfrm>
            <a:off x="5181713" y="938025"/>
            <a:ext cx="21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3"/>
          <p:cNvCxnSpPr/>
          <p:nvPr/>
        </p:nvCxnSpPr>
        <p:spPr>
          <a:xfrm flipH="1">
            <a:off x="3508863" y="1907325"/>
            <a:ext cx="1251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77" name="Google Shape;477;p33"/>
          <p:cNvGraphicFramePr/>
          <p:nvPr/>
        </p:nvGraphicFramePr>
        <p:xfrm>
          <a:off x="2856450" y="28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8" name="Google Shape;478;p33"/>
          <p:cNvSpPr txBox="1"/>
          <p:nvPr/>
        </p:nvSpPr>
        <p:spPr>
          <a:xfrm>
            <a:off x="2828788" y="40120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E26,V26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484" name="Google Shape;484;p34"/>
          <p:cNvGraphicFramePr/>
          <p:nvPr/>
        </p:nvGraphicFramePr>
        <p:xfrm>
          <a:off x="3161250" y="31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5" name="Google Shape;485;p34"/>
          <p:cNvSpPr txBox="1"/>
          <p:nvPr/>
        </p:nvSpPr>
        <p:spPr>
          <a:xfrm>
            <a:off x="3133588" y="15036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E16,V16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86" name="Google Shape;486;p34"/>
          <p:cNvGraphicFramePr/>
          <p:nvPr/>
        </p:nvGraphicFramePr>
        <p:xfrm>
          <a:off x="4834175" y="250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Google Shape;487;p34"/>
          <p:cNvSpPr txBox="1"/>
          <p:nvPr/>
        </p:nvSpPr>
        <p:spPr>
          <a:xfrm>
            <a:off x="4806513" y="14389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E17,V17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8" name="Google Shape;488;p34"/>
          <p:cNvCxnSpPr/>
          <p:nvPr/>
        </p:nvCxnSpPr>
        <p:spPr>
          <a:xfrm>
            <a:off x="3430738" y="953650"/>
            <a:ext cx="0" cy="359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4"/>
          <p:cNvCxnSpPr/>
          <p:nvPr/>
        </p:nvCxnSpPr>
        <p:spPr>
          <a:xfrm>
            <a:off x="5181713" y="938025"/>
            <a:ext cx="219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4"/>
          <p:cNvCxnSpPr/>
          <p:nvPr/>
        </p:nvCxnSpPr>
        <p:spPr>
          <a:xfrm flipH="1">
            <a:off x="3508863" y="1907325"/>
            <a:ext cx="1251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91" name="Google Shape;491;p34"/>
          <p:cNvGraphicFramePr/>
          <p:nvPr/>
        </p:nvGraphicFramePr>
        <p:xfrm>
          <a:off x="2856450" y="28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2" name="Google Shape;492;p34"/>
          <p:cNvSpPr txBox="1"/>
          <p:nvPr/>
        </p:nvSpPr>
        <p:spPr>
          <a:xfrm>
            <a:off x="2828788" y="40120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E26,V26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4572000" y="187575"/>
            <a:ext cx="1986600" cy="2141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 txBox="1"/>
          <p:nvPr/>
        </p:nvSpPr>
        <p:spPr>
          <a:xfrm>
            <a:off x="4627575" y="2423200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目標節點</a:t>
            </a:r>
            <a:endParaRPr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975" y="728613"/>
            <a:ext cx="2668796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068550" y="1152425"/>
            <a:ext cx="7208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Input: 起始狀態(或起始節點)與目標狀態(或目標節點)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Output: 目標狀態(或目標節點)對應的解答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 1: 設定起始節點為解答空間樹的根節點，並建立一個只包含</a:t>
            </a:r>
            <a:br>
              <a:rPr lang="zh-TW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起始節點的</a:t>
            </a:r>
            <a:r>
              <a:rPr lang="zh-TW" sz="17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佇列(queue)</a:t>
            </a: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 2: 拜訪並檢查佇列的第一個元素(節點)是否為</a:t>
            </a:r>
            <a:r>
              <a:rPr lang="zh-TW" sz="17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目標節點(goal node)</a:t>
            </a: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。若是，則輸出目標節點所對應的解答並停止。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 3: 移除佇列中的第一個節點。若此節點可以擴展(expand)出未拜訪過的子節點，則將其所有子節點一一加入</a:t>
            </a:r>
            <a:r>
              <a:rPr lang="zh-TW" sz="17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佇列的尾端</a:t>
            </a: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 4: 若</a:t>
            </a:r>
            <a:r>
              <a:rPr lang="zh-TW" sz="17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佇列為空</a:t>
            </a: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，則回報無解答並停止。否則，跳至步驟2繼續執行。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284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3859763" y="84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3735863" y="445025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起始狀態: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143500" y="11524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E1,V1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19797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7"/>
          <p:cNvGraphicFramePr/>
          <p:nvPr/>
        </p:nvGraphicFramePr>
        <p:xfrm>
          <a:off x="54919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37358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/>
        </p:nvSpPr>
        <p:spPr>
          <a:xfrm>
            <a:off x="19521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E2,V2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082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E3,V3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464300" y="37457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E4,V4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H="1">
            <a:off x="2907875" y="2063650"/>
            <a:ext cx="1250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4346275" y="2141825"/>
            <a:ext cx="468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4884425" y="2126800"/>
            <a:ext cx="12909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 flipH="1">
            <a:off x="2626500" y="2814075"/>
            <a:ext cx="15600" cy="29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3939750" y="2814075"/>
            <a:ext cx="297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6159700" y="2814075"/>
            <a:ext cx="2502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765900" y="3871575"/>
            <a:ext cx="11862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1" idx="2"/>
          </p:cNvCxnSpPr>
          <p:nvPr/>
        </p:nvCxnSpPr>
        <p:spPr>
          <a:xfrm flipH="1">
            <a:off x="2204250" y="4071675"/>
            <a:ext cx="349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2939150" y="4111675"/>
            <a:ext cx="265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 flipH="1" rot="10800000">
            <a:off x="7379125" y="790925"/>
            <a:ext cx="468900" cy="156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5408075" y="575525"/>
            <a:ext cx="211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空單格的移動方向:</a:t>
            </a:r>
            <a:endParaRPr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262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3859763" y="84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3735863" y="445025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起始狀態: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143500" y="11524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E1,V1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19797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18"/>
          <p:cNvGraphicFramePr/>
          <p:nvPr/>
        </p:nvGraphicFramePr>
        <p:xfrm>
          <a:off x="54919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18"/>
          <p:cNvGraphicFramePr/>
          <p:nvPr/>
        </p:nvGraphicFramePr>
        <p:xfrm>
          <a:off x="37358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8"/>
          <p:cNvSpPr txBox="1"/>
          <p:nvPr/>
        </p:nvSpPr>
        <p:spPr>
          <a:xfrm>
            <a:off x="19521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E2,V2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7082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E3,V3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464300" y="37457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E4,V4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>
            <a:off x="2907875" y="2063650"/>
            <a:ext cx="1250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 flipH="1">
            <a:off x="4346275" y="2141825"/>
            <a:ext cx="468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4884425" y="2126800"/>
            <a:ext cx="12909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 flipH="1">
            <a:off x="2626500" y="2814075"/>
            <a:ext cx="15600" cy="29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3939750" y="2814075"/>
            <a:ext cx="297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6159700" y="2814075"/>
            <a:ext cx="2502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flipH="1">
            <a:off x="765900" y="3871575"/>
            <a:ext cx="11862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26" idx="2"/>
          </p:cNvCxnSpPr>
          <p:nvPr/>
        </p:nvCxnSpPr>
        <p:spPr>
          <a:xfrm flipH="1">
            <a:off x="2204250" y="4071675"/>
            <a:ext cx="349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2939150" y="4111675"/>
            <a:ext cx="265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/>
          <p:nvPr/>
        </p:nvSpPr>
        <p:spPr>
          <a:xfrm>
            <a:off x="343950" y="2204350"/>
            <a:ext cx="32517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4950188" y="106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4922525" y="12951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E2,V2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 flipH="1">
            <a:off x="5596925" y="437750"/>
            <a:ext cx="15600" cy="29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 flipH="1">
            <a:off x="3736325" y="1495250"/>
            <a:ext cx="11862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5" idx="2"/>
          </p:cNvCxnSpPr>
          <p:nvPr/>
        </p:nvCxnSpPr>
        <p:spPr>
          <a:xfrm flipH="1">
            <a:off x="5174675" y="1695350"/>
            <a:ext cx="349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5909575" y="1735350"/>
            <a:ext cx="265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0" name="Google Shape;150;p19"/>
          <p:cNvGraphicFramePr/>
          <p:nvPr/>
        </p:nvGraphicFramePr>
        <p:xfrm>
          <a:off x="2960763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19"/>
          <p:cNvGraphicFramePr/>
          <p:nvPr/>
        </p:nvGraphicFramePr>
        <p:xfrm>
          <a:off x="4571988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19"/>
          <p:cNvGraphicFramePr/>
          <p:nvPr/>
        </p:nvGraphicFramePr>
        <p:xfrm>
          <a:off x="6017113" y="251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3" name="Google Shape;153;p19"/>
          <p:cNvCxnSpPr/>
          <p:nvPr/>
        </p:nvCxnSpPr>
        <p:spPr>
          <a:xfrm>
            <a:off x="3595750" y="3283075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/>
          <p:nvPr/>
        </p:nvCxnSpPr>
        <p:spPr>
          <a:xfrm rot="10800000">
            <a:off x="4815175" y="3251825"/>
            <a:ext cx="2658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6659975" y="3142450"/>
            <a:ext cx="297000" cy="31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9"/>
          <p:cNvSpPr txBox="1"/>
          <p:nvPr/>
        </p:nvSpPr>
        <p:spPr>
          <a:xfrm>
            <a:off x="2933100" y="3877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E5,V5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544325" y="38462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E6,V6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098750" y="37386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E7,V7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3859763" y="845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3735863" y="445025"/>
            <a:ext cx="16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起始狀態: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143500" y="115242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E1,V1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19797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20"/>
          <p:cNvGraphicFramePr/>
          <p:nvPr/>
        </p:nvGraphicFramePr>
        <p:xfrm>
          <a:off x="54919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20"/>
          <p:cNvGraphicFramePr/>
          <p:nvPr/>
        </p:nvGraphicFramePr>
        <p:xfrm>
          <a:off x="3735863" y="2482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0"/>
          <p:cNvSpPr txBox="1"/>
          <p:nvPr/>
        </p:nvSpPr>
        <p:spPr>
          <a:xfrm>
            <a:off x="19521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E2,V2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708200" y="36714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E3,V3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464300" y="37457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E4,V4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 flipH="1">
            <a:off x="2907875" y="2063650"/>
            <a:ext cx="1250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/>
          <p:nvPr/>
        </p:nvCxnSpPr>
        <p:spPr>
          <a:xfrm flipH="1">
            <a:off x="4346275" y="2141825"/>
            <a:ext cx="468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4884425" y="2126800"/>
            <a:ext cx="12909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 flipH="1">
            <a:off x="2626500" y="2814075"/>
            <a:ext cx="15600" cy="2970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/>
          <p:nvPr/>
        </p:nvCxnSpPr>
        <p:spPr>
          <a:xfrm rot="10800000">
            <a:off x="3939750" y="2814075"/>
            <a:ext cx="297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6159700" y="2814075"/>
            <a:ext cx="250200" cy="15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/>
          <p:nvPr/>
        </p:nvCxnSpPr>
        <p:spPr>
          <a:xfrm flipH="1">
            <a:off x="765900" y="3871575"/>
            <a:ext cx="1186200" cy="9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70" idx="2"/>
          </p:cNvCxnSpPr>
          <p:nvPr/>
        </p:nvCxnSpPr>
        <p:spPr>
          <a:xfrm flipH="1">
            <a:off x="2204250" y="4071675"/>
            <a:ext cx="349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2939150" y="4111675"/>
            <a:ext cx="2658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0"/>
          <p:cNvSpPr/>
          <p:nvPr/>
        </p:nvSpPr>
        <p:spPr>
          <a:xfrm>
            <a:off x="3492050" y="2126800"/>
            <a:ext cx="1636200" cy="293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 flipH="1">
            <a:off x="4361975" y="3970975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445025"/>
            <a:ext cx="2433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執行步驟</a:t>
            </a:r>
            <a:endParaRPr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3997713" y="44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3970050" y="163365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E3,V3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 rot="10800000">
            <a:off x="4201600" y="776250"/>
            <a:ext cx="297000" cy="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 flipH="1">
            <a:off x="4623825" y="1933150"/>
            <a:ext cx="780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3" name="Google Shape;193;p21"/>
          <p:cNvGraphicFramePr/>
          <p:nvPr/>
        </p:nvGraphicFramePr>
        <p:xfrm>
          <a:off x="3997713" y="2739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{00951ECD-2FA6-459F-808A-0BCF6BB2B3D0}</a:tableStyleId>
              </a:tblPr>
              <a:tblGrid>
                <a:gridCol w="382850"/>
                <a:gridCol w="382850"/>
                <a:gridCol w="382850"/>
              </a:tblGrid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1"/>
          <p:cNvSpPr txBox="1"/>
          <p:nvPr/>
        </p:nvSpPr>
        <p:spPr>
          <a:xfrm>
            <a:off x="3970050" y="39278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E8,V8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4350100" y="3032950"/>
            <a:ext cx="0" cy="25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