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5" r:id="rId4"/>
    <p:sldId id="259" r:id="rId5"/>
    <p:sldId id="262" r:id="rId6"/>
    <p:sldId id="266" r:id="rId7"/>
    <p:sldId id="267" r:id="rId8"/>
    <p:sldId id="268" r:id="rId9"/>
    <p:sldId id="269" r:id="rId10"/>
    <p:sldId id="270" r:id="rId11"/>
    <p:sldId id="271"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41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9" d="100"/>
          <a:sy n="109"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7" name="Date Placeholder 6"/>
          <p:cNvSpPr>
            <a:spLocks noGrp="1"/>
          </p:cNvSpPr>
          <p:nvPr>
            <p:ph type="dt" sz="half" idx="10"/>
          </p:nvPr>
        </p:nvSpPr>
        <p:spPr/>
        <p:txBody>
          <a:bodyPr/>
          <a:lstStyle/>
          <a:p>
            <a:fld id="{22BDD4FB-605B-4471-9930-2896ABCCC9F8}" type="datetimeFigureOut">
              <a:rPr lang="zh-TW" altLang="en-US" smtClean="0"/>
              <a:t>2022/6/6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2ED3329-1FAC-485A-BD79-BFA3088FAE07}" type="slidenum">
              <a:rPr lang="zh-TW" altLang="en-US" smtClean="0"/>
              <a:t>‹#›</a:t>
            </a:fld>
            <a:endParaRPr lang="zh-TW" altLang="en-US"/>
          </a:p>
        </p:txBody>
      </p:sp>
    </p:spTree>
    <p:extLst>
      <p:ext uri="{BB962C8B-B14F-4D97-AF65-F5344CB8AC3E}">
        <p14:creationId xmlns:p14="http://schemas.microsoft.com/office/powerpoint/2010/main" val="23345808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2BDD4FB-605B-4471-9930-2896ABCCC9F8}" type="datetimeFigureOut">
              <a:rPr lang="zh-TW" altLang="en-US" smtClean="0"/>
              <a:t>2022/6/6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2ED3329-1FAC-485A-BD79-BFA3088FAE07}" type="slidenum">
              <a:rPr lang="zh-TW" altLang="en-US" smtClean="0"/>
              <a:t>‹#›</a:t>
            </a:fld>
            <a:endParaRPr lang="zh-TW" altLang="en-US"/>
          </a:p>
        </p:txBody>
      </p:sp>
    </p:spTree>
    <p:extLst>
      <p:ext uri="{BB962C8B-B14F-4D97-AF65-F5344CB8AC3E}">
        <p14:creationId xmlns:p14="http://schemas.microsoft.com/office/powerpoint/2010/main" val="1692909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2BDD4FB-605B-4471-9930-2896ABCCC9F8}" type="datetimeFigureOut">
              <a:rPr lang="zh-TW" altLang="en-US" smtClean="0"/>
              <a:t>2022/6/6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2ED3329-1FAC-485A-BD79-BFA3088FAE07}" type="slidenum">
              <a:rPr lang="zh-TW" altLang="en-US" smtClean="0"/>
              <a:t>‹#›</a:t>
            </a:fld>
            <a:endParaRPr lang="zh-TW" altLang="en-US"/>
          </a:p>
        </p:txBody>
      </p:sp>
    </p:spTree>
    <p:extLst>
      <p:ext uri="{BB962C8B-B14F-4D97-AF65-F5344CB8AC3E}">
        <p14:creationId xmlns:p14="http://schemas.microsoft.com/office/powerpoint/2010/main" val="199388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22BDD4FB-605B-4471-9930-2896ABCCC9F8}" type="datetimeFigureOut">
              <a:rPr lang="zh-TW" altLang="en-US" smtClean="0"/>
              <a:t>2022/6/6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2ED3329-1FAC-485A-BD79-BFA3088FAE07}" type="slidenum">
              <a:rPr lang="zh-TW" altLang="en-US" smtClean="0"/>
              <a:t>‹#›</a:t>
            </a:fld>
            <a:endParaRPr lang="zh-TW" altLang="en-US"/>
          </a:p>
        </p:txBody>
      </p:sp>
    </p:spTree>
    <p:extLst>
      <p:ext uri="{BB962C8B-B14F-4D97-AF65-F5344CB8AC3E}">
        <p14:creationId xmlns:p14="http://schemas.microsoft.com/office/powerpoint/2010/main" val="317108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7" name="Date Placeholder 6"/>
          <p:cNvSpPr>
            <a:spLocks noGrp="1"/>
          </p:cNvSpPr>
          <p:nvPr>
            <p:ph type="dt" sz="half" idx="10"/>
          </p:nvPr>
        </p:nvSpPr>
        <p:spPr/>
        <p:txBody>
          <a:bodyPr/>
          <a:lstStyle/>
          <a:p>
            <a:fld id="{22BDD4FB-605B-4471-9930-2896ABCCC9F8}" type="datetimeFigureOut">
              <a:rPr lang="zh-TW" altLang="en-US" smtClean="0"/>
              <a:t>2022/6/6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2ED3329-1FAC-485A-BD79-BFA3088FAE07}" type="slidenum">
              <a:rPr lang="zh-TW" altLang="en-US" smtClean="0"/>
              <a:t>‹#›</a:t>
            </a:fld>
            <a:endParaRPr lang="zh-TW" altLang="en-US"/>
          </a:p>
        </p:txBody>
      </p:sp>
    </p:spTree>
    <p:extLst>
      <p:ext uri="{BB962C8B-B14F-4D97-AF65-F5344CB8AC3E}">
        <p14:creationId xmlns:p14="http://schemas.microsoft.com/office/powerpoint/2010/main" val="406182030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8" name="Date Placeholder 7"/>
          <p:cNvSpPr>
            <a:spLocks noGrp="1"/>
          </p:cNvSpPr>
          <p:nvPr>
            <p:ph type="dt" sz="half" idx="10"/>
          </p:nvPr>
        </p:nvSpPr>
        <p:spPr/>
        <p:txBody>
          <a:bodyPr/>
          <a:lstStyle/>
          <a:p>
            <a:fld id="{22BDD4FB-605B-4471-9930-2896ABCCC9F8}" type="datetimeFigureOut">
              <a:rPr lang="zh-TW" altLang="en-US" smtClean="0"/>
              <a:t>2022/6/6</a:t>
            </a:fld>
            <a:endParaRPr lang="zh-TW" altLang="en-US"/>
          </a:p>
        </p:txBody>
      </p:sp>
      <p:sp>
        <p:nvSpPr>
          <p:cNvPr id="9" name="Footer Placeholder 8"/>
          <p:cNvSpPr>
            <a:spLocks noGrp="1"/>
          </p:cNvSpPr>
          <p:nvPr>
            <p:ph type="ftr" sz="quarter" idx="11"/>
          </p:nvPr>
        </p:nvSpPr>
        <p:spPr/>
        <p:txBody>
          <a:bodyPr/>
          <a:lstStyle/>
          <a:p>
            <a:endParaRPr lang="zh-TW" altLang="en-US"/>
          </a:p>
        </p:txBody>
      </p:sp>
      <p:sp>
        <p:nvSpPr>
          <p:cNvPr id="10" name="Slide Number Placeholder 9"/>
          <p:cNvSpPr>
            <a:spLocks noGrp="1"/>
          </p:cNvSpPr>
          <p:nvPr>
            <p:ph type="sldNum" sz="quarter" idx="12"/>
          </p:nvPr>
        </p:nvSpPr>
        <p:spPr/>
        <p:txBody>
          <a:bodyPr/>
          <a:lstStyle/>
          <a:p>
            <a:fld id="{12ED3329-1FAC-485A-BD79-BFA3088FAE07}" type="slidenum">
              <a:rPr lang="zh-TW" altLang="en-US" smtClean="0"/>
              <a:t>‹#›</a:t>
            </a:fld>
            <a:endParaRPr lang="zh-TW" altLang="en-US"/>
          </a:p>
        </p:txBody>
      </p:sp>
    </p:spTree>
    <p:extLst>
      <p:ext uri="{BB962C8B-B14F-4D97-AF65-F5344CB8AC3E}">
        <p14:creationId xmlns:p14="http://schemas.microsoft.com/office/powerpoint/2010/main" val="262954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583436" y="3143250"/>
            <a:ext cx="4270248" cy="259677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7" name="Date Placeholder 6"/>
          <p:cNvSpPr>
            <a:spLocks noGrp="1"/>
          </p:cNvSpPr>
          <p:nvPr>
            <p:ph type="dt" sz="half" idx="10"/>
          </p:nvPr>
        </p:nvSpPr>
        <p:spPr/>
        <p:txBody>
          <a:bodyPr/>
          <a:lstStyle/>
          <a:p>
            <a:fld id="{22BDD4FB-605B-4471-9930-2896ABCCC9F8}" type="datetimeFigureOut">
              <a:rPr lang="zh-TW" altLang="en-US" smtClean="0"/>
              <a:t>2022/6/6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2ED3329-1FAC-485A-BD79-BFA3088FAE07}" type="slidenum">
              <a:rPr lang="zh-TW" altLang="en-US" smtClean="0"/>
              <a:t>‹#›</a:t>
            </a:fld>
            <a:endParaRPr lang="zh-TW"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43094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22BDD4FB-605B-4471-9930-2896ABCCC9F8}" type="datetimeFigureOut">
              <a:rPr lang="zh-TW" altLang="en-US" smtClean="0"/>
              <a:t>2022/6/6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2ED3329-1FAC-485A-BD79-BFA3088FAE07}" type="slidenum">
              <a:rPr lang="zh-TW" altLang="en-US" smtClean="0"/>
              <a:t>‹#›</a:t>
            </a:fld>
            <a:endParaRPr lang="zh-TW" altLang="en-US"/>
          </a:p>
        </p:txBody>
      </p:sp>
    </p:spTree>
    <p:extLst>
      <p:ext uri="{BB962C8B-B14F-4D97-AF65-F5344CB8AC3E}">
        <p14:creationId xmlns:p14="http://schemas.microsoft.com/office/powerpoint/2010/main" val="3476812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DD4FB-605B-4471-9930-2896ABCCC9F8}" type="datetimeFigureOut">
              <a:rPr lang="zh-TW" altLang="en-US" smtClean="0"/>
              <a:t>2022/6/6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2ED3329-1FAC-485A-BD79-BFA3088FAE07}" type="slidenum">
              <a:rPr lang="zh-TW" altLang="en-US" smtClean="0"/>
              <a:t>‹#›</a:t>
            </a:fld>
            <a:endParaRPr lang="zh-TW" altLang="en-US"/>
          </a:p>
        </p:txBody>
      </p:sp>
    </p:spTree>
    <p:extLst>
      <p:ext uri="{BB962C8B-B14F-4D97-AF65-F5344CB8AC3E}">
        <p14:creationId xmlns:p14="http://schemas.microsoft.com/office/powerpoint/2010/main" val="1433906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9" name="Date Placeholder 8"/>
          <p:cNvSpPr>
            <a:spLocks noGrp="1"/>
          </p:cNvSpPr>
          <p:nvPr>
            <p:ph type="dt" sz="half" idx="10"/>
          </p:nvPr>
        </p:nvSpPr>
        <p:spPr/>
        <p:txBody>
          <a:bodyPr/>
          <a:lstStyle/>
          <a:p>
            <a:fld id="{22BDD4FB-605B-4471-9930-2896ABCCC9F8}" type="datetimeFigureOut">
              <a:rPr lang="zh-TW" altLang="en-US" smtClean="0"/>
              <a:t>2022/6/6</a:t>
            </a:fld>
            <a:endParaRPr lang="zh-TW"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TW" altLang="en-US"/>
          </a:p>
        </p:txBody>
      </p:sp>
      <p:sp>
        <p:nvSpPr>
          <p:cNvPr id="11" name="Slide Number Placeholder 10"/>
          <p:cNvSpPr>
            <a:spLocks noGrp="1"/>
          </p:cNvSpPr>
          <p:nvPr>
            <p:ph type="sldNum" sz="quarter" idx="12"/>
          </p:nvPr>
        </p:nvSpPr>
        <p:spPr/>
        <p:txBody>
          <a:bodyPr/>
          <a:lstStyle/>
          <a:p>
            <a:fld id="{12ED3329-1FAC-485A-BD79-BFA3088FAE07}" type="slidenum">
              <a:rPr lang="zh-TW" altLang="en-US" smtClean="0"/>
              <a:t>‹#›</a:t>
            </a:fld>
            <a:endParaRPr lang="zh-TW" altLang="en-US"/>
          </a:p>
        </p:txBody>
      </p:sp>
    </p:spTree>
    <p:extLst>
      <p:ext uri="{BB962C8B-B14F-4D97-AF65-F5344CB8AC3E}">
        <p14:creationId xmlns:p14="http://schemas.microsoft.com/office/powerpoint/2010/main" val="2193735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2BDD4FB-605B-4471-9930-2896ABCCC9F8}" type="datetimeFigureOut">
              <a:rPr lang="zh-TW" altLang="en-US" smtClean="0"/>
              <a:t>2022/6/6</a:t>
            </a:fld>
            <a:endParaRPr lang="zh-TW"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TW" altLang="en-US"/>
          </a:p>
        </p:txBody>
      </p:sp>
      <p:sp>
        <p:nvSpPr>
          <p:cNvPr id="10" name="Slide Number Placeholder 9"/>
          <p:cNvSpPr>
            <a:spLocks noGrp="1"/>
          </p:cNvSpPr>
          <p:nvPr>
            <p:ph type="sldNum" sz="quarter" idx="12"/>
          </p:nvPr>
        </p:nvSpPr>
        <p:spPr/>
        <p:txBody>
          <a:bodyPr/>
          <a:lstStyle/>
          <a:p>
            <a:fld id="{12ED3329-1FAC-485A-BD79-BFA3088FAE07}" type="slidenum">
              <a:rPr lang="zh-TW" altLang="en-US" smtClean="0"/>
              <a:t>‹#›</a:t>
            </a:fld>
            <a:endParaRPr lang="zh-TW" altLang="en-US"/>
          </a:p>
        </p:txBody>
      </p:sp>
    </p:spTree>
    <p:extLst>
      <p:ext uri="{BB962C8B-B14F-4D97-AF65-F5344CB8AC3E}">
        <p14:creationId xmlns:p14="http://schemas.microsoft.com/office/powerpoint/2010/main" val="631729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2BDD4FB-605B-4471-9930-2896ABCCC9F8}" type="datetimeFigureOut">
              <a:rPr lang="zh-TW" altLang="en-US" smtClean="0"/>
              <a:t>2022/6/6</a:t>
            </a:fld>
            <a:endParaRPr lang="zh-TW"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zh-TW"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2ED3329-1FAC-485A-BD79-BFA3088FAE07}" type="slidenum">
              <a:rPr lang="zh-TW" altLang="en-US" smtClean="0"/>
              <a:t>‹#›</a:t>
            </a:fld>
            <a:endParaRPr lang="zh-TW" altLang="en-US"/>
          </a:p>
        </p:txBody>
      </p:sp>
    </p:spTree>
    <p:extLst>
      <p:ext uri="{BB962C8B-B14F-4D97-AF65-F5344CB8AC3E}">
        <p14:creationId xmlns:p14="http://schemas.microsoft.com/office/powerpoint/2010/main" val="2262754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4D397B-5E6C-4CC6-BAB6-9C7F0002CAA8}"/>
              </a:ext>
            </a:extLst>
          </p:cNvPr>
          <p:cNvSpPr>
            <a:spLocks noGrp="1"/>
          </p:cNvSpPr>
          <p:nvPr>
            <p:ph type="ctrTitle"/>
          </p:nvPr>
        </p:nvSpPr>
        <p:spPr/>
        <p:txBody>
          <a:bodyPr/>
          <a:lstStyle/>
          <a:p>
            <a:r>
              <a:rPr lang="en-US" altLang="zh-TW" sz="4800" dirty="0">
                <a:solidFill>
                  <a:srgbClr val="333333"/>
                </a:solidFill>
                <a:latin typeface="Helvetica Neue"/>
              </a:rPr>
              <a:t>HW13-1: Change</a:t>
            </a:r>
            <a:endParaRPr lang="zh-TW" altLang="en-US" dirty="0"/>
          </a:p>
        </p:txBody>
      </p:sp>
      <p:sp>
        <p:nvSpPr>
          <p:cNvPr id="3" name="副標題 2">
            <a:extLst>
              <a:ext uri="{FF2B5EF4-FFF2-40B4-BE49-F238E27FC236}">
                <a16:creationId xmlns:a16="http://schemas.microsoft.com/office/drawing/2014/main" id="{4FBA16E0-AC24-4380-A52F-885610A060C5}"/>
              </a:ext>
            </a:extLst>
          </p:cNvPr>
          <p:cNvSpPr>
            <a:spLocks noGrp="1"/>
          </p:cNvSpPr>
          <p:nvPr>
            <p:ph type="subTitle" idx="1"/>
          </p:nvPr>
        </p:nvSpPr>
        <p:spPr/>
        <p:txBody>
          <a:bodyPr>
            <a:normAutofit/>
          </a:bodyPr>
          <a:lstStyle/>
          <a:p>
            <a:r>
              <a:rPr lang="zh-TW" altLang="en-US" sz="1800" dirty="0"/>
              <a:t>曾俊傑 </a:t>
            </a:r>
            <a:r>
              <a:rPr lang="en-US" altLang="zh-TW" sz="1800" dirty="0"/>
              <a:t>107503519</a:t>
            </a:r>
          </a:p>
          <a:p>
            <a:r>
              <a:rPr lang="zh-TW" altLang="en-US" sz="1800" dirty="0"/>
              <a:t>謝予揚 </a:t>
            </a:r>
            <a:r>
              <a:rPr lang="en-US" altLang="zh-TW" sz="1800" dirty="0"/>
              <a:t>107503523</a:t>
            </a:r>
          </a:p>
          <a:p>
            <a:r>
              <a:rPr lang="zh-TW" altLang="en-US" sz="1800" dirty="0"/>
              <a:t>王善禾 </a:t>
            </a:r>
            <a:r>
              <a:rPr lang="en-US" altLang="zh-TW" sz="1800" dirty="0"/>
              <a:t>107503528</a:t>
            </a:r>
            <a:endParaRPr lang="zh-TW" altLang="en-US" sz="1800" dirty="0"/>
          </a:p>
        </p:txBody>
      </p:sp>
    </p:spTree>
    <p:extLst>
      <p:ext uri="{BB962C8B-B14F-4D97-AF65-F5344CB8AC3E}">
        <p14:creationId xmlns:p14="http://schemas.microsoft.com/office/powerpoint/2010/main" val="3226880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F792A0-A4D0-48DB-B510-F5D42502AFEA}"/>
              </a:ext>
            </a:extLst>
          </p:cNvPr>
          <p:cNvSpPr>
            <a:spLocks noGrp="1"/>
          </p:cNvSpPr>
          <p:nvPr>
            <p:ph type="title"/>
          </p:nvPr>
        </p:nvSpPr>
        <p:spPr/>
        <p:txBody>
          <a:bodyPr/>
          <a:lstStyle/>
          <a:p>
            <a:r>
              <a:rPr lang="zh-TW" altLang="en-US" dirty="0"/>
              <a:t>範例</a:t>
            </a:r>
          </a:p>
        </p:txBody>
      </p:sp>
      <p:sp>
        <p:nvSpPr>
          <p:cNvPr id="7" name="內容版面配置區 6">
            <a:extLst>
              <a:ext uri="{FF2B5EF4-FFF2-40B4-BE49-F238E27FC236}">
                <a16:creationId xmlns:a16="http://schemas.microsoft.com/office/drawing/2014/main" id="{A4A05746-46A7-4A65-9D89-FA1CC3E60578}"/>
              </a:ext>
            </a:extLst>
          </p:cNvPr>
          <p:cNvSpPr>
            <a:spLocks noGrp="1"/>
          </p:cNvSpPr>
          <p:nvPr>
            <p:ph idx="1"/>
          </p:nvPr>
        </p:nvSpPr>
        <p:spPr>
          <a:xfrm>
            <a:off x="2231135" y="2638043"/>
            <a:ext cx="1770414" cy="491051"/>
          </a:xfrm>
        </p:spPr>
        <p:txBody>
          <a:bodyPr>
            <a:normAutofit/>
          </a:bodyPr>
          <a:lstStyle/>
          <a:p>
            <a:r>
              <a:rPr lang="en-US" altLang="zh-TW" dirty="0" err="1"/>
              <a:t>i</a:t>
            </a:r>
            <a:r>
              <a:rPr lang="en-US" altLang="zh-TW" dirty="0"/>
              <a:t> = 1</a:t>
            </a:r>
            <a:endParaRPr lang="zh-TW" altLang="en-US" dirty="0"/>
          </a:p>
        </p:txBody>
      </p:sp>
      <p:pic>
        <p:nvPicPr>
          <p:cNvPr id="10" name="圖片 9">
            <a:extLst>
              <a:ext uri="{FF2B5EF4-FFF2-40B4-BE49-F238E27FC236}">
                <a16:creationId xmlns:a16="http://schemas.microsoft.com/office/drawing/2014/main" id="{F4860E52-7F69-40C4-A9A6-984790F707BD}"/>
              </a:ext>
            </a:extLst>
          </p:cNvPr>
          <p:cNvPicPr>
            <a:picLocks noChangeAspect="1"/>
          </p:cNvPicPr>
          <p:nvPr/>
        </p:nvPicPr>
        <p:blipFill>
          <a:blip r:embed="rId2"/>
          <a:stretch>
            <a:fillRect/>
          </a:stretch>
        </p:blipFill>
        <p:spPr>
          <a:xfrm>
            <a:off x="2304521" y="3056763"/>
            <a:ext cx="7582958" cy="895475"/>
          </a:xfrm>
          <a:prstGeom prst="rect">
            <a:avLst/>
          </a:prstGeom>
        </p:spPr>
      </p:pic>
    </p:spTree>
    <p:extLst>
      <p:ext uri="{BB962C8B-B14F-4D97-AF65-F5344CB8AC3E}">
        <p14:creationId xmlns:p14="http://schemas.microsoft.com/office/powerpoint/2010/main" val="4194097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F792A0-A4D0-48DB-B510-F5D42502AFEA}"/>
              </a:ext>
            </a:extLst>
          </p:cNvPr>
          <p:cNvSpPr>
            <a:spLocks noGrp="1"/>
          </p:cNvSpPr>
          <p:nvPr>
            <p:ph type="title"/>
          </p:nvPr>
        </p:nvSpPr>
        <p:spPr/>
        <p:txBody>
          <a:bodyPr/>
          <a:lstStyle/>
          <a:p>
            <a:r>
              <a:rPr lang="zh-TW" altLang="en-US" dirty="0"/>
              <a:t>範例</a:t>
            </a:r>
          </a:p>
        </p:txBody>
      </p:sp>
      <p:sp>
        <p:nvSpPr>
          <p:cNvPr id="7" name="內容版面配置區 6">
            <a:extLst>
              <a:ext uri="{FF2B5EF4-FFF2-40B4-BE49-F238E27FC236}">
                <a16:creationId xmlns:a16="http://schemas.microsoft.com/office/drawing/2014/main" id="{A4A05746-46A7-4A65-9D89-FA1CC3E60578}"/>
              </a:ext>
            </a:extLst>
          </p:cNvPr>
          <p:cNvSpPr>
            <a:spLocks noGrp="1"/>
          </p:cNvSpPr>
          <p:nvPr>
            <p:ph idx="1"/>
          </p:nvPr>
        </p:nvSpPr>
        <p:spPr>
          <a:xfrm>
            <a:off x="2231135" y="2638043"/>
            <a:ext cx="1770414" cy="491051"/>
          </a:xfrm>
        </p:spPr>
        <p:txBody>
          <a:bodyPr>
            <a:normAutofit/>
          </a:bodyPr>
          <a:lstStyle/>
          <a:p>
            <a:r>
              <a:rPr lang="en-US" altLang="zh-TW" dirty="0" err="1"/>
              <a:t>i</a:t>
            </a:r>
            <a:r>
              <a:rPr lang="en-US" altLang="zh-TW" dirty="0"/>
              <a:t> = 5</a:t>
            </a:r>
            <a:endParaRPr lang="zh-TW" altLang="en-US" dirty="0"/>
          </a:p>
        </p:txBody>
      </p:sp>
      <p:pic>
        <p:nvPicPr>
          <p:cNvPr id="5" name="圖片 4">
            <a:extLst>
              <a:ext uri="{FF2B5EF4-FFF2-40B4-BE49-F238E27FC236}">
                <a16:creationId xmlns:a16="http://schemas.microsoft.com/office/drawing/2014/main" id="{D51B2D06-75BB-48E5-84D6-2EE7FD46CFA5}"/>
              </a:ext>
            </a:extLst>
          </p:cNvPr>
          <p:cNvPicPr>
            <a:picLocks noChangeAspect="1"/>
          </p:cNvPicPr>
          <p:nvPr/>
        </p:nvPicPr>
        <p:blipFill>
          <a:blip r:embed="rId2"/>
          <a:stretch>
            <a:fillRect/>
          </a:stretch>
        </p:blipFill>
        <p:spPr>
          <a:xfrm>
            <a:off x="2304521" y="3129094"/>
            <a:ext cx="7582958" cy="895475"/>
          </a:xfrm>
          <a:prstGeom prst="rect">
            <a:avLst/>
          </a:prstGeom>
        </p:spPr>
      </p:pic>
    </p:spTree>
    <p:extLst>
      <p:ext uri="{BB962C8B-B14F-4D97-AF65-F5344CB8AC3E}">
        <p14:creationId xmlns:p14="http://schemas.microsoft.com/office/powerpoint/2010/main" val="1633894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F792A0-A4D0-48DB-B510-F5D42502AFEA}"/>
              </a:ext>
            </a:extLst>
          </p:cNvPr>
          <p:cNvSpPr>
            <a:spLocks noGrp="1"/>
          </p:cNvSpPr>
          <p:nvPr>
            <p:ph type="title"/>
          </p:nvPr>
        </p:nvSpPr>
        <p:spPr/>
        <p:txBody>
          <a:bodyPr/>
          <a:lstStyle/>
          <a:p>
            <a:r>
              <a:rPr lang="zh-TW" altLang="en-US" dirty="0"/>
              <a:t>範例</a:t>
            </a:r>
          </a:p>
        </p:txBody>
      </p:sp>
      <p:sp>
        <p:nvSpPr>
          <p:cNvPr id="7" name="內容版面配置區 6">
            <a:extLst>
              <a:ext uri="{FF2B5EF4-FFF2-40B4-BE49-F238E27FC236}">
                <a16:creationId xmlns:a16="http://schemas.microsoft.com/office/drawing/2014/main" id="{A4A05746-46A7-4A65-9D89-FA1CC3E60578}"/>
              </a:ext>
            </a:extLst>
          </p:cNvPr>
          <p:cNvSpPr>
            <a:spLocks noGrp="1"/>
          </p:cNvSpPr>
          <p:nvPr>
            <p:ph idx="1"/>
          </p:nvPr>
        </p:nvSpPr>
        <p:spPr>
          <a:xfrm>
            <a:off x="2231135" y="2638043"/>
            <a:ext cx="1770414" cy="491051"/>
          </a:xfrm>
        </p:spPr>
        <p:txBody>
          <a:bodyPr>
            <a:normAutofit/>
          </a:bodyPr>
          <a:lstStyle/>
          <a:p>
            <a:r>
              <a:rPr lang="en-US" altLang="zh-TW" dirty="0" err="1"/>
              <a:t>i</a:t>
            </a:r>
            <a:r>
              <a:rPr lang="en-US" altLang="zh-TW" dirty="0"/>
              <a:t> = 7</a:t>
            </a:r>
            <a:endParaRPr lang="zh-TW" altLang="en-US" dirty="0"/>
          </a:p>
        </p:txBody>
      </p:sp>
      <p:pic>
        <p:nvPicPr>
          <p:cNvPr id="4" name="圖片 3">
            <a:extLst>
              <a:ext uri="{FF2B5EF4-FFF2-40B4-BE49-F238E27FC236}">
                <a16:creationId xmlns:a16="http://schemas.microsoft.com/office/drawing/2014/main" id="{3352EDF8-7E33-4794-8584-E2D985B5BDD4}"/>
              </a:ext>
            </a:extLst>
          </p:cNvPr>
          <p:cNvPicPr>
            <a:picLocks noChangeAspect="1"/>
          </p:cNvPicPr>
          <p:nvPr/>
        </p:nvPicPr>
        <p:blipFill>
          <a:blip r:embed="rId2"/>
          <a:stretch>
            <a:fillRect/>
          </a:stretch>
        </p:blipFill>
        <p:spPr>
          <a:xfrm>
            <a:off x="2304521" y="3076662"/>
            <a:ext cx="7582958" cy="895475"/>
          </a:xfrm>
          <a:prstGeom prst="rect">
            <a:avLst/>
          </a:prstGeom>
        </p:spPr>
      </p:pic>
    </p:spTree>
    <p:extLst>
      <p:ext uri="{BB962C8B-B14F-4D97-AF65-F5344CB8AC3E}">
        <p14:creationId xmlns:p14="http://schemas.microsoft.com/office/powerpoint/2010/main" val="4048794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D33B06-8CF1-4F1C-BD27-E0C0DA7D6A22}"/>
              </a:ext>
            </a:extLst>
          </p:cNvPr>
          <p:cNvSpPr>
            <a:spLocks noGrp="1"/>
          </p:cNvSpPr>
          <p:nvPr>
            <p:ph type="title"/>
          </p:nvPr>
        </p:nvSpPr>
        <p:spPr/>
        <p:txBody>
          <a:bodyPr/>
          <a:lstStyle/>
          <a:p>
            <a:r>
              <a:rPr lang="en-US" altLang="zh-TW" dirty="0"/>
              <a:t>Homework 13-1</a:t>
            </a:r>
            <a:endParaRPr lang="zh-TW" altLang="en-US" dirty="0"/>
          </a:p>
        </p:txBody>
      </p:sp>
      <p:sp>
        <p:nvSpPr>
          <p:cNvPr id="3" name="內容版面配置區 2">
            <a:extLst>
              <a:ext uri="{FF2B5EF4-FFF2-40B4-BE49-F238E27FC236}">
                <a16:creationId xmlns:a16="http://schemas.microsoft.com/office/drawing/2014/main" id="{4161C736-6049-4E53-9DB0-0DC904D21EE9}"/>
              </a:ext>
            </a:extLst>
          </p:cNvPr>
          <p:cNvSpPr>
            <a:spLocks noGrp="1"/>
          </p:cNvSpPr>
          <p:nvPr>
            <p:ph idx="1"/>
          </p:nvPr>
        </p:nvSpPr>
        <p:spPr>
          <a:xfrm>
            <a:off x="2314393" y="2682005"/>
            <a:ext cx="8042946" cy="3101983"/>
          </a:xfrm>
        </p:spPr>
        <p:txBody>
          <a:bodyPr>
            <a:normAutofit fontScale="92500" lnSpcReduction="10000"/>
          </a:bodyPr>
          <a:lstStyle/>
          <a:p>
            <a:pPr>
              <a:lnSpc>
                <a:spcPct val="200000"/>
              </a:lnSpc>
            </a:pPr>
            <a:r>
              <a:rPr lang="en-US" altLang="zh-TW" sz="1600" b="1" dirty="0">
                <a:solidFill>
                  <a:srgbClr val="CC33CC"/>
                </a:solidFill>
                <a:latin typeface="Times New Roman" panose="02020603050405020304" pitchFamily="18" charset="0"/>
              </a:rPr>
              <a:t>Q</a:t>
            </a:r>
            <a:r>
              <a:rPr lang="zh-TW" altLang="en-US" sz="1600" b="1" dirty="0">
                <a:solidFill>
                  <a:srgbClr val="CC33CC"/>
                </a:solidFill>
                <a:latin typeface="Times New Roman" panose="02020603050405020304" pitchFamily="18" charset="0"/>
              </a:rPr>
              <a:t>：	在某個國家發行了</a:t>
            </a:r>
            <a:r>
              <a:rPr lang="en-US" altLang="zh-TW" sz="1600" b="1" dirty="0">
                <a:solidFill>
                  <a:srgbClr val="CC33CC"/>
                </a:solidFill>
                <a:latin typeface="Times New Roman" panose="02020603050405020304" pitchFamily="18" charset="0"/>
              </a:rPr>
              <a:t>a1,a2,a3,a4….an</a:t>
            </a:r>
            <a:r>
              <a:rPr lang="zh-TW" altLang="en-US" sz="1600" b="1" dirty="0">
                <a:solidFill>
                  <a:srgbClr val="CC33CC"/>
                </a:solidFill>
                <a:latin typeface="Times New Roman" panose="02020603050405020304" pitchFamily="18" charset="0"/>
              </a:rPr>
              <a:t>種不同面額的紙鈔以及硬幣。</a:t>
            </a:r>
            <a:endParaRPr lang="en-US" altLang="zh-TW" sz="1600" b="1" dirty="0">
              <a:solidFill>
                <a:srgbClr val="CC33CC"/>
              </a:solidFill>
              <a:latin typeface="Times New Roman" panose="02020603050405020304" pitchFamily="18" charset="0"/>
            </a:endParaRPr>
          </a:p>
          <a:p>
            <a:pPr marL="685800" lvl="3" indent="0">
              <a:lnSpc>
                <a:spcPct val="200000"/>
              </a:lnSpc>
              <a:buNone/>
            </a:pPr>
            <a:r>
              <a:rPr lang="en-US" altLang="zh-TW" sz="1400" b="1" dirty="0">
                <a:solidFill>
                  <a:srgbClr val="CC33CC"/>
                </a:solidFill>
                <a:latin typeface="Times New Roman" panose="02020603050405020304" pitchFamily="18" charset="0"/>
              </a:rPr>
              <a:t>	</a:t>
            </a:r>
            <a:r>
              <a:rPr lang="zh-TW" altLang="en-US" sz="1400" b="1" dirty="0">
                <a:solidFill>
                  <a:srgbClr val="CC33CC"/>
                </a:solidFill>
                <a:latin typeface="Times New Roman" panose="02020603050405020304" pitchFamily="18" charset="0"/>
              </a:rPr>
              <a:t>該國銀行為了顧客的方便，必須要從最大面額開始兌換，換最少的紙幣跟硬幣給顧客。</a:t>
            </a:r>
          </a:p>
          <a:p>
            <a:pPr marL="0" indent="0">
              <a:lnSpc>
                <a:spcPct val="200000"/>
              </a:lnSpc>
              <a:buNone/>
            </a:pPr>
            <a:r>
              <a:rPr lang="en-US" altLang="zh-TW" sz="1600" b="1" dirty="0">
                <a:solidFill>
                  <a:srgbClr val="CC33CC"/>
                </a:solidFill>
                <a:latin typeface="Times New Roman" panose="02020603050405020304" pitchFamily="18" charset="0"/>
              </a:rPr>
              <a:t>	</a:t>
            </a:r>
            <a:r>
              <a:rPr lang="zh-TW" altLang="en-US" sz="1600" b="1" dirty="0">
                <a:solidFill>
                  <a:srgbClr val="CC33CC"/>
                </a:solidFill>
                <a:latin typeface="Times New Roman" panose="02020603050405020304" pitchFamily="18" charset="0"/>
              </a:rPr>
              <a:t>以往都是用人力兌換，但是銀行經理認為這太慢又沒效率。</a:t>
            </a:r>
            <a:endParaRPr lang="en-US" altLang="zh-TW" sz="1600" b="1" dirty="0">
              <a:solidFill>
                <a:srgbClr val="CC33CC"/>
              </a:solidFill>
              <a:latin typeface="Times New Roman" panose="02020603050405020304" pitchFamily="18" charset="0"/>
            </a:endParaRPr>
          </a:p>
          <a:p>
            <a:pPr marL="0" indent="0">
              <a:lnSpc>
                <a:spcPct val="200000"/>
              </a:lnSpc>
              <a:buNone/>
            </a:pPr>
            <a:r>
              <a:rPr lang="en-US" altLang="zh-TW" sz="1600" b="1" dirty="0">
                <a:solidFill>
                  <a:srgbClr val="CC33CC"/>
                </a:solidFill>
                <a:latin typeface="Times New Roman" panose="02020603050405020304" pitchFamily="18" charset="0"/>
              </a:rPr>
              <a:t>	</a:t>
            </a:r>
            <a:r>
              <a:rPr lang="zh-TW" altLang="en-US" sz="1600" b="1" dirty="0">
                <a:solidFill>
                  <a:srgbClr val="CC33CC"/>
                </a:solidFill>
                <a:latin typeface="Times New Roman" panose="02020603050405020304" pitchFamily="18" charset="0"/>
              </a:rPr>
              <a:t>因此希望引進電腦系統來全自動化計算該如何找最少數量的紙幣給客戶。</a:t>
            </a:r>
            <a:endParaRPr lang="en-US" altLang="zh-TW" sz="1600" b="1" dirty="0">
              <a:solidFill>
                <a:srgbClr val="CC33CC"/>
              </a:solidFill>
              <a:latin typeface="Times New Roman" panose="02020603050405020304" pitchFamily="18" charset="0"/>
            </a:endParaRPr>
          </a:p>
          <a:p>
            <a:pPr marL="0" indent="0">
              <a:lnSpc>
                <a:spcPct val="200000"/>
              </a:lnSpc>
              <a:buNone/>
            </a:pPr>
            <a:r>
              <a:rPr lang="en-US" altLang="zh-TW" sz="1600" b="1" dirty="0">
                <a:solidFill>
                  <a:srgbClr val="CC33CC"/>
                </a:solidFill>
                <a:latin typeface="Times New Roman" panose="02020603050405020304" pitchFamily="18" charset="0"/>
              </a:rPr>
              <a:t>	</a:t>
            </a:r>
            <a:r>
              <a:rPr lang="zh-TW" altLang="en-US" sz="1400" b="1" dirty="0">
                <a:solidFill>
                  <a:srgbClr val="CC33CC"/>
                </a:solidFill>
                <a:latin typeface="Times New Roman" panose="02020603050405020304" pitchFamily="18" charset="0"/>
              </a:rPr>
              <a:t>本問題希望你設計一個演算法利用給予的面額紙幣，找出最少需要多少紙幣可以湊到該面額。</a:t>
            </a:r>
            <a:br>
              <a:rPr lang="zh-TW" altLang="en-US" sz="1400" b="1" dirty="0">
                <a:solidFill>
                  <a:srgbClr val="CC33CC"/>
                </a:solidFill>
                <a:latin typeface="Times New Roman" panose="02020603050405020304" pitchFamily="18" charset="0"/>
              </a:rPr>
            </a:br>
            <a:endParaRPr lang="en-US" altLang="zh-TW" sz="1400" dirty="0"/>
          </a:p>
        </p:txBody>
      </p:sp>
    </p:spTree>
    <p:extLst>
      <p:ext uri="{BB962C8B-B14F-4D97-AF65-F5344CB8AC3E}">
        <p14:creationId xmlns:p14="http://schemas.microsoft.com/office/powerpoint/2010/main" val="2078052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D33B06-8CF1-4F1C-BD27-E0C0DA7D6A22}"/>
              </a:ext>
            </a:extLst>
          </p:cNvPr>
          <p:cNvSpPr>
            <a:spLocks noGrp="1"/>
          </p:cNvSpPr>
          <p:nvPr>
            <p:ph type="title"/>
          </p:nvPr>
        </p:nvSpPr>
        <p:spPr/>
        <p:txBody>
          <a:bodyPr/>
          <a:lstStyle/>
          <a:p>
            <a:r>
              <a:rPr lang="en-US" altLang="zh-TW" dirty="0"/>
              <a:t>Homework 13-1</a:t>
            </a:r>
            <a:endParaRPr lang="zh-TW" altLang="en-US" dirty="0"/>
          </a:p>
        </p:txBody>
      </p:sp>
      <p:sp>
        <p:nvSpPr>
          <p:cNvPr id="3" name="內容版面配置區 2">
            <a:extLst>
              <a:ext uri="{FF2B5EF4-FFF2-40B4-BE49-F238E27FC236}">
                <a16:creationId xmlns:a16="http://schemas.microsoft.com/office/drawing/2014/main" id="{4161C736-6049-4E53-9DB0-0DC904D21EE9}"/>
              </a:ext>
            </a:extLst>
          </p:cNvPr>
          <p:cNvSpPr>
            <a:spLocks noGrp="1"/>
          </p:cNvSpPr>
          <p:nvPr>
            <p:ph idx="1"/>
          </p:nvPr>
        </p:nvSpPr>
        <p:spPr>
          <a:xfrm>
            <a:off x="2074527" y="2598115"/>
            <a:ext cx="8042946" cy="3358068"/>
          </a:xfrm>
        </p:spPr>
        <p:txBody>
          <a:bodyPr>
            <a:normAutofit fontScale="70000" lnSpcReduction="20000"/>
          </a:bodyPr>
          <a:lstStyle/>
          <a:p>
            <a:pPr marL="0" indent="0">
              <a:lnSpc>
                <a:spcPct val="200000"/>
              </a:lnSpc>
              <a:buNone/>
            </a:pPr>
            <a:r>
              <a:rPr lang="en-US" altLang="zh-TW" sz="1600" b="1" dirty="0">
                <a:solidFill>
                  <a:srgbClr val="CC33CC"/>
                </a:solidFill>
                <a:latin typeface="Times New Roman" panose="02020603050405020304" pitchFamily="18" charset="0"/>
              </a:rPr>
              <a:t>INPUT:</a:t>
            </a:r>
          </a:p>
          <a:p>
            <a:pPr marL="0" indent="0">
              <a:lnSpc>
                <a:spcPct val="200000"/>
              </a:lnSpc>
              <a:buNone/>
            </a:pPr>
            <a:r>
              <a:rPr lang="en-US" altLang="zh-TW" sz="1200" b="1" dirty="0">
                <a:solidFill>
                  <a:srgbClr val="CC33CC"/>
                </a:solidFill>
                <a:latin typeface="Times New Roman" panose="02020603050405020304" pitchFamily="18" charset="0"/>
              </a:rPr>
              <a:t>	</a:t>
            </a:r>
            <a:r>
              <a:rPr lang="zh-TW" altLang="en-US" sz="1600" b="1" dirty="0">
                <a:solidFill>
                  <a:srgbClr val="CC33CC"/>
                </a:solidFill>
                <a:latin typeface="Times New Roman" panose="02020603050405020304" pitchFamily="18" charset="0"/>
              </a:rPr>
              <a:t>第一行為組數</a:t>
            </a:r>
          </a:p>
          <a:p>
            <a:pPr marL="0" indent="0">
              <a:lnSpc>
                <a:spcPct val="200000"/>
              </a:lnSpc>
              <a:buNone/>
            </a:pPr>
            <a:r>
              <a:rPr lang="en-US" altLang="zh-TW" sz="1600" b="1" dirty="0">
                <a:solidFill>
                  <a:srgbClr val="CC33CC"/>
                </a:solidFill>
                <a:latin typeface="Times New Roman" panose="02020603050405020304" pitchFamily="18" charset="0"/>
              </a:rPr>
              <a:t>	</a:t>
            </a:r>
            <a:r>
              <a:rPr lang="zh-TW" altLang="en-US" sz="1600" b="1" dirty="0">
                <a:solidFill>
                  <a:srgbClr val="CC33CC"/>
                </a:solidFill>
                <a:latin typeface="Times New Roman" panose="02020603050405020304" pitchFamily="18" charset="0"/>
              </a:rPr>
              <a:t>每組第一行會輸入有</a:t>
            </a:r>
            <a:r>
              <a:rPr lang="en-US" altLang="zh-TW" sz="1600" b="1" dirty="0">
                <a:solidFill>
                  <a:srgbClr val="CC33CC"/>
                </a:solidFill>
                <a:latin typeface="Times New Roman" panose="02020603050405020304" pitchFamily="18" charset="0"/>
              </a:rPr>
              <a:t>N</a:t>
            </a:r>
            <a:r>
              <a:rPr lang="zh-TW" altLang="en-US" sz="1600" b="1" dirty="0">
                <a:solidFill>
                  <a:srgbClr val="CC33CC"/>
                </a:solidFill>
                <a:latin typeface="Times New Roman" panose="02020603050405020304" pitchFamily="18" charset="0"/>
              </a:rPr>
              <a:t>種紙幣</a:t>
            </a:r>
            <a:r>
              <a:rPr lang="en-US" altLang="zh-TW" sz="1600" b="1" dirty="0">
                <a:solidFill>
                  <a:srgbClr val="CC33CC"/>
                </a:solidFill>
                <a:latin typeface="Times New Roman" panose="02020603050405020304" pitchFamily="18" charset="0"/>
              </a:rPr>
              <a:t>(0&lt;N&lt;100)</a:t>
            </a:r>
            <a:r>
              <a:rPr lang="zh-TW" altLang="en-US" sz="1600" b="1" dirty="0">
                <a:solidFill>
                  <a:srgbClr val="CC33CC"/>
                </a:solidFill>
                <a:latin typeface="Times New Roman" panose="02020603050405020304" pitchFamily="18" charset="0"/>
              </a:rPr>
              <a:t>以及需要兌換的面額</a:t>
            </a:r>
            <a:r>
              <a:rPr lang="en-US" altLang="zh-TW" sz="1600" b="1" dirty="0">
                <a:solidFill>
                  <a:srgbClr val="CC33CC"/>
                </a:solidFill>
                <a:latin typeface="Times New Roman" panose="02020603050405020304" pitchFamily="18" charset="0"/>
              </a:rPr>
              <a:t>S(1&lt;S&lt;50000)</a:t>
            </a:r>
            <a:r>
              <a:rPr lang="zh-TW" altLang="en-US" sz="1600" b="1" dirty="0">
                <a:solidFill>
                  <a:srgbClr val="CC33CC"/>
                </a:solidFill>
                <a:latin typeface="Times New Roman" panose="02020603050405020304" pitchFamily="18" charset="0"/>
              </a:rPr>
              <a:t>，第二行會有</a:t>
            </a:r>
            <a:r>
              <a:rPr lang="en-US" altLang="zh-TW" sz="1600" b="1" dirty="0">
                <a:solidFill>
                  <a:srgbClr val="CC33CC"/>
                </a:solidFill>
                <a:latin typeface="Times New Roman" panose="02020603050405020304" pitchFamily="18" charset="0"/>
              </a:rPr>
              <a:t>N</a:t>
            </a:r>
            <a:r>
              <a:rPr lang="zh-TW" altLang="en-US" sz="1600" b="1" dirty="0">
                <a:solidFill>
                  <a:srgbClr val="CC33CC"/>
                </a:solidFill>
                <a:latin typeface="Times New Roman" panose="02020603050405020304" pitchFamily="18" charset="0"/>
              </a:rPr>
              <a:t>筆輸入，表示面額種類。</a:t>
            </a:r>
            <a:endParaRPr lang="en-US" altLang="zh-TW" sz="1600" b="1" dirty="0">
              <a:solidFill>
                <a:srgbClr val="CC33CC"/>
              </a:solidFill>
              <a:latin typeface="Times New Roman" panose="02020603050405020304" pitchFamily="18" charset="0"/>
            </a:endParaRPr>
          </a:p>
          <a:p>
            <a:pPr marL="0" indent="0">
              <a:lnSpc>
                <a:spcPct val="200000"/>
              </a:lnSpc>
              <a:buNone/>
            </a:pPr>
            <a:r>
              <a:rPr lang="en-US" altLang="zh-TW" sz="1600" b="1" dirty="0">
                <a:solidFill>
                  <a:srgbClr val="CC33CC"/>
                </a:solidFill>
                <a:latin typeface="Times New Roman" panose="02020603050405020304" pitchFamily="18" charset="0"/>
              </a:rPr>
              <a:t>	</a:t>
            </a:r>
            <a:r>
              <a:rPr lang="zh-TW" altLang="en-US" sz="1600" b="1" dirty="0">
                <a:solidFill>
                  <a:srgbClr val="CC33CC"/>
                </a:solidFill>
                <a:latin typeface="Times New Roman" panose="02020603050405020304" pitchFamily="18" charset="0"/>
              </a:rPr>
              <a:t>每種類用空白隔開，幣種的面額不會超過</a:t>
            </a:r>
            <a:r>
              <a:rPr lang="en-US" altLang="zh-TW" sz="1600" b="1" dirty="0">
                <a:solidFill>
                  <a:srgbClr val="CC33CC"/>
                </a:solidFill>
                <a:latin typeface="Times New Roman" panose="02020603050405020304" pitchFamily="18" charset="0"/>
              </a:rPr>
              <a:t>50000</a:t>
            </a:r>
            <a:r>
              <a:rPr lang="zh-TW" altLang="en-US" sz="1600" b="1" dirty="0">
                <a:solidFill>
                  <a:srgbClr val="CC33CC"/>
                </a:solidFill>
                <a:latin typeface="Times New Roman" panose="02020603050405020304" pitchFamily="18" charset="0"/>
              </a:rPr>
              <a:t>。</a:t>
            </a:r>
          </a:p>
          <a:p>
            <a:pPr marL="0" indent="0">
              <a:lnSpc>
                <a:spcPct val="200000"/>
              </a:lnSpc>
              <a:buNone/>
            </a:pPr>
            <a:r>
              <a:rPr lang="en-US" altLang="zh-TW" sz="1600" b="1" dirty="0">
                <a:solidFill>
                  <a:srgbClr val="CC33CC"/>
                </a:solidFill>
                <a:latin typeface="Times New Roman" panose="02020603050405020304" pitchFamily="18" charset="0"/>
              </a:rPr>
              <a:t>	</a:t>
            </a:r>
            <a:r>
              <a:rPr lang="zh-TW" altLang="en-US" sz="1600" b="1" dirty="0">
                <a:solidFill>
                  <a:srgbClr val="CC33CC"/>
                </a:solidFill>
                <a:latin typeface="Times New Roman" panose="02020603050405020304" pitchFamily="18" charset="0"/>
              </a:rPr>
              <a:t>輸入</a:t>
            </a:r>
            <a:r>
              <a:rPr lang="en-US" altLang="zh-TW" sz="1600" b="1" dirty="0">
                <a:solidFill>
                  <a:srgbClr val="CC33CC"/>
                </a:solidFill>
                <a:latin typeface="Times New Roman" panose="02020603050405020304" pitchFamily="18" charset="0"/>
              </a:rPr>
              <a:t>N = S = 0</a:t>
            </a:r>
            <a:r>
              <a:rPr lang="zh-TW" altLang="en-US" sz="1600" b="1" dirty="0">
                <a:solidFill>
                  <a:srgbClr val="CC33CC"/>
                </a:solidFill>
                <a:latin typeface="Times New Roman" panose="02020603050405020304" pitchFamily="18" charset="0"/>
              </a:rPr>
              <a:t>時，程式中止。</a:t>
            </a:r>
          </a:p>
          <a:p>
            <a:pPr marL="0" indent="0">
              <a:lnSpc>
                <a:spcPct val="200000"/>
              </a:lnSpc>
              <a:buNone/>
            </a:pPr>
            <a:r>
              <a:rPr lang="en-US" altLang="zh-TW" sz="1600" b="1" dirty="0">
                <a:solidFill>
                  <a:srgbClr val="CC33CC"/>
                </a:solidFill>
                <a:latin typeface="Times New Roman" panose="02020603050405020304" pitchFamily="18" charset="0"/>
              </a:rPr>
              <a:t>OUTPUT:</a:t>
            </a:r>
          </a:p>
          <a:p>
            <a:pPr marL="0" indent="0">
              <a:lnSpc>
                <a:spcPct val="200000"/>
              </a:lnSpc>
              <a:buNone/>
            </a:pPr>
            <a:r>
              <a:rPr lang="en-US" altLang="zh-TW" sz="1200" b="1" dirty="0">
                <a:solidFill>
                  <a:srgbClr val="CC33CC"/>
                </a:solidFill>
                <a:latin typeface="Times New Roman" panose="02020603050405020304" pitchFamily="18" charset="0"/>
              </a:rPr>
              <a:t>	</a:t>
            </a:r>
            <a:r>
              <a:rPr lang="zh-TW" altLang="en-US" sz="1600" b="1" dirty="0">
                <a:solidFill>
                  <a:srgbClr val="CC33CC"/>
                </a:solidFill>
                <a:latin typeface="Times New Roman" panose="02020603050405020304" pitchFamily="18" charset="0"/>
              </a:rPr>
              <a:t>輸出最少需要的紙鈔數量。</a:t>
            </a:r>
            <a:endParaRPr lang="en-US" altLang="zh-TW" sz="1100" dirty="0"/>
          </a:p>
        </p:txBody>
      </p:sp>
    </p:spTree>
    <p:extLst>
      <p:ext uri="{BB962C8B-B14F-4D97-AF65-F5344CB8AC3E}">
        <p14:creationId xmlns:p14="http://schemas.microsoft.com/office/powerpoint/2010/main" val="3636607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B6AC0A-CE80-4E8D-B522-C50D6B09FA64}"/>
              </a:ext>
            </a:extLst>
          </p:cNvPr>
          <p:cNvSpPr>
            <a:spLocks noGrp="1"/>
          </p:cNvSpPr>
          <p:nvPr>
            <p:ph type="title"/>
          </p:nvPr>
        </p:nvSpPr>
        <p:spPr/>
        <p:txBody>
          <a:bodyPr/>
          <a:lstStyle/>
          <a:p>
            <a:r>
              <a:rPr lang="en-US" altLang="zh-TW" dirty="0"/>
              <a:t>Ans. </a:t>
            </a:r>
            <a:endParaRPr lang="zh-TW" altLang="en-US" dirty="0"/>
          </a:p>
        </p:txBody>
      </p:sp>
      <p:sp>
        <p:nvSpPr>
          <p:cNvPr id="3" name="內容版面配置區 2">
            <a:extLst>
              <a:ext uri="{FF2B5EF4-FFF2-40B4-BE49-F238E27FC236}">
                <a16:creationId xmlns:a16="http://schemas.microsoft.com/office/drawing/2014/main" id="{173226F6-FCDB-497D-9F13-BCEDF15F4172}"/>
              </a:ext>
            </a:extLst>
          </p:cNvPr>
          <p:cNvSpPr>
            <a:spLocks noGrp="1"/>
          </p:cNvSpPr>
          <p:nvPr>
            <p:ph idx="1"/>
          </p:nvPr>
        </p:nvSpPr>
        <p:spPr>
          <a:xfrm>
            <a:off x="4096624" y="2546998"/>
            <a:ext cx="3998752" cy="3811857"/>
          </a:xfrm>
        </p:spPr>
        <p:txBody>
          <a:bodyPr>
            <a:noAutofit/>
          </a:bodyPr>
          <a:lstStyle/>
          <a:p>
            <a:pPr marL="0" indent="0">
              <a:lnSpc>
                <a:spcPts val="400"/>
              </a:lnSpc>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def</a:t>
            </a:r>
            <a:r>
              <a:rPr lang="en-US" altLang="zh-TW" sz="1000" b="1" dirty="0">
                <a:latin typeface="Consolas" panose="020B0609020204030204" pitchFamily="49" charset="0"/>
                <a:cs typeface="Times New Roman" panose="02020603050405020304" pitchFamily="18" charset="0"/>
              </a:rPr>
              <a:t> </a:t>
            </a:r>
            <a:r>
              <a:rPr lang="en-US" altLang="zh-TW" sz="1000" b="1" dirty="0" err="1">
                <a:solidFill>
                  <a:srgbClr val="7030A0"/>
                </a:solidFill>
                <a:latin typeface="Consolas" panose="020B0609020204030204" pitchFamily="49" charset="0"/>
                <a:cs typeface="Times New Roman" panose="02020603050405020304" pitchFamily="18" charset="0"/>
              </a:rPr>
              <a:t>coinChange</a:t>
            </a:r>
            <a:r>
              <a:rPr lang="en-US" altLang="zh-TW" sz="1000" b="1" dirty="0">
                <a:latin typeface="Consolas" panose="020B0609020204030204" pitchFamily="49" charset="0"/>
                <a:cs typeface="Times New Roman" panose="02020603050405020304" pitchFamily="18" charset="0"/>
              </a:rPr>
              <a:t>(self, coins, amount):</a:t>
            </a:r>
          </a:p>
          <a:p>
            <a:pPr marL="0" indent="0">
              <a:lnSpc>
                <a:spcPts val="400"/>
              </a:lnSpc>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if</a:t>
            </a:r>
            <a:r>
              <a:rPr lang="en-US" altLang="zh-TW" sz="1000" b="1" dirty="0">
                <a:latin typeface="Consolas" panose="020B0609020204030204" pitchFamily="49" charset="0"/>
                <a:cs typeface="Times New Roman" panose="02020603050405020304" pitchFamily="18" charset="0"/>
              </a:rPr>
              <a:t> amount == 0 :</a:t>
            </a:r>
          </a:p>
          <a:p>
            <a:pPr marL="0" indent="0">
              <a:lnSpc>
                <a:spcPts val="400"/>
              </a:lnSpc>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return</a:t>
            </a:r>
            <a:r>
              <a:rPr lang="en-US" altLang="zh-TW" sz="1000" b="1" dirty="0">
                <a:latin typeface="Consolas" panose="020B0609020204030204" pitchFamily="49" charset="0"/>
                <a:cs typeface="Times New Roman" panose="02020603050405020304" pitchFamily="18" charset="0"/>
              </a:rPr>
              <a:t> 0</a:t>
            </a:r>
          </a:p>
          <a:p>
            <a:pPr marL="0" indent="0">
              <a:lnSpc>
                <a:spcPts val="400"/>
              </a:lnSpc>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if</a:t>
            </a:r>
            <a:r>
              <a:rPr lang="en-US" altLang="zh-TW" sz="1000" b="1" dirty="0">
                <a:latin typeface="Consolas" panose="020B0609020204030204" pitchFamily="49" charset="0"/>
                <a:cs typeface="Times New Roman" panose="02020603050405020304" pitchFamily="18" charset="0"/>
              </a:rPr>
              <a:t> </a:t>
            </a:r>
            <a:r>
              <a:rPr lang="en-US" altLang="zh-TW" sz="1000" b="1" dirty="0">
                <a:solidFill>
                  <a:srgbClr val="A5418B"/>
                </a:solidFill>
                <a:latin typeface="Consolas" panose="020B0609020204030204" pitchFamily="49" charset="0"/>
                <a:cs typeface="Times New Roman" panose="02020603050405020304" pitchFamily="18" charset="0"/>
              </a:rPr>
              <a:t>min</a:t>
            </a:r>
            <a:r>
              <a:rPr lang="en-US" altLang="zh-TW" sz="1000" b="1" dirty="0">
                <a:latin typeface="Consolas" panose="020B0609020204030204" pitchFamily="49" charset="0"/>
                <a:cs typeface="Times New Roman" panose="02020603050405020304" pitchFamily="18" charset="0"/>
              </a:rPr>
              <a:t>(coins) &gt; amount:</a:t>
            </a:r>
          </a:p>
          <a:p>
            <a:pPr marL="0" indent="0">
              <a:lnSpc>
                <a:spcPts val="400"/>
              </a:lnSpc>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return</a:t>
            </a:r>
            <a:r>
              <a:rPr lang="en-US" altLang="zh-TW" sz="1000" b="1" dirty="0">
                <a:latin typeface="Consolas" panose="020B0609020204030204" pitchFamily="49" charset="0"/>
                <a:cs typeface="Times New Roman" panose="02020603050405020304" pitchFamily="18" charset="0"/>
              </a:rPr>
              <a:t> -1</a:t>
            </a:r>
          </a:p>
          <a:p>
            <a:pPr marL="0" indent="0">
              <a:lnSpc>
                <a:spcPts val="400"/>
              </a:lnSpc>
              <a:buNone/>
            </a:pP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 = [-1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for</a:t>
            </a: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in</a:t>
            </a:r>
            <a:r>
              <a:rPr lang="en-US" altLang="zh-TW" sz="1000" b="1" dirty="0">
                <a:latin typeface="Consolas" panose="020B0609020204030204" pitchFamily="49" charset="0"/>
                <a:cs typeface="Times New Roman" panose="02020603050405020304" pitchFamily="18" charset="0"/>
              </a:rPr>
              <a:t> </a:t>
            </a:r>
            <a:r>
              <a:rPr lang="en-US" altLang="zh-TW" sz="1000" b="1" dirty="0">
                <a:solidFill>
                  <a:srgbClr val="A5418B"/>
                </a:solidFill>
                <a:latin typeface="Consolas" panose="020B0609020204030204" pitchFamily="49" charset="0"/>
                <a:cs typeface="Times New Roman" panose="02020603050405020304" pitchFamily="18" charset="0"/>
              </a:rPr>
              <a:t>range</a:t>
            </a:r>
            <a:r>
              <a:rPr lang="en-US" altLang="zh-TW" sz="1000" b="1" dirty="0">
                <a:latin typeface="Consolas" panose="020B0609020204030204" pitchFamily="49" charset="0"/>
                <a:cs typeface="Times New Roman" panose="02020603050405020304" pitchFamily="18" charset="0"/>
              </a:rPr>
              <a:t>(0, amount + 1)]</a:t>
            </a:r>
          </a:p>
          <a:p>
            <a:pPr marL="0" indent="0">
              <a:lnSpc>
                <a:spcPts val="400"/>
              </a:lnSpc>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for</a:t>
            </a: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in</a:t>
            </a:r>
            <a:r>
              <a:rPr lang="en-US" altLang="zh-TW" sz="1000" b="1" dirty="0">
                <a:latin typeface="Consolas" panose="020B0609020204030204" pitchFamily="49" charset="0"/>
                <a:cs typeface="Times New Roman" panose="02020603050405020304" pitchFamily="18" charset="0"/>
              </a:rPr>
              <a:t> coins:</a:t>
            </a:r>
          </a:p>
          <a:p>
            <a:pPr marL="0" indent="0">
              <a:lnSpc>
                <a:spcPts val="400"/>
              </a:lnSpc>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if</a:t>
            </a: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&gt; </a:t>
            </a:r>
            <a:r>
              <a:rPr lang="en-US" altLang="zh-TW" sz="1000" b="1" dirty="0" err="1">
                <a:solidFill>
                  <a:srgbClr val="A5418B"/>
                </a:solidFill>
                <a:latin typeface="Consolas" panose="020B0609020204030204" pitchFamily="49" charset="0"/>
                <a:cs typeface="Times New Roman" panose="02020603050405020304" pitchFamily="18" charset="0"/>
              </a:rPr>
              <a:t>len</a:t>
            </a:r>
            <a:r>
              <a:rPr lang="en-US" altLang="zh-TW" sz="1000" b="1" dirty="0">
                <a:latin typeface="Consolas" panose="020B0609020204030204" pitchFamily="49" charset="0"/>
                <a:cs typeface="Times New Roman" panose="02020603050405020304" pitchFamily="18" charset="0"/>
              </a:rPr>
              <a:t>(</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 - 1:</a:t>
            </a:r>
          </a:p>
          <a:p>
            <a:pPr marL="0" indent="0">
              <a:lnSpc>
                <a:spcPts val="400"/>
              </a:lnSpc>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continue</a:t>
            </a:r>
          </a:p>
          <a:p>
            <a:pPr marL="0" indent="0">
              <a:lnSpc>
                <a:spcPts val="400"/>
              </a:lnSpc>
              <a:buNone/>
            </a:pP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 1</a:t>
            </a:r>
          </a:p>
          <a:p>
            <a:pPr marL="0" indent="0">
              <a:lnSpc>
                <a:spcPts val="400"/>
              </a:lnSpc>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for</a:t>
            </a:r>
            <a:r>
              <a:rPr lang="en-US" altLang="zh-TW" sz="1000" b="1" dirty="0">
                <a:latin typeface="Consolas" panose="020B0609020204030204" pitchFamily="49" charset="0"/>
                <a:cs typeface="Times New Roman" panose="02020603050405020304" pitchFamily="18" charset="0"/>
              </a:rPr>
              <a:t> j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in</a:t>
            </a:r>
            <a:r>
              <a:rPr lang="en-US" altLang="zh-TW" sz="1000" b="1" dirty="0">
                <a:latin typeface="Consolas" panose="020B0609020204030204" pitchFamily="49" charset="0"/>
                <a:cs typeface="Times New Roman" panose="02020603050405020304" pitchFamily="18" charset="0"/>
              </a:rPr>
              <a:t> </a:t>
            </a:r>
            <a:r>
              <a:rPr lang="en-US" altLang="zh-TW" sz="1000" b="1" dirty="0">
                <a:solidFill>
                  <a:srgbClr val="A5418B"/>
                </a:solidFill>
                <a:latin typeface="Consolas" panose="020B0609020204030204" pitchFamily="49" charset="0"/>
                <a:cs typeface="Times New Roman" panose="02020603050405020304" pitchFamily="18" charset="0"/>
              </a:rPr>
              <a:t>range</a:t>
            </a:r>
            <a:r>
              <a:rPr lang="en-US" altLang="zh-TW" sz="1000" b="1" dirty="0">
                <a:latin typeface="Consolas" panose="020B0609020204030204" pitchFamily="49" charset="0"/>
                <a:cs typeface="Times New Roman" panose="02020603050405020304" pitchFamily="18" charset="0"/>
              </a:rPr>
              <a:t>(</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+ 1, amount + 1):</a:t>
            </a:r>
          </a:p>
          <a:p>
            <a:pPr marL="0" indent="0">
              <a:lnSpc>
                <a:spcPts val="400"/>
              </a:lnSpc>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if</a:t>
            </a: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[j - </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 -1:</a:t>
            </a:r>
          </a:p>
          <a:p>
            <a:pPr marL="0" indent="0">
              <a:lnSpc>
                <a:spcPts val="400"/>
              </a:lnSpc>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continue</a:t>
            </a:r>
          </a:p>
          <a:p>
            <a:pPr marL="0" indent="0">
              <a:lnSpc>
                <a:spcPts val="400"/>
              </a:lnSpc>
              <a:buNone/>
            </a:pPr>
            <a:r>
              <a:rPr lang="en-US" altLang="zh-TW" sz="1000" b="1" dirty="0">
                <a:latin typeface="Consolas" panose="020B0609020204030204" pitchFamily="49" charset="0"/>
                <a:cs typeface="Times New Roman" panose="02020603050405020304" pitchFamily="18" charset="0"/>
              </a:rPr>
              <a:t>            </a:t>
            </a:r>
            <a:r>
              <a:rPr lang="en-US" altLang="zh-TW" sz="1000" b="1" dirty="0" err="1">
                <a:solidFill>
                  <a:schemeClr val="accent1">
                    <a:lumMod val="75000"/>
                  </a:schemeClr>
                </a:solidFill>
                <a:latin typeface="Consolas" panose="020B0609020204030204" pitchFamily="49" charset="0"/>
                <a:cs typeface="Times New Roman" panose="02020603050405020304" pitchFamily="18" charset="0"/>
              </a:rPr>
              <a:t>elif</a:t>
            </a: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[j] == -1:</a:t>
            </a:r>
          </a:p>
          <a:p>
            <a:pPr marL="0" indent="0">
              <a:lnSpc>
                <a:spcPts val="400"/>
              </a:lnSpc>
              <a:buNone/>
            </a:pP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[j] =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[j - </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+ 1</a:t>
            </a:r>
          </a:p>
          <a:p>
            <a:pPr marL="0" indent="0">
              <a:lnSpc>
                <a:spcPts val="400"/>
              </a:lnSpc>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else</a:t>
            </a:r>
            <a:r>
              <a:rPr lang="en-US" altLang="zh-TW" sz="1000" b="1" dirty="0">
                <a:latin typeface="Consolas" panose="020B0609020204030204" pitchFamily="49" charset="0"/>
                <a:cs typeface="Times New Roman" panose="02020603050405020304" pitchFamily="18" charset="0"/>
              </a:rPr>
              <a:t>:</a:t>
            </a:r>
          </a:p>
          <a:p>
            <a:pPr marL="0" indent="0">
              <a:lnSpc>
                <a:spcPts val="400"/>
              </a:lnSpc>
              <a:buNone/>
            </a:pP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[j] = </a:t>
            </a:r>
            <a:r>
              <a:rPr lang="en-US" altLang="zh-TW" sz="1000" b="1" dirty="0">
                <a:solidFill>
                  <a:srgbClr val="A5418B"/>
                </a:solidFill>
                <a:latin typeface="Consolas" panose="020B0609020204030204" pitchFamily="49" charset="0"/>
                <a:cs typeface="Times New Roman" panose="02020603050405020304" pitchFamily="18" charset="0"/>
              </a:rPr>
              <a:t>min</a:t>
            </a:r>
            <a:r>
              <a:rPr lang="en-US" altLang="zh-TW" sz="1000" b="1" dirty="0">
                <a:latin typeface="Consolas" panose="020B0609020204030204" pitchFamily="49" charset="0"/>
                <a:cs typeface="Times New Roman" panose="02020603050405020304" pitchFamily="18" charset="0"/>
              </a:rPr>
              <a:t>(</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[j],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[j - </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+ 1)</a:t>
            </a:r>
          </a:p>
          <a:p>
            <a:pPr marL="0" indent="0">
              <a:lnSpc>
                <a:spcPts val="400"/>
              </a:lnSpc>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 return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[amount]</a:t>
            </a:r>
          </a:p>
        </p:txBody>
      </p:sp>
    </p:spTree>
    <p:extLst>
      <p:ext uri="{BB962C8B-B14F-4D97-AF65-F5344CB8AC3E}">
        <p14:creationId xmlns:p14="http://schemas.microsoft.com/office/powerpoint/2010/main" val="3192143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F792A0-A4D0-48DB-B510-F5D42502AFEA}"/>
              </a:ext>
            </a:extLst>
          </p:cNvPr>
          <p:cNvSpPr>
            <a:spLocks noGrp="1"/>
          </p:cNvSpPr>
          <p:nvPr>
            <p:ph type="title"/>
          </p:nvPr>
        </p:nvSpPr>
        <p:spPr/>
        <p:txBody>
          <a:bodyPr/>
          <a:lstStyle/>
          <a:p>
            <a:r>
              <a:rPr lang="en-US" altLang="zh-TW" dirty="0"/>
              <a:t>Ans. </a:t>
            </a:r>
            <a:endParaRPr lang="zh-TW" altLang="en-US" dirty="0"/>
          </a:p>
        </p:txBody>
      </p:sp>
      <p:sp>
        <p:nvSpPr>
          <p:cNvPr id="3" name="內容版面配置區 2">
            <a:extLst>
              <a:ext uri="{FF2B5EF4-FFF2-40B4-BE49-F238E27FC236}">
                <a16:creationId xmlns:a16="http://schemas.microsoft.com/office/drawing/2014/main" id="{C158B81A-5C72-4A81-B796-1E4F916E3059}"/>
              </a:ext>
            </a:extLst>
          </p:cNvPr>
          <p:cNvSpPr>
            <a:spLocks noGrp="1"/>
          </p:cNvSpPr>
          <p:nvPr>
            <p:ph idx="1"/>
          </p:nvPr>
        </p:nvSpPr>
        <p:spPr>
          <a:xfrm>
            <a:off x="6761191" y="2877582"/>
            <a:ext cx="3548879" cy="366701"/>
          </a:xfrm>
        </p:spPr>
        <p:txBody>
          <a:bodyPr>
            <a:normAutofit/>
          </a:bodyPr>
          <a:lstStyle/>
          <a:p>
            <a:pPr marL="0" indent="0">
              <a:buNone/>
            </a:pPr>
            <a:r>
              <a:rPr lang="zh-TW" altLang="en-US" sz="1800" dirty="0">
                <a:solidFill>
                  <a:srgbClr val="FF0000"/>
                </a:solidFill>
              </a:rPr>
              <a:t>確認輸入正確性</a:t>
            </a:r>
            <a:endParaRPr lang="en-US" altLang="zh-TW" dirty="0">
              <a:solidFill>
                <a:srgbClr val="FF0000"/>
              </a:solidFill>
            </a:endParaRPr>
          </a:p>
        </p:txBody>
      </p:sp>
      <p:sp>
        <p:nvSpPr>
          <p:cNvPr id="5" name="內容版面配置區 2">
            <a:extLst>
              <a:ext uri="{FF2B5EF4-FFF2-40B4-BE49-F238E27FC236}">
                <a16:creationId xmlns:a16="http://schemas.microsoft.com/office/drawing/2014/main" id="{B3BF87D6-CC13-46AC-B6BE-E0C533D5D80A}"/>
              </a:ext>
            </a:extLst>
          </p:cNvPr>
          <p:cNvSpPr txBox="1">
            <a:spLocks/>
          </p:cNvSpPr>
          <p:nvPr/>
        </p:nvSpPr>
        <p:spPr>
          <a:xfrm>
            <a:off x="4096624" y="2546998"/>
            <a:ext cx="3998752" cy="3811857"/>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def</a:t>
            </a:r>
            <a:r>
              <a:rPr lang="en-US" altLang="zh-TW" sz="1000" b="1" dirty="0">
                <a:latin typeface="Consolas" panose="020B0609020204030204" pitchFamily="49" charset="0"/>
                <a:cs typeface="Times New Roman" panose="02020603050405020304" pitchFamily="18" charset="0"/>
              </a:rPr>
              <a:t> </a:t>
            </a:r>
            <a:r>
              <a:rPr lang="en-US" altLang="zh-TW" sz="1000" b="1" dirty="0" err="1">
                <a:solidFill>
                  <a:srgbClr val="7030A0"/>
                </a:solidFill>
                <a:latin typeface="Consolas" panose="020B0609020204030204" pitchFamily="49" charset="0"/>
                <a:cs typeface="Times New Roman" panose="02020603050405020304" pitchFamily="18" charset="0"/>
              </a:rPr>
              <a:t>coinChange</a:t>
            </a:r>
            <a:r>
              <a:rPr lang="en-US" altLang="zh-TW" sz="1000" b="1" dirty="0">
                <a:latin typeface="Consolas" panose="020B0609020204030204" pitchFamily="49" charset="0"/>
                <a:cs typeface="Times New Roman" panose="02020603050405020304" pitchFamily="18" charset="0"/>
              </a:rPr>
              <a:t>(self, coins, amount):</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if</a:t>
            </a:r>
            <a:r>
              <a:rPr lang="en-US" altLang="zh-TW" sz="1000" b="1" dirty="0">
                <a:latin typeface="Consolas" panose="020B0609020204030204" pitchFamily="49" charset="0"/>
                <a:cs typeface="Times New Roman" panose="02020603050405020304" pitchFamily="18" charset="0"/>
              </a:rPr>
              <a:t> amount == 0 :</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return</a:t>
            </a:r>
            <a:r>
              <a:rPr lang="en-US" altLang="zh-TW" sz="1000" b="1" dirty="0">
                <a:latin typeface="Consolas" panose="020B0609020204030204" pitchFamily="49" charset="0"/>
                <a:cs typeface="Times New Roman" panose="02020603050405020304" pitchFamily="18" charset="0"/>
              </a:rPr>
              <a:t> 0</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if</a:t>
            </a:r>
            <a:r>
              <a:rPr lang="en-US" altLang="zh-TW" sz="1000" b="1" dirty="0">
                <a:latin typeface="Consolas" panose="020B0609020204030204" pitchFamily="49" charset="0"/>
                <a:cs typeface="Times New Roman" panose="02020603050405020304" pitchFamily="18" charset="0"/>
              </a:rPr>
              <a:t> </a:t>
            </a:r>
            <a:r>
              <a:rPr lang="en-US" altLang="zh-TW" sz="1000" b="1" dirty="0">
                <a:solidFill>
                  <a:srgbClr val="A5418B"/>
                </a:solidFill>
                <a:latin typeface="Consolas" panose="020B0609020204030204" pitchFamily="49" charset="0"/>
                <a:cs typeface="Times New Roman" panose="02020603050405020304" pitchFamily="18" charset="0"/>
              </a:rPr>
              <a:t>min</a:t>
            </a:r>
            <a:r>
              <a:rPr lang="en-US" altLang="zh-TW" sz="1000" b="1" dirty="0">
                <a:latin typeface="Consolas" panose="020B0609020204030204" pitchFamily="49" charset="0"/>
                <a:cs typeface="Times New Roman" panose="02020603050405020304" pitchFamily="18" charset="0"/>
              </a:rPr>
              <a:t>(coins) &gt; amount:</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return</a:t>
            </a:r>
            <a:r>
              <a:rPr lang="en-US" altLang="zh-TW" sz="1000" b="1" dirty="0">
                <a:latin typeface="Consolas" panose="020B0609020204030204" pitchFamily="49" charset="0"/>
                <a:cs typeface="Times New Roman" panose="02020603050405020304" pitchFamily="18" charset="0"/>
              </a:rPr>
              <a:t>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 = [-1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for</a:t>
            </a: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in</a:t>
            </a:r>
            <a:r>
              <a:rPr lang="en-US" altLang="zh-TW" sz="1000" b="1" dirty="0">
                <a:latin typeface="Consolas" panose="020B0609020204030204" pitchFamily="49" charset="0"/>
                <a:cs typeface="Times New Roman" panose="02020603050405020304" pitchFamily="18" charset="0"/>
              </a:rPr>
              <a:t> </a:t>
            </a:r>
            <a:r>
              <a:rPr lang="en-US" altLang="zh-TW" sz="1000" b="1" dirty="0">
                <a:solidFill>
                  <a:srgbClr val="A5418B"/>
                </a:solidFill>
                <a:latin typeface="Consolas" panose="020B0609020204030204" pitchFamily="49" charset="0"/>
                <a:cs typeface="Times New Roman" panose="02020603050405020304" pitchFamily="18" charset="0"/>
              </a:rPr>
              <a:t>range</a:t>
            </a:r>
            <a:r>
              <a:rPr lang="en-US" altLang="zh-TW" sz="1000" b="1" dirty="0">
                <a:latin typeface="Consolas" panose="020B0609020204030204" pitchFamily="49" charset="0"/>
                <a:cs typeface="Times New Roman" panose="02020603050405020304" pitchFamily="18" charset="0"/>
              </a:rPr>
              <a:t>(0, amount + 1)]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for</a:t>
            </a: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in</a:t>
            </a:r>
            <a:r>
              <a:rPr lang="en-US" altLang="zh-TW" sz="1000" b="1" dirty="0">
                <a:latin typeface="Consolas" panose="020B0609020204030204" pitchFamily="49" charset="0"/>
                <a:cs typeface="Times New Roman" panose="02020603050405020304" pitchFamily="18" charset="0"/>
              </a:rPr>
              <a:t> coins:</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if</a:t>
            </a: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&gt; </a:t>
            </a:r>
            <a:r>
              <a:rPr lang="en-US" altLang="zh-TW" sz="1000" b="1" dirty="0" err="1">
                <a:solidFill>
                  <a:srgbClr val="A5418B"/>
                </a:solidFill>
                <a:latin typeface="Consolas" panose="020B0609020204030204" pitchFamily="49" charset="0"/>
                <a:cs typeface="Times New Roman" panose="02020603050405020304" pitchFamily="18" charset="0"/>
              </a:rPr>
              <a:t>len</a:t>
            </a:r>
            <a:r>
              <a:rPr lang="en-US" altLang="zh-TW" sz="1000" b="1" dirty="0">
                <a:latin typeface="Consolas" panose="020B0609020204030204" pitchFamily="49" charset="0"/>
                <a:cs typeface="Times New Roman" panose="02020603050405020304" pitchFamily="18" charset="0"/>
              </a:rPr>
              <a:t>(</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 - 1: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continue</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for</a:t>
            </a:r>
            <a:r>
              <a:rPr lang="en-US" altLang="zh-TW" sz="1000" b="1" dirty="0">
                <a:latin typeface="Consolas" panose="020B0609020204030204" pitchFamily="49" charset="0"/>
                <a:cs typeface="Times New Roman" panose="02020603050405020304" pitchFamily="18" charset="0"/>
              </a:rPr>
              <a:t> j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in</a:t>
            </a:r>
            <a:r>
              <a:rPr lang="en-US" altLang="zh-TW" sz="1000" b="1" dirty="0">
                <a:latin typeface="Consolas" panose="020B0609020204030204" pitchFamily="49" charset="0"/>
                <a:cs typeface="Times New Roman" panose="02020603050405020304" pitchFamily="18" charset="0"/>
              </a:rPr>
              <a:t> </a:t>
            </a:r>
            <a:r>
              <a:rPr lang="en-US" altLang="zh-TW" sz="1000" b="1" dirty="0">
                <a:solidFill>
                  <a:srgbClr val="A5418B"/>
                </a:solidFill>
                <a:latin typeface="Consolas" panose="020B0609020204030204" pitchFamily="49" charset="0"/>
                <a:cs typeface="Times New Roman" panose="02020603050405020304" pitchFamily="18" charset="0"/>
              </a:rPr>
              <a:t>range</a:t>
            </a:r>
            <a:r>
              <a:rPr lang="en-US" altLang="zh-TW" sz="1000" b="1" dirty="0">
                <a:latin typeface="Consolas" panose="020B0609020204030204" pitchFamily="49" charset="0"/>
                <a:cs typeface="Times New Roman" panose="02020603050405020304" pitchFamily="18" charset="0"/>
              </a:rPr>
              <a:t>(</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+ 1, amount + 1):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if</a:t>
            </a: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[j - </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continue</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err="1">
                <a:solidFill>
                  <a:schemeClr val="accent1">
                    <a:lumMod val="75000"/>
                  </a:schemeClr>
                </a:solidFill>
                <a:latin typeface="Consolas" panose="020B0609020204030204" pitchFamily="49" charset="0"/>
                <a:cs typeface="Times New Roman" panose="02020603050405020304" pitchFamily="18" charset="0"/>
              </a:rPr>
              <a:t>elif</a:t>
            </a: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[j] ==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[j] =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[j - </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else</a:t>
            </a:r>
            <a:r>
              <a:rPr lang="en-US" altLang="zh-TW" sz="1000" b="1" dirty="0">
                <a:latin typeface="Consolas" panose="020B0609020204030204" pitchFamily="49" charset="0"/>
                <a:cs typeface="Times New Roman" panose="02020603050405020304" pitchFamily="18" charset="0"/>
              </a:rPr>
              <a:t>:</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[j] = </a:t>
            </a:r>
            <a:r>
              <a:rPr lang="en-US" altLang="zh-TW" sz="1000" b="1" dirty="0">
                <a:solidFill>
                  <a:srgbClr val="A5418B"/>
                </a:solidFill>
                <a:latin typeface="Consolas" panose="020B0609020204030204" pitchFamily="49" charset="0"/>
                <a:cs typeface="Times New Roman" panose="02020603050405020304" pitchFamily="18" charset="0"/>
              </a:rPr>
              <a:t>min</a:t>
            </a:r>
            <a:r>
              <a:rPr lang="en-US" altLang="zh-TW" sz="1000" b="1" dirty="0">
                <a:latin typeface="Consolas" panose="020B0609020204030204" pitchFamily="49" charset="0"/>
                <a:cs typeface="Times New Roman" panose="02020603050405020304" pitchFamily="18" charset="0"/>
              </a:rPr>
              <a:t>(</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[j],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[j - </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 return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[amount]</a:t>
            </a:r>
          </a:p>
        </p:txBody>
      </p:sp>
      <p:sp>
        <p:nvSpPr>
          <p:cNvPr id="4" name="右大括弧 3">
            <a:extLst>
              <a:ext uri="{FF2B5EF4-FFF2-40B4-BE49-F238E27FC236}">
                <a16:creationId xmlns:a16="http://schemas.microsoft.com/office/drawing/2014/main" id="{FCB6DCC4-91A8-4C1D-8A94-3D2D3B5CDFA1}"/>
              </a:ext>
            </a:extLst>
          </p:cNvPr>
          <p:cNvSpPr/>
          <p:nvPr/>
        </p:nvSpPr>
        <p:spPr>
          <a:xfrm>
            <a:off x="6484691" y="2692866"/>
            <a:ext cx="209724" cy="73613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512926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F792A0-A4D0-48DB-B510-F5D42502AFEA}"/>
              </a:ext>
            </a:extLst>
          </p:cNvPr>
          <p:cNvSpPr>
            <a:spLocks noGrp="1"/>
          </p:cNvSpPr>
          <p:nvPr>
            <p:ph type="title"/>
          </p:nvPr>
        </p:nvSpPr>
        <p:spPr/>
        <p:txBody>
          <a:bodyPr/>
          <a:lstStyle/>
          <a:p>
            <a:r>
              <a:rPr lang="en-US" altLang="zh-TW" dirty="0"/>
              <a:t>Ans. </a:t>
            </a:r>
            <a:endParaRPr lang="zh-TW" altLang="en-US" dirty="0"/>
          </a:p>
        </p:txBody>
      </p:sp>
      <p:sp>
        <p:nvSpPr>
          <p:cNvPr id="3" name="內容版面配置區 2">
            <a:extLst>
              <a:ext uri="{FF2B5EF4-FFF2-40B4-BE49-F238E27FC236}">
                <a16:creationId xmlns:a16="http://schemas.microsoft.com/office/drawing/2014/main" id="{C158B81A-5C72-4A81-B796-1E4F916E3059}"/>
              </a:ext>
            </a:extLst>
          </p:cNvPr>
          <p:cNvSpPr>
            <a:spLocks noGrp="1"/>
          </p:cNvSpPr>
          <p:nvPr>
            <p:ph idx="1"/>
          </p:nvPr>
        </p:nvSpPr>
        <p:spPr>
          <a:xfrm>
            <a:off x="7960816" y="3313810"/>
            <a:ext cx="3548879" cy="366701"/>
          </a:xfrm>
        </p:spPr>
        <p:txBody>
          <a:bodyPr>
            <a:normAutofit/>
          </a:bodyPr>
          <a:lstStyle/>
          <a:p>
            <a:pPr marL="0" indent="0">
              <a:buNone/>
            </a:pPr>
            <a:r>
              <a:rPr lang="zh-TW" altLang="en-US" dirty="0">
                <a:solidFill>
                  <a:srgbClr val="FF0000"/>
                </a:solidFill>
              </a:rPr>
              <a:t>初始化</a:t>
            </a:r>
            <a:r>
              <a:rPr lang="en-US" altLang="zh-TW" dirty="0" err="1">
                <a:solidFill>
                  <a:srgbClr val="FF0000"/>
                </a:solidFill>
              </a:rPr>
              <a:t>dp</a:t>
            </a:r>
            <a:endParaRPr lang="en-US" altLang="zh-TW" dirty="0">
              <a:solidFill>
                <a:srgbClr val="FF0000"/>
              </a:solidFill>
            </a:endParaRPr>
          </a:p>
        </p:txBody>
      </p:sp>
      <p:sp>
        <p:nvSpPr>
          <p:cNvPr id="5" name="內容版面配置區 2">
            <a:extLst>
              <a:ext uri="{FF2B5EF4-FFF2-40B4-BE49-F238E27FC236}">
                <a16:creationId xmlns:a16="http://schemas.microsoft.com/office/drawing/2014/main" id="{B3BF87D6-CC13-46AC-B6BE-E0C533D5D80A}"/>
              </a:ext>
            </a:extLst>
          </p:cNvPr>
          <p:cNvSpPr txBox="1">
            <a:spLocks/>
          </p:cNvSpPr>
          <p:nvPr/>
        </p:nvSpPr>
        <p:spPr>
          <a:xfrm>
            <a:off x="4096624" y="2546998"/>
            <a:ext cx="3998752" cy="3811857"/>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def</a:t>
            </a:r>
            <a:r>
              <a:rPr lang="en-US" altLang="zh-TW" sz="1000" b="1" dirty="0">
                <a:latin typeface="Consolas" panose="020B0609020204030204" pitchFamily="49" charset="0"/>
                <a:cs typeface="Times New Roman" panose="02020603050405020304" pitchFamily="18" charset="0"/>
              </a:rPr>
              <a:t> </a:t>
            </a:r>
            <a:r>
              <a:rPr lang="en-US" altLang="zh-TW" sz="1000" b="1" dirty="0" err="1">
                <a:solidFill>
                  <a:srgbClr val="7030A0"/>
                </a:solidFill>
                <a:latin typeface="Consolas" panose="020B0609020204030204" pitchFamily="49" charset="0"/>
                <a:cs typeface="Times New Roman" panose="02020603050405020304" pitchFamily="18" charset="0"/>
              </a:rPr>
              <a:t>coinChange</a:t>
            </a:r>
            <a:r>
              <a:rPr lang="en-US" altLang="zh-TW" sz="1000" b="1" dirty="0">
                <a:latin typeface="Consolas" panose="020B0609020204030204" pitchFamily="49" charset="0"/>
                <a:cs typeface="Times New Roman" panose="02020603050405020304" pitchFamily="18" charset="0"/>
              </a:rPr>
              <a:t>(self, coins, amount):</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if</a:t>
            </a:r>
            <a:r>
              <a:rPr lang="en-US" altLang="zh-TW" sz="1000" b="1" dirty="0">
                <a:latin typeface="Consolas" panose="020B0609020204030204" pitchFamily="49" charset="0"/>
                <a:cs typeface="Times New Roman" panose="02020603050405020304" pitchFamily="18" charset="0"/>
              </a:rPr>
              <a:t> amount == 0 :</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return</a:t>
            </a:r>
            <a:r>
              <a:rPr lang="en-US" altLang="zh-TW" sz="1000" b="1" dirty="0">
                <a:latin typeface="Consolas" panose="020B0609020204030204" pitchFamily="49" charset="0"/>
                <a:cs typeface="Times New Roman" panose="02020603050405020304" pitchFamily="18" charset="0"/>
              </a:rPr>
              <a:t> 0</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if</a:t>
            </a:r>
            <a:r>
              <a:rPr lang="en-US" altLang="zh-TW" sz="1000" b="1" dirty="0">
                <a:latin typeface="Consolas" panose="020B0609020204030204" pitchFamily="49" charset="0"/>
                <a:cs typeface="Times New Roman" panose="02020603050405020304" pitchFamily="18" charset="0"/>
              </a:rPr>
              <a:t> </a:t>
            </a:r>
            <a:r>
              <a:rPr lang="en-US" altLang="zh-TW" sz="1000" b="1" dirty="0">
                <a:solidFill>
                  <a:srgbClr val="A5418B"/>
                </a:solidFill>
                <a:latin typeface="Consolas" panose="020B0609020204030204" pitchFamily="49" charset="0"/>
                <a:cs typeface="Times New Roman" panose="02020603050405020304" pitchFamily="18" charset="0"/>
              </a:rPr>
              <a:t>min</a:t>
            </a:r>
            <a:r>
              <a:rPr lang="en-US" altLang="zh-TW" sz="1000" b="1" dirty="0">
                <a:latin typeface="Consolas" panose="020B0609020204030204" pitchFamily="49" charset="0"/>
                <a:cs typeface="Times New Roman" panose="02020603050405020304" pitchFamily="18" charset="0"/>
              </a:rPr>
              <a:t>(coins) &gt; amount:</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return</a:t>
            </a:r>
            <a:r>
              <a:rPr lang="en-US" altLang="zh-TW" sz="1000" b="1" dirty="0">
                <a:latin typeface="Consolas" panose="020B0609020204030204" pitchFamily="49" charset="0"/>
                <a:cs typeface="Times New Roman" panose="02020603050405020304" pitchFamily="18" charset="0"/>
              </a:rPr>
              <a:t>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 = [-1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for</a:t>
            </a: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in</a:t>
            </a:r>
            <a:r>
              <a:rPr lang="en-US" altLang="zh-TW" sz="1000" b="1" dirty="0">
                <a:latin typeface="Consolas" panose="020B0609020204030204" pitchFamily="49" charset="0"/>
                <a:cs typeface="Times New Roman" panose="02020603050405020304" pitchFamily="18" charset="0"/>
              </a:rPr>
              <a:t> </a:t>
            </a:r>
            <a:r>
              <a:rPr lang="en-US" altLang="zh-TW" sz="1000" b="1" dirty="0">
                <a:solidFill>
                  <a:srgbClr val="A5418B"/>
                </a:solidFill>
                <a:latin typeface="Consolas" panose="020B0609020204030204" pitchFamily="49" charset="0"/>
                <a:cs typeface="Times New Roman" panose="02020603050405020304" pitchFamily="18" charset="0"/>
              </a:rPr>
              <a:t>range</a:t>
            </a:r>
            <a:r>
              <a:rPr lang="en-US" altLang="zh-TW" sz="1000" b="1" dirty="0">
                <a:latin typeface="Consolas" panose="020B0609020204030204" pitchFamily="49" charset="0"/>
                <a:cs typeface="Times New Roman" panose="02020603050405020304" pitchFamily="18" charset="0"/>
              </a:rPr>
              <a:t>(0, amount + 1)]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for</a:t>
            </a: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in</a:t>
            </a:r>
            <a:r>
              <a:rPr lang="en-US" altLang="zh-TW" sz="1000" b="1" dirty="0">
                <a:latin typeface="Consolas" panose="020B0609020204030204" pitchFamily="49" charset="0"/>
                <a:cs typeface="Times New Roman" panose="02020603050405020304" pitchFamily="18" charset="0"/>
              </a:rPr>
              <a:t> coins:</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if</a:t>
            </a: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&gt; </a:t>
            </a:r>
            <a:r>
              <a:rPr lang="en-US" altLang="zh-TW" sz="1000" b="1" dirty="0" err="1">
                <a:solidFill>
                  <a:srgbClr val="A5418B"/>
                </a:solidFill>
                <a:latin typeface="Consolas" panose="020B0609020204030204" pitchFamily="49" charset="0"/>
                <a:cs typeface="Times New Roman" panose="02020603050405020304" pitchFamily="18" charset="0"/>
              </a:rPr>
              <a:t>len</a:t>
            </a:r>
            <a:r>
              <a:rPr lang="en-US" altLang="zh-TW" sz="1000" b="1" dirty="0">
                <a:latin typeface="Consolas" panose="020B0609020204030204" pitchFamily="49" charset="0"/>
                <a:cs typeface="Times New Roman" panose="02020603050405020304" pitchFamily="18" charset="0"/>
              </a:rPr>
              <a:t>(</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 - 1: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continue</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for</a:t>
            </a:r>
            <a:r>
              <a:rPr lang="en-US" altLang="zh-TW" sz="1000" b="1" dirty="0">
                <a:latin typeface="Consolas" panose="020B0609020204030204" pitchFamily="49" charset="0"/>
                <a:cs typeface="Times New Roman" panose="02020603050405020304" pitchFamily="18" charset="0"/>
              </a:rPr>
              <a:t> j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in</a:t>
            </a:r>
            <a:r>
              <a:rPr lang="en-US" altLang="zh-TW" sz="1000" b="1" dirty="0">
                <a:latin typeface="Consolas" panose="020B0609020204030204" pitchFamily="49" charset="0"/>
                <a:cs typeface="Times New Roman" panose="02020603050405020304" pitchFamily="18" charset="0"/>
              </a:rPr>
              <a:t> </a:t>
            </a:r>
            <a:r>
              <a:rPr lang="en-US" altLang="zh-TW" sz="1000" b="1" dirty="0">
                <a:solidFill>
                  <a:srgbClr val="A5418B"/>
                </a:solidFill>
                <a:latin typeface="Consolas" panose="020B0609020204030204" pitchFamily="49" charset="0"/>
                <a:cs typeface="Times New Roman" panose="02020603050405020304" pitchFamily="18" charset="0"/>
              </a:rPr>
              <a:t>range</a:t>
            </a:r>
            <a:r>
              <a:rPr lang="en-US" altLang="zh-TW" sz="1000" b="1" dirty="0">
                <a:latin typeface="Consolas" panose="020B0609020204030204" pitchFamily="49" charset="0"/>
                <a:cs typeface="Times New Roman" panose="02020603050405020304" pitchFamily="18" charset="0"/>
              </a:rPr>
              <a:t>(</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+ 1, amount + 1):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if</a:t>
            </a: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[j - </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continue</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err="1">
                <a:solidFill>
                  <a:schemeClr val="accent1">
                    <a:lumMod val="75000"/>
                  </a:schemeClr>
                </a:solidFill>
                <a:latin typeface="Consolas" panose="020B0609020204030204" pitchFamily="49" charset="0"/>
                <a:cs typeface="Times New Roman" panose="02020603050405020304" pitchFamily="18" charset="0"/>
              </a:rPr>
              <a:t>elif</a:t>
            </a: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[j] ==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[j] =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[j - </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else</a:t>
            </a:r>
            <a:r>
              <a:rPr lang="en-US" altLang="zh-TW" sz="1000" b="1" dirty="0">
                <a:latin typeface="Consolas" panose="020B0609020204030204" pitchFamily="49" charset="0"/>
                <a:cs typeface="Times New Roman" panose="02020603050405020304" pitchFamily="18" charset="0"/>
              </a:rPr>
              <a:t>:</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[j] = </a:t>
            </a:r>
            <a:r>
              <a:rPr lang="en-US" altLang="zh-TW" sz="1000" b="1" dirty="0">
                <a:solidFill>
                  <a:srgbClr val="A5418B"/>
                </a:solidFill>
                <a:latin typeface="Consolas" panose="020B0609020204030204" pitchFamily="49" charset="0"/>
                <a:cs typeface="Times New Roman" panose="02020603050405020304" pitchFamily="18" charset="0"/>
              </a:rPr>
              <a:t>min</a:t>
            </a:r>
            <a:r>
              <a:rPr lang="en-US" altLang="zh-TW" sz="1000" b="1" dirty="0">
                <a:latin typeface="Consolas" panose="020B0609020204030204" pitchFamily="49" charset="0"/>
                <a:cs typeface="Times New Roman" panose="02020603050405020304" pitchFamily="18" charset="0"/>
              </a:rPr>
              <a:t>(</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[j],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[j - </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 return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[amount]</a:t>
            </a:r>
          </a:p>
        </p:txBody>
      </p:sp>
      <p:cxnSp>
        <p:nvCxnSpPr>
          <p:cNvPr id="7" name="直線單箭頭接點 6">
            <a:extLst>
              <a:ext uri="{FF2B5EF4-FFF2-40B4-BE49-F238E27FC236}">
                <a16:creationId xmlns:a16="http://schemas.microsoft.com/office/drawing/2014/main" id="{EE9A9E82-9AB4-492B-A817-03A285B8BFC3}"/>
              </a:ext>
            </a:extLst>
          </p:cNvPr>
          <p:cNvCxnSpPr>
            <a:endCxn id="3" idx="1"/>
          </p:cNvCxnSpPr>
          <p:nvPr/>
        </p:nvCxnSpPr>
        <p:spPr>
          <a:xfrm>
            <a:off x="7365534" y="3489820"/>
            <a:ext cx="595282" cy="73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049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F792A0-A4D0-48DB-B510-F5D42502AFEA}"/>
              </a:ext>
            </a:extLst>
          </p:cNvPr>
          <p:cNvSpPr>
            <a:spLocks noGrp="1"/>
          </p:cNvSpPr>
          <p:nvPr>
            <p:ph type="title"/>
          </p:nvPr>
        </p:nvSpPr>
        <p:spPr/>
        <p:txBody>
          <a:bodyPr/>
          <a:lstStyle/>
          <a:p>
            <a:r>
              <a:rPr lang="en-US" altLang="zh-TW" dirty="0"/>
              <a:t>Ans. </a:t>
            </a:r>
            <a:endParaRPr lang="zh-TW" altLang="en-US" dirty="0"/>
          </a:p>
        </p:txBody>
      </p:sp>
      <p:sp>
        <p:nvSpPr>
          <p:cNvPr id="3" name="內容版面配置區 2">
            <a:extLst>
              <a:ext uri="{FF2B5EF4-FFF2-40B4-BE49-F238E27FC236}">
                <a16:creationId xmlns:a16="http://schemas.microsoft.com/office/drawing/2014/main" id="{C158B81A-5C72-4A81-B796-1E4F916E3059}"/>
              </a:ext>
            </a:extLst>
          </p:cNvPr>
          <p:cNvSpPr>
            <a:spLocks noGrp="1"/>
          </p:cNvSpPr>
          <p:nvPr>
            <p:ph idx="1"/>
          </p:nvPr>
        </p:nvSpPr>
        <p:spPr>
          <a:xfrm>
            <a:off x="8095376" y="4404457"/>
            <a:ext cx="3548879" cy="366701"/>
          </a:xfrm>
        </p:spPr>
        <p:txBody>
          <a:bodyPr>
            <a:normAutofit/>
          </a:bodyPr>
          <a:lstStyle/>
          <a:p>
            <a:pPr marL="0" indent="0">
              <a:buNone/>
            </a:pPr>
            <a:r>
              <a:rPr lang="zh-TW" altLang="en-US" sz="1800" dirty="0">
                <a:solidFill>
                  <a:srgbClr val="FF0000"/>
                </a:solidFill>
              </a:rPr>
              <a:t>外迴圈，依據面額種類來更新</a:t>
            </a:r>
            <a:r>
              <a:rPr lang="en-US" altLang="zh-TW" sz="1800" dirty="0" err="1">
                <a:solidFill>
                  <a:srgbClr val="FF0000"/>
                </a:solidFill>
              </a:rPr>
              <a:t>dp</a:t>
            </a:r>
            <a:endParaRPr lang="en-US" altLang="zh-TW" dirty="0">
              <a:solidFill>
                <a:srgbClr val="FF0000"/>
              </a:solidFill>
            </a:endParaRPr>
          </a:p>
        </p:txBody>
      </p:sp>
      <p:sp>
        <p:nvSpPr>
          <p:cNvPr id="5" name="內容版面配置區 2">
            <a:extLst>
              <a:ext uri="{FF2B5EF4-FFF2-40B4-BE49-F238E27FC236}">
                <a16:creationId xmlns:a16="http://schemas.microsoft.com/office/drawing/2014/main" id="{B3BF87D6-CC13-46AC-B6BE-E0C533D5D80A}"/>
              </a:ext>
            </a:extLst>
          </p:cNvPr>
          <p:cNvSpPr txBox="1">
            <a:spLocks/>
          </p:cNvSpPr>
          <p:nvPr/>
        </p:nvSpPr>
        <p:spPr>
          <a:xfrm>
            <a:off x="4096624" y="2546998"/>
            <a:ext cx="3998752" cy="3811857"/>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def</a:t>
            </a:r>
            <a:r>
              <a:rPr lang="en-US" altLang="zh-TW" sz="1000" b="1" dirty="0">
                <a:latin typeface="Consolas" panose="020B0609020204030204" pitchFamily="49" charset="0"/>
                <a:cs typeface="Times New Roman" panose="02020603050405020304" pitchFamily="18" charset="0"/>
              </a:rPr>
              <a:t> </a:t>
            </a:r>
            <a:r>
              <a:rPr lang="en-US" altLang="zh-TW" sz="1000" b="1" dirty="0" err="1">
                <a:solidFill>
                  <a:srgbClr val="7030A0"/>
                </a:solidFill>
                <a:latin typeface="Consolas" panose="020B0609020204030204" pitchFamily="49" charset="0"/>
                <a:cs typeface="Times New Roman" panose="02020603050405020304" pitchFamily="18" charset="0"/>
              </a:rPr>
              <a:t>coinChange</a:t>
            </a:r>
            <a:r>
              <a:rPr lang="en-US" altLang="zh-TW" sz="1000" b="1" dirty="0">
                <a:latin typeface="Consolas" panose="020B0609020204030204" pitchFamily="49" charset="0"/>
                <a:cs typeface="Times New Roman" panose="02020603050405020304" pitchFamily="18" charset="0"/>
              </a:rPr>
              <a:t>(self, coins, amount):</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if</a:t>
            </a:r>
            <a:r>
              <a:rPr lang="en-US" altLang="zh-TW" sz="1000" b="1" dirty="0">
                <a:latin typeface="Consolas" panose="020B0609020204030204" pitchFamily="49" charset="0"/>
                <a:cs typeface="Times New Roman" panose="02020603050405020304" pitchFamily="18" charset="0"/>
              </a:rPr>
              <a:t> amount == 0 :</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return</a:t>
            </a:r>
            <a:r>
              <a:rPr lang="en-US" altLang="zh-TW" sz="1000" b="1" dirty="0">
                <a:latin typeface="Consolas" panose="020B0609020204030204" pitchFamily="49" charset="0"/>
                <a:cs typeface="Times New Roman" panose="02020603050405020304" pitchFamily="18" charset="0"/>
              </a:rPr>
              <a:t> 0</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if</a:t>
            </a:r>
            <a:r>
              <a:rPr lang="en-US" altLang="zh-TW" sz="1000" b="1" dirty="0">
                <a:latin typeface="Consolas" panose="020B0609020204030204" pitchFamily="49" charset="0"/>
                <a:cs typeface="Times New Roman" panose="02020603050405020304" pitchFamily="18" charset="0"/>
              </a:rPr>
              <a:t> </a:t>
            </a:r>
            <a:r>
              <a:rPr lang="en-US" altLang="zh-TW" sz="1000" b="1" dirty="0">
                <a:solidFill>
                  <a:srgbClr val="A5418B"/>
                </a:solidFill>
                <a:latin typeface="Consolas" panose="020B0609020204030204" pitchFamily="49" charset="0"/>
                <a:cs typeface="Times New Roman" panose="02020603050405020304" pitchFamily="18" charset="0"/>
              </a:rPr>
              <a:t>min</a:t>
            </a:r>
            <a:r>
              <a:rPr lang="en-US" altLang="zh-TW" sz="1000" b="1" dirty="0">
                <a:latin typeface="Consolas" panose="020B0609020204030204" pitchFamily="49" charset="0"/>
                <a:cs typeface="Times New Roman" panose="02020603050405020304" pitchFamily="18" charset="0"/>
              </a:rPr>
              <a:t>(coins) &gt; amount:</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return</a:t>
            </a:r>
            <a:r>
              <a:rPr lang="en-US" altLang="zh-TW" sz="1000" b="1" dirty="0">
                <a:latin typeface="Consolas" panose="020B0609020204030204" pitchFamily="49" charset="0"/>
                <a:cs typeface="Times New Roman" panose="02020603050405020304" pitchFamily="18" charset="0"/>
              </a:rPr>
              <a:t>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 = [-1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for</a:t>
            </a: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in</a:t>
            </a:r>
            <a:r>
              <a:rPr lang="en-US" altLang="zh-TW" sz="1000" b="1" dirty="0">
                <a:latin typeface="Consolas" panose="020B0609020204030204" pitchFamily="49" charset="0"/>
                <a:cs typeface="Times New Roman" panose="02020603050405020304" pitchFamily="18" charset="0"/>
              </a:rPr>
              <a:t> </a:t>
            </a:r>
            <a:r>
              <a:rPr lang="en-US" altLang="zh-TW" sz="1000" b="1" dirty="0">
                <a:solidFill>
                  <a:srgbClr val="A5418B"/>
                </a:solidFill>
                <a:latin typeface="Consolas" panose="020B0609020204030204" pitchFamily="49" charset="0"/>
                <a:cs typeface="Times New Roman" panose="02020603050405020304" pitchFamily="18" charset="0"/>
              </a:rPr>
              <a:t>range</a:t>
            </a:r>
            <a:r>
              <a:rPr lang="en-US" altLang="zh-TW" sz="1000" b="1" dirty="0">
                <a:latin typeface="Consolas" panose="020B0609020204030204" pitchFamily="49" charset="0"/>
                <a:cs typeface="Times New Roman" panose="02020603050405020304" pitchFamily="18" charset="0"/>
              </a:rPr>
              <a:t>(0, amount + 1)]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for</a:t>
            </a: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in</a:t>
            </a:r>
            <a:r>
              <a:rPr lang="en-US" altLang="zh-TW" sz="1000" b="1" dirty="0">
                <a:latin typeface="Consolas" panose="020B0609020204030204" pitchFamily="49" charset="0"/>
                <a:cs typeface="Times New Roman" panose="02020603050405020304" pitchFamily="18" charset="0"/>
              </a:rPr>
              <a:t> coins:</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if</a:t>
            </a: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&gt; </a:t>
            </a:r>
            <a:r>
              <a:rPr lang="en-US" altLang="zh-TW" sz="1000" b="1" dirty="0" err="1">
                <a:solidFill>
                  <a:srgbClr val="A5418B"/>
                </a:solidFill>
                <a:latin typeface="Consolas" panose="020B0609020204030204" pitchFamily="49" charset="0"/>
                <a:cs typeface="Times New Roman" panose="02020603050405020304" pitchFamily="18" charset="0"/>
              </a:rPr>
              <a:t>len</a:t>
            </a:r>
            <a:r>
              <a:rPr lang="en-US" altLang="zh-TW" sz="1000" b="1" dirty="0">
                <a:latin typeface="Consolas" panose="020B0609020204030204" pitchFamily="49" charset="0"/>
                <a:cs typeface="Times New Roman" panose="02020603050405020304" pitchFamily="18" charset="0"/>
              </a:rPr>
              <a:t>(</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 - 1: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continue</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for</a:t>
            </a:r>
            <a:r>
              <a:rPr lang="en-US" altLang="zh-TW" sz="1000" b="1" dirty="0">
                <a:latin typeface="Consolas" panose="020B0609020204030204" pitchFamily="49" charset="0"/>
                <a:cs typeface="Times New Roman" panose="02020603050405020304" pitchFamily="18" charset="0"/>
              </a:rPr>
              <a:t> j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in</a:t>
            </a:r>
            <a:r>
              <a:rPr lang="en-US" altLang="zh-TW" sz="1000" b="1" dirty="0">
                <a:latin typeface="Consolas" panose="020B0609020204030204" pitchFamily="49" charset="0"/>
                <a:cs typeface="Times New Roman" panose="02020603050405020304" pitchFamily="18" charset="0"/>
              </a:rPr>
              <a:t> </a:t>
            </a:r>
            <a:r>
              <a:rPr lang="en-US" altLang="zh-TW" sz="1000" b="1" dirty="0">
                <a:solidFill>
                  <a:srgbClr val="A5418B"/>
                </a:solidFill>
                <a:latin typeface="Consolas" panose="020B0609020204030204" pitchFamily="49" charset="0"/>
                <a:cs typeface="Times New Roman" panose="02020603050405020304" pitchFamily="18" charset="0"/>
              </a:rPr>
              <a:t>range</a:t>
            </a:r>
            <a:r>
              <a:rPr lang="en-US" altLang="zh-TW" sz="1000" b="1" dirty="0">
                <a:latin typeface="Consolas" panose="020B0609020204030204" pitchFamily="49" charset="0"/>
                <a:cs typeface="Times New Roman" panose="02020603050405020304" pitchFamily="18" charset="0"/>
              </a:rPr>
              <a:t>(</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+ 1, amount + 1):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if</a:t>
            </a: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[j - </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continue</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err="1">
                <a:solidFill>
                  <a:schemeClr val="accent1">
                    <a:lumMod val="75000"/>
                  </a:schemeClr>
                </a:solidFill>
                <a:latin typeface="Consolas" panose="020B0609020204030204" pitchFamily="49" charset="0"/>
                <a:cs typeface="Times New Roman" panose="02020603050405020304" pitchFamily="18" charset="0"/>
              </a:rPr>
              <a:t>elif</a:t>
            </a: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[j] ==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[j] =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[j - </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else</a:t>
            </a:r>
            <a:r>
              <a:rPr lang="en-US" altLang="zh-TW" sz="1000" b="1" dirty="0">
                <a:latin typeface="Consolas" panose="020B0609020204030204" pitchFamily="49" charset="0"/>
                <a:cs typeface="Times New Roman" panose="02020603050405020304" pitchFamily="18" charset="0"/>
              </a:rPr>
              <a:t>:</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[j] = </a:t>
            </a:r>
            <a:r>
              <a:rPr lang="en-US" altLang="zh-TW" sz="1000" b="1" dirty="0">
                <a:solidFill>
                  <a:srgbClr val="A5418B"/>
                </a:solidFill>
                <a:latin typeface="Consolas" panose="020B0609020204030204" pitchFamily="49" charset="0"/>
                <a:cs typeface="Times New Roman" panose="02020603050405020304" pitchFamily="18" charset="0"/>
              </a:rPr>
              <a:t>min</a:t>
            </a:r>
            <a:r>
              <a:rPr lang="en-US" altLang="zh-TW" sz="1000" b="1" dirty="0">
                <a:latin typeface="Consolas" panose="020B0609020204030204" pitchFamily="49" charset="0"/>
                <a:cs typeface="Times New Roman" panose="02020603050405020304" pitchFamily="18" charset="0"/>
              </a:rPr>
              <a:t>(</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[j],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[j - </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 return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[amount]</a:t>
            </a:r>
          </a:p>
        </p:txBody>
      </p:sp>
      <p:sp>
        <p:nvSpPr>
          <p:cNvPr id="4" name="右大括弧 3">
            <a:extLst>
              <a:ext uri="{FF2B5EF4-FFF2-40B4-BE49-F238E27FC236}">
                <a16:creationId xmlns:a16="http://schemas.microsoft.com/office/drawing/2014/main" id="{FCB6DCC4-91A8-4C1D-8A94-3D2D3B5CDFA1}"/>
              </a:ext>
            </a:extLst>
          </p:cNvPr>
          <p:cNvSpPr/>
          <p:nvPr/>
        </p:nvSpPr>
        <p:spPr>
          <a:xfrm>
            <a:off x="7667537" y="3638885"/>
            <a:ext cx="218113" cy="186429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3641769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F792A0-A4D0-48DB-B510-F5D42502AFEA}"/>
              </a:ext>
            </a:extLst>
          </p:cNvPr>
          <p:cNvSpPr>
            <a:spLocks noGrp="1"/>
          </p:cNvSpPr>
          <p:nvPr>
            <p:ph type="title"/>
          </p:nvPr>
        </p:nvSpPr>
        <p:spPr/>
        <p:txBody>
          <a:bodyPr/>
          <a:lstStyle/>
          <a:p>
            <a:r>
              <a:rPr lang="en-US" altLang="zh-TW" dirty="0"/>
              <a:t>Ans. </a:t>
            </a:r>
            <a:endParaRPr lang="zh-TW" altLang="en-US" dirty="0"/>
          </a:p>
        </p:txBody>
      </p:sp>
      <p:sp>
        <p:nvSpPr>
          <p:cNvPr id="3" name="內容版面配置區 2">
            <a:extLst>
              <a:ext uri="{FF2B5EF4-FFF2-40B4-BE49-F238E27FC236}">
                <a16:creationId xmlns:a16="http://schemas.microsoft.com/office/drawing/2014/main" id="{C158B81A-5C72-4A81-B796-1E4F916E3059}"/>
              </a:ext>
            </a:extLst>
          </p:cNvPr>
          <p:cNvSpPr>
            <a:spLocks noGrp="1"/>
          </p:cNvSpPr>
          <p:nvPr>
            <p:ph idx="1"/>
          </p:nvPr>
        </p:nvSpPr>
        <p:spPr>
          <a:xfrm>
            <a:off x="8095376" y="4728404"/>
            <a:ext cx="3548879" cy="366701"/>
          </a:xfrm>
        </p:spPr>
        <p:txBody>
          <a:bodyPr>
            <a:normAutofit/>
          </a:bodyPr>
          <a:lstStyle/>
          <a:p>
            <a:pPr marL="0" indent="0">
              <a:buNone/>
            </a:pPr>
            <a:r>
              <a:rPr lang="zh-TW" altLang="en-US" sz="1800" dirty="0">
                <a:solidFill>
                  <a:srgbClr val="FF0000"/>
                </a:solidFill>
              </a:rPr>
              <a:t>內迴圈，更新比</a:t>
            </a:r>
            <a:r>
              <a:rPr lang="zh-TW" altLang="en-US" dirty="0">
                <a:solidFill>
                  <a:srgbClr val="FF0000"/>
                </a:solidFill>
              </a:rPr>
              <a:t>目標面額</a:t>
            </a:r>
            <a:r>
              <a:rPr lang="zh-TW" altLang="en-US" sz="1800" dirty="0">
                <a:solidFill>
                  <a:srgbClr val="FF0000"/>
                </a:solidFill>
              </a:rPr>
              <a:t>大的</a:t>
            </a:r>
            <a:r>
              <a:rPr lang="en-US" altLang="zh-TW" sz="1800" dirty="0" err="1">
                <a:solidFill>
                  <a:srgbClr val="FF0000"/>
                </a:solidFill>
              </a:rPr>
              <a:t>dp</a:t>
            </a:r>
            <a:endParaRPr lang="en-US" altLang="zh-TW" dirty="0">
              <a:solidFill>
                <a:srgbClr val="FF0000"/>
              </a:solidFill>
            </a:endParaRPr>
          </a:p>
        </p:txBody>
      </p:sp>
      <p:sp>
        <p:nvSpPr>
          <p:cNvPr id="5" name="內容版面配置區 2">
            <a:extLst>
              <a:ext uri="{FF2B5EF4-FFF2-40B4-BE49-F238E27FC236}">
                <a16:creationId xmlns:a16="http://schemas.microsoft.com/office/drawing/2014/main" id="{B3BF87D6-CC13-46AC-B6BE-E0C533D5D80A}"/>
              </a:ext>
            </a:extLst>
          </p:cNvPr>
          <p:cNvSpPr txBox="1">
            <a:spLocks/>
          </p:cNvSpPr>
          <p:nvPr/>
        </p:nvSpPr>
        <p:spPr>
          <a:xfrm>
            <a:off x="4096624" y="2546998"/>
            <a:ext cx="3998752" cy="3811857"/>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def</a:t>
            </a:r>
            <a:r>
              <a:rPr lang="en-US" altLang="zh-TW" sz="1000" b="1" dirty="0">
                <a:latin typeface="Consolas" panose="020B0609020204030204" pitchFamily="49" charset="0"/>
                <a:cs typeface="Times New Roman" panose="02020603050405020304" pitchFamily="18" charset="0"/>
              </a:rPr>
              <a:t> </a:t>
            </a:r>
            <a:r>
              <a:rPr lang="en-US" altLang="zh-TW" sz="1000" b="1" dirty="0" err="1">
                <a:solidFill>
                  <a:srgbClr val="7030A0"/>
                </a:solidFill>
                <a:latin typeface="Consolas" panose="020B0609020204030204" pitchFamily="49" charset="0"/>
                <a:cs typeface="Times New Roman" panose="02020603050405020304" pitchFamily="18" charset="0"/>
              </a:rPr>
              <a:t>coinChange</a:t>
            </a:r>
            <a:r>
              <a:rPr lang="en-US" altLang="zh-TW" sz="1000" b="1" dirty="0">
                <a:latin typeface="Consolas" panose="020B0609020204030204" pitchFamily="49" charset="0"/>
                <a:cs typeface="Times New Roman" panose="02020603050405020304" pitchFamily="18" charset="0"/>
              </a:rPr>
              <a:t>(self, coins, amount):</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if</a:t>
            </a:r>
            <a:r>
              <a:rPr lang="en-US" altLang="zh-TW" sz="1000" b="1" dirty="0">
                <a:latin typeface="Consolas" panose="020B0609020204030204" pitchFamily="49" charset="0"/>
                <a:cs typeface="Times New Roman" panose="02020603050405020304" pitchFamily="18" charset="0"/>
              </a:rPr>
              <a:t> amount == 0 :</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return</a:t>
            </a:r>
            <a:r>
              <a:rPr lang="en-US" altLang="zh-TW" sz="1000" b="1" dirty="0">
                <a:latin typeface="Consolas" panose="020B0609020204030204" pitchFamily="49" charset="0"/>
                <a:cs typeface="Times New Roman" panose="02020603050405020304" pitchFamily="18" charset="0"/>
              </a:rPr>
              <a:t> 0</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if</a:t>
            </a:r>
            <a:r>
              <a:rPr lang="en-US" altLang="zh-TW" sz="1000" b="1" dirty="0">
                <a:latin typeface="Consolas" panose="020B0609020204030204" pitchFamily="49" charset="0"/>
                <a:cs typeface="Times New Roman" panose="02020603050405020304" pitchFamily="18" charset="0"/>
              </a:rPr>
              <a:t> </a:t>
            </a:r>
            <a:r>
              <a:rPr lang="en-US" altLang="zh-TW" sz="1000" b="1" dirty="0">
                <a:solidFill>
                  <a:srgbClr val="A5418B"/>
                </a:solidFill>
                <a:latin typeface="Consolas" panose="020B0609020204030204" pitchFamily="49" charset="0"/>
                <a:cs typeface="Times New Roman" panose="02020603050405020304" pitchFamily="18" charset="0"/>
              </a:rPr>
              <a:t>min</a:t>
            </a:r>
            <a:r>
              <a:rPr lang="en-US" altLang="zh-TW" sz="1000" b="1" dirty="0">
                <a:latin typeface="Consolas" panose="020B0609020204030204" pitchFamily="49" charset="0"/>
                <a:cs typeface="Times New Roman" panose="02020603050405020304" pitchFamily="18" charset="0"/>
              </a:rPr>
              <a:t>(coins) &gt; amount:</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return</a:t>
            </a:r>
            <a:r>
              <a:rPr lang="en-US" altLang="zh-TW" sz="1000" b="1" dirty="0">
                <a:latin typeface="Consolas" panose="020B0609020204030204" pitchFamily="49" charset="0"/>
                <a:cs typeface="Times New Roman" panose="02020603050405020304" pitchFamily="18" charset="0"/>
              </a:rPr>
              <a:t>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 = [-1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for</a:t>
            </a: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in</a:t>
            </a:r>
            <a:r>
              <a:rPr lang="en-US" altLang="zh-TW" sz="1000" b="1" dirty="0">
                <a:latin typeface="Consolas" panose="020B0609020204030204" pitchFamily="49" charset="0"/>
                <a:cs typeface="Times New Roman" panose="02020603050405020304" pitchFamily="18" charset="0"/>
              </a:rPr>
              <a:t> </a:t>
            </a:r>
            <a:r>
              <a:rPr lang="en-US" altLang="zh-TW" sz="1000" b="1" dirty="0">
                <a:solidFill>
                  <a:srgbClr val="A5418B"/>
                </a:solidFill>
                <a:latin typeface="Consolas" panose="020B0609020204030204" pitchFamily="49" charset="0"/>
                <a:cs typeface="Times New Roman" panose="02020603050405020304" pitchFamily="18" charset="0"/>
              </a:rPr>
              <a:t>range</a:t>
            </a:r>
            <a:r>
              <a:rPr lang="en-US" altLang="zh-TW" sz="1000" b="1" dirty="0">
                <a:latin typeface="Consolas" panose="020B0609020204030204" pitchFamily="49" charset="0"/>
                <a:cs typeface="Times New Roman" panose="02020603050405020304" pitchFamily="18" charset="0"/>
              </a:rPr>
              <a:t>(0, amount + 1)]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for</a:t>
            </a: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in</a:t>
            </a:r>
            <a:r>
              <a:rPr lang="en-US" altLang="zh-TW" sz="1000" b="1" dirty="0">
                <a:latin typeface="Consolas" panose="020B0609020204030204" pitchFamily="49" charset="0"/>
                <a:cs typeface="Times New Roman" panose="02020603050405020304" pitchFamily="18" charset="0"/>
              </a:rPr>
              <a:t> coins:</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if</a:t>
            </a: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&gt; </a:t>
            </a:r>
            <a:r>
              <a:rPr lang="en-US" altLang="zh-TW" sz="1000" b="1" dirty="0" err="1">
                <a:solidFill>
                  <a:srgbClr val="A5418B"/>
                </a:solidFill>
                <a:latin typeface="Consolas" panose="020B0609020204030204" pitchFamily="49" charset="0"/>
                <a:cs typeface="Times New Roman" panose="02020603050405020304" pitchFamily="18" charset="0"/>
              </a:rPr>
              <a:t>len</a:t>
            </a:r>
            <a:r>
              <a:rPr lang="en-US" altLang="zh-TW" sz="1000" b="1" dirty="0">
                <a:latin typeface="Consolas" panose="020B0609020204030204" pitchFamily="49" charset="0"/>
                <a:cs typeface="Times New Roman" panose="02020603050405020304" pitchFamily="18" charset="0"/>
              </a:rPr>
              <a:t>(</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 - 1: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continue</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for</a:t>
            </a:r>
            <a:r>
              <a:rPr lang="en-US" altLang="zh-TW" sz="1000" b="1" dirty="0">
                <a:latin typeface="Consolas" panose="020B0609020204030204" pitchFamily="49" charset="0"/>
                <a:cs typeface="Times New Roman" panose="02020603050405020304" pitchFamily="18" charset="0"/>
              </a:rPr>
              <a:t> j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in</a:t>
            </a:r>
            <a:r>
              <a:rPr lang="en-US" altLang="zh-TW" sz="1000" b="1" dirty="0">
                <a:latin typeface="Consolas" panose="020B0609020204030204" pitchFamily="49" charset="0"/>
                <a:cs typeface="Times New Roman" panose="02020603050405020304" pitchFamily="18" charset="0"/>
              </a:rPr>
              <a:t> </a:t>
            </a:r>
            <a:r>
              <a:rPr lang="en-US" altLang="zh-TW" sz="1000" b="1" dirty="0">
                <a:solidFill>
                  <a:srgbClr val="A5418B"/>
                </a:solidFill>
                <a:latin typeface="Consolas" panose="020B0609020204030204" pitchFamily="49" charset="0"/>
                <a:cs typeface="Times New Roman" panose="02020603050405020304" pitchFamily="18" charset="0"/>
              </a:rPr>
              <a:t>range</a:t>
            </a:r>
            <a:r>
              <a:rPr lang="en-US" altLang="zh-TW" sz="1000" b="1" dirty="0">
                <a:latin typeface="Consolas" panose="020B0609020204030204" pitchFamily="49" charset="0"/>
                <a:cs typeface="Times New Roman" panose="02020603050405020304" pitchFamily="18" charset="0"/>
              </a:rPr>
              <a:t>(</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+ 1, amount + 1):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if</a:t>
            </a: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[j - </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continue</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err="1">
                <a:solidFill>
                  <a:schemeClr val="accent1">
                    <a:lumMod val="75000"/>
                  </a:schemeClr>
                </a:solidFill>
                <a:latin typeface="Consolas" panose="020B0609020204030204" pitchFamily="49" charset="0"/>
                <a:cs typeface="Times New Roman" panose="02020603050405020304" pitchFamily="18" charset="0"/>
              </a:rPr>
              <a:t>elif</a:t>
            </a: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[j] ==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[j] =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[j - </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else</a:t>
            </a:r>
            <a:r>
              <a:rPr lang="en-US" altLang="zh-TW" sz="1000" b="1" dirty="0">
                <a:latin typeface="Consolas" panose="020B0609020204030204" pitchFamily="49" charset="0"/>
                <a:cs typeface="Times New Roman" panose="02020603050405020304" pitchFamily="18" charset="0"/>
              </a:rPr>
              <a:t>:</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[j] = </a:t>
            </a:r>
            <a:r>
              <a:rPr lang="en-US" altLang="zh-TW" sz="1000" b="1" dirty="0">
                <a:solidFill>
                  <a:srgbClr val="A5418B"/>
                </a:solidFill>
                <a:latin typeface="Consolas" panose="020B0609020204030204" pitchFamily="49" charset="0"/>
                <a:cs typeface="Times New Roman" panose="02020603050405020304" pitchFamily="18" charset="0"/>
              </a:rPr>
              <a:t>min</a:t>
            </a:r>
            <a:r>
              <a:rPr lang="en-US" altLang="zh-TW" sz="1000" b="1" dirty="0">
                <a:latin typeface="Consolas" panose="020B0609020204030204" pitchFamily="49" charset="0"/>
                <a:cs typeface="Times New Roman" panose="02020603050405020304" pitchFamily="18" charset="0"/>
              </a:rPr>
              <a:t>(</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[j],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[j - </a:t>
            </a:r>
            <a:r>
              <a:rPr lang="en-US" altLang="zh-TW" sz="1000" b="1" dirty="0" err="1">
                <a:latin typeface="Consolas" panose="020B0609020204030204" pitchFamily="49" charset="0"/>
                <a:cs typeface="Times New Roman" panose="02020603050405020304" pitchFamily="18" charset="0"/>
              </a:rPr>
              <a:t>i</a:t>
            </a:r>
            <a:r>
              <a:rPr lang="en-US" altLang="zh-TW" sz="1000" b="1" dirty="0">
                <a:latin typeface="Consolas" panose="020B0609020204030204" pitchFamily="49" charset="0"/>
                <a:cs typeface="Times New Roman" panose="02020603050405020304" pitchFamily="18" charset="0"/>
              </a:rPr>
              <a:t>] + 1)</a:t>
            </a:r>
          </a:p>
          <a:p>
            <a:pPr marL="0" indent="0">
              <a:lnSpc>
                <a:spcPts val="400"/>
              </a:lnSpc>
              <a:buFont typeface="Arial" panose="020B0604020202020204" pitchFamily="34" charset="0"/>
              <a:buNone/>
            </a:pPr>
            <a:r>
              <a:rPr lang="en-US" altLang="zh-TW" sz="1000" b="1" dirty="0">
                <a:latin typeface="Consolas" panose="020B0609020204030204" pitchFamily="49" charset="0"/>
                <a:cs typeface="Times New Roman" panose="02020603050405020304" pitchFamily="18" charset="0"/>
              </a:rPr>
              <a:t>     </a:t>
            </a:r>
            <a:r>
              <a:rPr lang="en-US" altLang="zh-TW" sz="1000" b="1" dirty="0">
                <a:solidFill>
                  <a:schemeClr val="accent1">
                    <a:lumMod val="75000"/>
                  </a:schemeClr>
                </a:solidFill>
                <a:latin typeface="Consolas" panose="020B0609020204030204" pitchFamily="49" charset="0"/>
                <a:cs typeface="Times New Roman" panose="02020603050405020304" pitchFamily="18" charset="0"/>
              </a:rPr>
              <a:t> return </a:t>
            </a:r>
            <a:r>
              <a:rPr lang="en-US" altLang="zh-TW" sz="1000" b="1" dirty="0" err="1">
                <a:latin typeface="Consolas" panose="020B0609020204030204" pitchFamily="49" charset="0"/>
                <a:cs typeface="Times New Roman" panose="02020603050405020304" pitchFamily="18" charset="0"/>
              </a:rPr>
              <a:t>dp</a:t>
            </a:r>
            <a:r>
              <a:rPr lang="en-US" altLang="zh-TW" sz="1000" b="1" dirty="0">
                <a:latin typeface="Consolas" panose="020B0609020204030204" pitchFamily="49" charset="0"/>
                <a:cs typeface="Times New Roman" panose="02020603050405020304" pitchFamily="18" charset="0"/>
              </a:rPr>
              <a:t>[amount]</a:t>
            </a:r>
          </a:p>
        </p:txBody>
      </p:sp>
      <p:sp>
        <p:nvSpPr>
          <p:cNvPr id="4" name="右大括弧 3">
            <a:extLst>
              <a:ext uri="{FF2B5EF4-FFF2-40B4-BE49-F238E27FC236}">
                <a16:creationId xmlns:a16="http://schemas.microsoft.com/office/drawing/2014/main" id="{FCB6DCC4-91A8-4C1D-8A94-3D2D3B5CDFA1}"/>
              </a:ext>
            </a:extLst>
          </p:cNvPr>
          <p:cNvSpPr/>
          <p:nvPr/>
        </p:nvSpPr>
        <p:spPr>
          <a:xfrm>
            <a:off x="7684315" y="4345498"/>
            <a:ext cx="218114" cy="113251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248427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F792A0-A4D0-48DB-B510-F5D42502AFEA}"/>
              </a:ext>
            </a:extLst>
          </p:cNvPr>
          <p:cNvSpPr>
            <a:spLocks noGrp="1"/>
          </p:cNvSpPr>
          <p:nvPr>
            <p:ph type="title"/>
          </p:nvPr>
        </p:nvSpPr>
        <p:spPr/>
        <p:txBody>
          <a:bodyPr/>
          <a:lstStyle/>
          <a:p>
            <a:r>
              <a:rPr lang="zh-TW" altLang="en-US" dirty="0"/>
              <a:t>範例</a:t>
            </a:r>
          </a:p>
        </p:txBody>
      </p:sp>
      <p:sp>
        <p:nvSpPr>
          <p:cNvPr id="7" name="內容版面配置區 6">
            <a:extLst>
              <a:ext uri="{FF2B5EF4-FFF2-40B4-BE49-F238E27FC236}">
                <a16:creationId xmlns:a16="http://schemas.microsoft.com/office/drawing/2014/main" id="{A4A05746-46A7-4A65-9D89-FA1CC3E60578}"/>
              </a:ext>
            </a:extLst>
          </p:cNvPr>
          <p:cNvSpPr>
            <a:spLocks noGrp="1"/>
          </p:cNvSpPr>
          <p:nvPr>
            <p:ph idx="1"/>
          </p:nvPr>
        </p:nvSpPr>
        <p:spPr>
          <a:xfrm>
            <a:off x="2231135" y="2638043"/>
            <a:ext cx="3230098" cy="1479358"/>
          </a:xfrm>
        </p:spPr>
        <p:txBody>
          <a:bodyPr>
            <a:normAutofit fontScale="92500" lnSpcReduction="10000"/>
          </a:bodyPr>
          <a:lstStyle/>
          <a:p>
            <a:r>
              <a:rPr lang="zh-TW" altLang="en-US" dirty="0"/>
              <a:t>面額：</a:t>
            </a:r>
            <a:r>
              <a:rPr lang="en-US" altLang="zh-TW" dirty="0"/>
              <a:t>[1,5,7]</a:t>
            </a:r>
          </a:p>
          <a:p>
            <a:r>
              <a:rPr lang="zh-TW" altLang="en-US" dirty="0"/>
              <a:t>需要兌換的目標面額：</a:t>
            </a:r>
            <a:r>
              <a:rPr lang="en-US" altLang="zh-TW" dirty="0"/>
              <a:t>10</a:t>
            </a:r>
          </a:p>
          <a:p>
            <a:endParaRPr lang="en-US" altLang="zh-TW" dirty="0"/>
          </a:p>
          <a:p>
            <a:r>
              <a:rPr lang="zh-TW" altLang="en-US" dirty="0"/>
              <a:t>初始化</a:t>
            </a:r>
          </a:p>
        </p:txBody>
      </p:sp>
      <p:pic>
        <p:nvPicPr>
          <p:cNvPr id="11" name="圖片 10">
            <a:extLst>
              <a:ext uri="{FF2B5EF4-FFF2-40B4-BE49-F238E27FC236}">
                <a16:creationId xmlns:a16="http://schemas.microsoft.com/office/drawing/2014/main" id="{D2036283-DCC9-47B5-8053-18A86493BE4C}"/>
              </a:ext>
            </a:extLst>
          </p:cNvPr>
          <p:cNvPicPr>
            <a:picLocks noChangeAspect="1"/>
          </p:cNvPicPr>
          <p:nvPr/>
        </p:nvPicPr>
        <p:blipFill>
          <a:blip r:embed="rId2"/>
          <a:stretch>
            <a:fillRect/>
          </a:stretch>
        </p:blipFill>
        <p:spPr>
          <a:xfrm>
            <a:off x="2299757" y="4174027"/>
            <a:ext cx="7592485" cy="895475"/>
          </a:xfrm>
          <a:prstGeom prst="rect">
            <a:avLst/>
          </a:prstGeom>
        </p:spPr>
      </p:pic>
    </p:spTree>
    <p:extLst>
      <p:ext uri="{BB962C8B-B14F-4D97-AF65-F5344CB8AC3E}">
        <p14:creationId xmlns:p14="http://schemas.microsoft.com/office/powerpoint/2010/main" val="1938953716"/>
      </p:ext>
    </p:extLst>
  </p:cSld>
  <p:clrMapOvr>
    <a:masterClrMapping/>
  </p:clrMapOvr>
</p:sld>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包裹">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TM10001115[[fn=包裹]]</Template>
  <TotalTime>506</TotalTime>
  <Words>1063</Words>
  <Application>Microsoft Office PowerPoint</Application>
  <PresentationFormat>寬螢幕</PresentationFormat>
  <Paragraphs>128</Paragraphs>
  <Slides>12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12</vt:i4>
      </vt:variant>
    </vt:vector>
  </HeadingPairs>
  <TitlesOfParts>
    <vt:vector size="18" baseType="lpstr">
      <vt:lpstr>Helvetica Neue</vt:lpstr>
      <vt:lpstr>Arial</vt:lpstr>
      <vt:lpstr>Consolas</vt:lpstr>
      <vt:lpstr>Gill Sans MT</vt:lpstr>
      <vt:lpstr>Times New Roman</vt:lpstr>
      <vt:lpstr>包裹</vt:lpstr>
      <vt:lpstr>HW13-1: Change</vt:lpstr>
      <vt:lpstr>Homework 13-1</vt:lpstr>
      <vt:lpstr>Homework 13-1</vt:lpstr>
      <vt:lpstr>Ans. </vt:lpstr>
      <vt:lpstr>Ans. </vt:lpstr>
      <vt:lpstr>Ans. </vt:lpstr>
      <vt:lpstr>Ans. </vt:lpstr>
      <vt:lpstr>Ans. </vt:lpstr>
      <vt:lpstr>範例</vt:lpstr>
      <vt:lpstr>範例</vt:lpstr>
      <vt:lpstr>範例</vt:lpstr>
      <vt:lpstr>範例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予揚 謝</dc:creator>
  <cp:lastModifiedBy>俊傑 曾</cp:lastModifiedBy>
  <cp:revision>25</cp:revision>
  <dcterms:created xsi:type="dcterms:W3CDTF">2022-02-26T08:06:41Z</dcterms:created>
  <dcterms:modified xsi:type="dcterms:W3CDTF">2022-06-06T08:38:41Z</dcterms:modified>
</cp:coreProperties>
</file>