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BWFNtWBk+XD+aeGhCk9GfjaTG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75608"/>
              <a:buNone/>
            </a:pPr>
            <a:r>
              <a:rPr lang="zh-TW"/>
              <a:t>Algorithm 上機作業1</a:t>
            </a:r>
            <a:br>
              <a:rPr lang="zh-TW"/>
            </a:br>
            <a:r>
              <a:rPr lang="zh-TW" sz="2177"/>
              <a:t>2022/05/10</a:t>
            </a:r>
            <a:endParaRPr sz="2177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zh-TW" sz="175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第46組</a:t>
            </a:r>
            <a:endParaRPr sz="175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107601544王澔翔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107601535廖柏翰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110522113張毓修</a:t>
            </a:r>
            <a:endParaRPr sz="142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134200"/>
            <a:ext cx="8520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1800"/>
              <a:t>Power of Cryptography</a:t>
            </a:r>
            <a:endParaRPr sz="4200"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584000"/>
            <a:ext cx="85206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給你兩個整數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n &gt;= 1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）和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p &gt;=1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），你必須寫一個程式來計算出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的正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次方根。在這個問題裡，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皆可表成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k^n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的形式，其中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為整數。（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也就是你的程式所要求的）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zh-TW" sz="4300">
                <a:latin typeface="Arial"/>
                <a:ea typeface="Arial"/>
                <a:cs typeface="Arial"/>
                <a:sym typeface="Arial"/>
              </a:rPr>
              <a:t>Input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第一行有一個數字代表接下來有幾組測資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每組測試資料有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個數，第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個整數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1 &lt;= n &lt;= 200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），第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個整數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1 &lt;= p &lt;= 10^101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）。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並且存在一個整數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，（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1 &lt;= k &lt;= 10^9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），使得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k^n=p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zh-TW" sz="4300">
                <a:latin typeface="Arial"/>
                <a:ea typeface="Arial"/>
                <a:cs typeface="Arial"/>
                <a:sym typeface="Arial"/>
              </a:rPr>
              <a:t>Output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每組測試資料請輸出</a:t>
            </a:r>
            <a:r>
              <a:rPr lang="zh-TW" sz="4300"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Sample Input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2 16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3 27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7 4357186184021382204544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7441"/>
              <a:buNone/>
            </a:pPr>
            <a:r>
              <a:rPr lang="zh-TW" sz="4300">
                <a:latin typeface="Times New Roman"/>
                <a:ea typeface="Times New Roman"/>
                <a:cs typeface="Times New Roman"/>
                <a:sym typeface="Times New Roman"/>
              </a:rPr>
              <a:t>1234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112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Pseudo code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819400"/>
            <a:ext cx="85206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/>
              <a:t>Algorithm : Power of Cryptography</a:t>
            </a:r>
            <a:br>
              <a:rPr lang="zh-TW" sz="1500"/>
            </a:br>
            <a:r>
              <a:rPr lang="zh-TW" sz="1500"/>
              <a:t>Input : 數組個數為N</a:t>
            </a:r>
            <a:r>
              <a:rPr lang="zh-TW" sz="1500"/>
              <a:t>, 每組測試資料有2個數，第1個整數 n（1 &lt;= n &lt;= 200），第2個整數 p（1 &lt;= p &lt;= 10^101）。 並且存在一個整數 k，（1 &lt;= k &lt;= 10^9），使得 k^n=p。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500"/>
              <a:t>Output : 每組測試資料輸出整數k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500"/>
              <a:t>1: for i ← 0 to N-1 do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500"/>
              <a:t>2:      k = p ^ (1/n)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500"/>
              <a:t>3:      print(k)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流程圖</a:t>
            </a: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2288650" y="1322113"/>
            <a:ext cx="4784350" cy="3179454"/>
            <a:chOff x="2288650" y="1322113"/>
            <a:chExt cx="4784350" cy="3179454"/>
          </a:xfrm>
        </p:grpSpPr>
        <p:cxnSp>
          <p:nvCxnSpPr>
            <p:cNvPr id="86" name="Google Shape;86;p4"/>
            <p:cNvCxnSpPr>
              <a:stCxn id="87" idx="2"/>
              <a:endCxn id="88" idx="0"/>
            </p:cNvCxnSpPr>
            <p:nvPr/>
          </p:nvCxnSpPr>
          <p:spPr>
            <a:xfrm>
              <a:off x="3276563" y="2568926"/>
              <a:ext cx="0" cy="45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" name="Google Shape;88;p4"/>
            <p:cNvSpPr/>
            <p:nvPr/>
          </p:nvSpPr>
          <p:spPr>
            <a:xfrm>
              <a:off x="2288650" y="3021550"/>
              <a:ext cx="1975825" cy="707400"/>
            </a:xfrm>
            <a:prstGeom prst="flowChartDecision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i=0;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&lt; N;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i++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68338" y="1322113"/>
              <a:ext cx="1016496" cy="32000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4"/>
            <p:cNvCxnSpPr/>
            <p:nvPr/>
          </p:nvCxnSpPr>
          <p:spPr>
            <a:xfrm>
              <a:off x="3276588" y="1642113"/>
              <a:ext cx="0" cy="36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4"/>
            <p:cNvSpPr/>
            <p:nvPr/>
          </p:nvSpPr>
          <p:spPr>
            <a:xfrm>
              <a:off x="2288663" y="1991726"/>
              <a:ext cx="1975800" cy="57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讀取總共幾筆測資(N)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097188" y="2508688"/>
              <a:ext cx="1975800" cy="57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計算k=p</a:t>
              </a:r>
              <a:r>
                <a:rPr b="0" baseline="3000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1/n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768338" y="4181563"/>
              <a:ext cx="1016496" cy="32000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097200" y="1642113"/>
              <a:ext cx="1975800" cy="57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輸出k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4"/>
            <p:cNvCxnSpPr>
              <a:stCxn id="88" idx="2"/>
              <a:endCxn id="92" idx="0"/>
            </p:cNvCxnSpPr>
            <p:nvPr/>
          </p:nvCxnSpPr>
          <p:spPr>
            <a:xfrm>
              <a:off x="3276563" y="3728950"/>
              <a:ext cx="0" cy="45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" name="Google Shape;95;p4"/>
            <p:cNvSpPr txBox="1"/>
            <p:nvPr/>
          </p:nvSpPr>
          <p:spPr>
            <a:xfrm>
              <a:off x="2644800" y="3755200"/>
              <a:ext cx="60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4"/>
            <p:cNvSpPr txBox="1"/>
            <p:nvPr/>
          </p:nvSpPr>
          <p:spPr>
            <a:xfrm>
              <a:off x="4308125" y="2975050"/>
              <a:ext cx="60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7" name="Google Shape;97;p4"/>
            <p:cNvCxnSpPr>
              <a:stCxn id="88" idx="3"/>
              <a:endCxn id="98" idx="1"/>
            </p:cNvCxnSpPr>
            <p:nvPr/>
          </p:nvCxnSpPr>
          <p:spPr>
            <a:xfrm>
              <a:off x="4264475" y="3375250"/>
              <a:ext cx="832800" cy="288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" name="Google Shape;99;p4"/>
            <p:cNvCxnSpPr>
              <a:stCxn id="91" idx="0"/>
              <a:endCxn id="93" idx="2"/>
            </p:cNvCxnSpPr>
            <p:nvPr/>
          </p:nvCxnSpPr>
          <p:spPr>
            <a:xfrm rot="10800000">
              <a:off x="6085088" y="2219188"/>
              <a:ext cx="0" cy="28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0" name="Google Shape;100;p4"/>
            <p:cNvCxnSpPr>
              <a:stCxn id="93" idx="1"/>
            </p:cNvCxnSpPr>
            <p:nvPr/>
          </p:nvCxnSpPr>
          <p:spPr>
            <a:xfrm flipH="1">
              <a:off x="3289400" y="1930713"/>
              <a:ext cx="1807800" cy="831600"/>
            </a:xfrm>
            <a:prstGeom prst="bentConnector3">
              <a:avLst>
                <a:gd fmla="val 2503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8" name="Google Shape;98;p4"/>
            <p:cNvSpPr/>
            <p:nvPr/>
          </p:nvSpPr>
          <p:spPr>
            <a:xfrm>
              <a:off x="5097188" y="3375250"/>
              <a:ext cx="1975800" cy="57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讀取每組測資n, 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4"/>
            <p:cNvCxnSpPr>
              <a:stCxn id="98" idx="0"/>
              <a:endCxn id="91" idx="2"/>
            </p:cNvCxnSpPr>
            <p:nvPr/>
          </p:nvCxnSpPr>
          <p:spPr>
            <a:xfrm rot="10800000">
              <a:off x="6085088" y="3085750"/>
              <a:ext cx="0" cy="289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Python 程式碼</a:t>
            </a:r>
            <a:endParaRPr/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38323" t="0"/>
          <a:stretch/>
        </p:blipFill>
        <p:spPr>
          <a:xfrm>
            <a:off x="5854825" y="2968675"/>
            <a:ext cx="2538425" cy="1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4606625" y="2882150"/>
            <a:ext cx="1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執行結果: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75" y="1271875"/>
            <a:ext cx="8351857" cy="1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1700" y="2085450"/>
            <a:ext cx="8520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5000"/>
              <a:t>END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