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hakra Petch"/>
      <p:regular r:id="rId14"/>
      <p:bold r:id="rId15"/>
      <p:italic r:id="rId16"/>
      <p:boldItalic r:id="rId17"/>
    </p:embeddedFont>
    <p:embeddedFont>
      <p:font typeface="Antoni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MfOkCjc2dUpw0gJwH9Qtg1Xio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hakraPetch-bold.fntdata"/><Relationship Id="rId14" Type="http://schemas.openxmlformats.org/officeDocument/2006/relationships/font" Target="fonts/ChakraPetch-regular.fntdata"/><Relationship Id="rId17" Type="http://schemas.openxmlformats.org/officeDocument/2006/relationships/font" Target="fonts/ChakraPetch-boldItalic.fntdata"/><Relationship Id="rId16" Type="http://schemas.openxmlformats.org/officeDocument/2006/relationships/font" Target="fonts/ChakraPetch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ntonio-bold.fntdata"/><Relationship Id="rId6" Type="http://schemas.openxmlformats.org/officeDocument/2006/relationships/slide" Target="slides/slide1.xml"/><Relationship Id="rId18" Type="http://schemas.openxmlformats.org/officeDocument/2006/relationships/font" Target="fonts/Antoni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演算法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程式作業第2題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zh-TW"/>
              <a:t>第47組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zh-TW"/>
              <a:t>邱恩祥 蔡博雅 章元豪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9563"/>
            <a:ext cx="4672625" cy="3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8" y="1130162"/>
            <a:ext cx="461644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343550" y="80550"/>
            <a:ext cx="2315100" cy="49824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360700" y="2325450"/>
            <a:ext cx="9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TW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5702888" y="2674800"/>
            <a:ext cx="1997400" cy="11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(j+1放稻草人)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更改保護標示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protect[j]=true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protect[j+1]=true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protect[j+2]=true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5702825" y="825813"/>
            <a:ext cx="1997500" cy="5694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b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讀字元j項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5222450" y="1585153"/>
            <a:ext cx="2958275" cy="9866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</a:t>
            </a:r>
            <a:b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檢測地== "." &amp;&amp; </a:t>
            </a:r>
            <a:b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保護標示==false)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3"/>
          <p:cNvCxnSpPr>
            <a:stCxn id="72" idx="2"/>
            <a:endCxn id="73" idx="0"/>
          </p:cNvCxnSpPr>
          <p:nvPr/>
        </p:nvCxnSpPr>
        <p:spPr>
          <a:xfrm>
            <a:off x="6701575" y="1395213"/>
            <a:ext cx="0" cy="18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3"/>
          <p:cNvCxnSpPr>
            <a:stCxn id="73" idx="2"/>
            <a:endCxn id="71" idx="0"/>
          </p:cNvCxnSpPr>
          <p:nvPr/>
        </p:nvCxnSpPr>
        <p:spPr>
          <a:xfrm>
            <a:off x="6701588" y="2571753"/>
            <a:ext cx="0" cy="10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3"/>
          <p:cNvCxnSpPr>
            <a:stCxn id="71" idx="2"/>
            <a:endCxn id="72" idx="1"/>
          </p:cNvCxnSpPr>
          <p:nvPr/>
        </p:nvCxnSpPr>
        <p:spPr>
          <a:xfrm flipH="1" rot="5400000">
            <a:off x="4827938" y="1985550"/>
            <a:ext cx="2748600" cy="998700"/>
          </a:xfrm>
          <a:prstGeom prst="bentConnector4">
            <a:avLst>
              <a:gd fmla="val -8664" name="adj1"/>
              <a:gd fmla="val 12385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3"/>
          <p:cNvCxnSpPr>
            <a:endCxn id="72" idx="1"/>
          </p:cNvCxnSpPr>
          <p:nvPr/>
        </p:nvCxnSpPr>
        <p:spPr>
          <a:xfrm>
            <a:off x="5469725" y="1100913"/>
            <a:ext cx="2331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3"/>
          <p:cNvCxnSpPr>
            <a:stCxn id="79" idx="1"/>
            <a:endCxn id="80" idx="1"/>
          </p:cNvCxnSpPr>
          <p:nvPr/>
        </p:nvCxnSpPr>
        <p:spPr>
          <a:xfrm flipH="1" rot="10800000">
            <a:off x="1673850" y="930001"/>
            <a:ext cx="600" cy="3247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3"/>
          <p:cNvCxnSpPr>
            <a:stCxn id="72" idx="0"/>
            <a:endCxn id="82" idx="3"/>
          </p:cNvCxnSpPr>
          <p:nvPr/>
        </p:nvCxnSpPr>
        <p:spPr>
          <a:xfrm rot="5400000">
            <a:off x="3803725" y="493563"/>
            <a:ext cx="2565600" cy="3230100"/>
          </a:xfrm>
          <a:prstGeom prst="bentConnector4">
            <a:avLst>
              <a:gd fmla="val -9281" name="adj1"/>
              <a:gd fmla="val 65458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3"/>
          <p:cNvCxnSpPr>
            <a:stCxn id="72" idx="3"/>
            <a:endCxn id="79" idx="3"/>
          </p:cNvCxnSpPr>
          <p:nvPr/>
        </p:nvCxnSpPr>
        <p:spPr>
          <a:xfrm flipH="1">
            <a:off x="3328425" y="1110513"/>
            <a:ext cx="4371900" cy="3067200"/>
          </a:xfrm>
          <a:prstGeom prst="bentConnector3">
            <a:avLst>
              <a:gd fmla="val -544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4" name="Google Shape;84;p3"/>
          <p:cNvGrpSpPr/>
          <p:nvPr/>
        </p:nvGrpSpPr>
        <p:grpSpPr>
          <a:xfrm>
            <a:off x="1530600" y="125838"/>
            <a:ext cx="1941000" cy="4907725"/>
            <a:chOff x="602350" y="125825"/>
            <a:chExt cx="1941000" cy="4907725"/>
          </a:xfrm>
        </p:grpSpPr>
        <p:sp>
          <p:nvSpPr>
            <p:cNvPr id="85" name="Google Shape;85;p3"/>
            <p:cNvSpPr/>
            <p:nvPr/>
          </p:nvSpPr>
          <p:spPr>
            <a:xfrm>
              <a:off x="917663" y="125825"/>
              <a:ext cx="1310400" cy="480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zh-TW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45600" y="689625"/>
              <a:ext cx="1654500" cy="480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輸入測資數T</a:t>
              </a:r>
              <a:endPara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45600" y="2446863"/>
              <a:ext cx="1654500" cy="56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設定protect[N]=false</a:t>
              </a:r>
              <a:endPara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02350" y="3106738"/>
              <a:ext cx="1941000" cy="56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輸入田地land(string)</a:t>
              </a:r>
              <a:endPara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45600" y="3893088"/>
              <a:ext cx="1654500" cy="56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輸出結果</a:t>
              </a:r>
              <a:endPara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917650" y="4552950"/>
              <a:ext cx="1310400" cy="480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zh-TW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" name="Google Shape;88;p3"/>
            <p:cNvCxnSpPr>
              <a:stCxn id="85" idx="2"/>
              <a:endCxn id="80" idx="0"/>
            </p:cNvCxnSpPr>
            <p:nvPr/>
          </p:nvCxnSpPr>
          <p:spPr>
            <a:xfrm>
              <a:off x="1572863" y="606425"/>
              <a:ext cx="0" cy="83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9" name="Google Shape;89;p3"/>
            <p:cNvCxnSpPr>
              <a:stCxn id="90" idx="2"/>
              <a:endCxn id="86" idx="0"/>
            </p:cNvCxnSpPr>
            <p:nvPr/>
          </p:nvCxnSpPr>
          <p:spPr>
            <a:xfrm>
              <a:off x="1572850" y="2356388"/>
              <a:ext cx="0" cy="90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1" name="Google Shape;91;p3"/>
            <p:cNvCxnSpPr>
              <a:stCxn id="86" idx="2"/>
              <a:endCxn id="82" idx="0"/>
            </p:cNvCxnSpPr>
            <p:nvPr/>
          </p:nvCxnSpPr>
          <p:spPr>
            <a:xfrm>
              <a:off x="1572850" y="3016263"/>
              <a:ext cx="0" cy="90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2" name="Google Shape;92;p3"/>
            <p:cNvCxnSpPr>
              <a:stCxn id="79" idx="2"/>
              <a:endCxn id="87" idx="0"/>
            </p:cNvCxnSpPr>
            <p:nvPr/>
          </p:nvCxnSpPr>
          <p:spPr>
            <a:xfrm>
              <a:off x="1572850" y="4462488"/>
              <a:ext cx="0" cy="90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0" name="Google Shape;90;p3"/>
            <p:cNvSpPr/>
            <p:nvPr/>
          </p:nvSpPr>
          <p:spPr>
            <a:xfrm>
              <a:off x="745600" y="1786988"/>
              <a:ext cx="1654500" cy="56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輸入田地數N</a:t>
              </a:r>
              <a:endPara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1590763" y="1253425"/>
            <a:ext cx="1820675" cy="376900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b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T筆測資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"/>
          <p:cNvCxnSpPr>
            <a:stCxn id="93" idx="2"/>
            <a:endCxn id="90" idx="0"/>
          </p:cNvCxnSpPr>
          <p:nvPr/>
        </p:nvCxnSpPr>
        <p:spPr>
          <a:xfrm>
            <a:off x="2501101" y="1630325"/>
            <a:ext cx="0" cy="15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3"/>
          <p:cNvCxnSpPr>
            <a:stCxn id="80" idx="2"/>
            <a:endCxn id="93" idx="0"/>
          </p:cNvCxnSpPr>
          <p:nvPr/>
        </p:nvCxnSpPr>
        <p:spPr>
          <a:xfrm>
            <a:off x="2501100" y="1170238"/>
            <a:ext cx="0" cy="8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虛擬碼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input: int N, string land						//N is how much lands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        int ans=0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        bool protect[N] ← false					//if protect == true means it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        for j←0 to N							  is protected.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            if land[j]=='.' &amp;&amp; protect[j]==false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                ans++      							//put a crow at i+1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                protect[j] ← true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                protect[j+1] ← true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                protect[j+2] ← true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        cout&lt;&lt;"Case "&lt;&lt;i+1&lt;&lt;": "&lt;&lt;ans&lt;&lt;endl;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範例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840600" y="1188600"/>
            <a:ext cx="179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'.'的正常田地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'#'的不良田地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正在檢測的田地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被稻草人</a:t>
            </a:r>
            <a:br>
              <a:rPr lang="zh-TW"/>
            </a:br>
            <a:r>
              <a:rPr lang="zh-TW"/>
              <a:t>保護的標示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放稻草人的田地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2081125" y="681150"/>
            <a:ext cx="73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300" y="-299275"/>
            <a:ext cx="6404550" cy="54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 b="88091" l="12989" r="80398" t="4555"/>
          <a:stretch/>
        </p:blipFill>
        <p:spPr>
          <a:xfrm>
            <a:off x="417175" y="1188599"/>
            <a:ext cx="423426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 rotWithShape="1">
          <a:blip r:embed="rId5">
            <a:alphaModFix/>
          </a:blip>
          <a:srcRect b="88091" l="32629" r="60758" t="4555"/>
          <a:stretch/>
        </p:blipFill>
        <p:spPr>
          <a:xfrm>
            <a:off x="417175" y="1705312"/>
            <a:ext cx="423426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/>
        </p:nvPicPr>
        <p:blipFill rotWithShape="1">
          <a:blip r:embed="rId5">
            <a:alphaModFix/>
          </a:blip>
          <a:srcRect b="80519" l="13531" r="79856" t="13052"/>
          <a:stretch/>
        </p:blipFill>
        <p:spPr>
          <a:xfrm>
            <a:off x="417175" y="2176398"/>
            <a:ext cx="423426" cy="34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5">
            <a:alphaModFix/>
          </a:blip>
          <a:srcRect b="50523" l="12989" r="80398" t="42123"/>
          <a:stretch/>
        </p:blipFill>
        <p:spPr>
          <a:xfrm>
            <a:off x="417175" y="2749424"/>
            <a:ext cx="423426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5">
            <a:alphaModFix/>
          </a:blip>
          <a:srcRect b="73455" l="19125" r="74263" t="19192"/>
          <a:stretch/>
        </p:blipFill>
        <p:spPr>
          <a:xfrm>
            <a:off x="417175" y="3372924"/>
            <a:ext cx="423426" cy="4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163" y="0"/>
            <a:ext cx="44776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複雜度分析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1723250" y="2100696"/>
            <a:ext cx="2333700" cy="35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FFFF"/>
                </a:solidFill>
                <a:latin typeface="Chakra Petch"/>
                <a:ea typeface="Chakra Petch"/>
                <a:cs typeface="Chakra Petch"/>
                <a:sym typeface="Chakra Petch"/>
              </a:rPr>
              <a:t>時間複雜度</a:t>
            </a:r>
            <a:endParaRPr b="1" i="0" sz="1800" u="none" cap="none" strike="noStrike">
              <a:solidFill>
                <a:srgbClr val="FFFFFF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1723250" y="2613563"/>
            <a:ext cx="2333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zh-TW" sz="2700" u="none" cap="none" strike="noStrike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O(n)</a:t>
            </a:r>
            <a:endParaRPr b="0" i="0" sz="2700" u="none" cap="none" strike="noStrike">
              <a:solidFill>
                <a:srgbClr val="000000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087050" y="2100696"/>
            <a:ext cx="2333700" cy="35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FFFFFF"/>
                </a:solidFill>
                <a:latin typeface="Chakra Petch"/>
                <a:ea typeface="Chakra Petch"/>
                <a:cs typeface="Chakra Petch"/>
                <a:sym typeface="Chakra Petch"/>
              </a:rPr>
              <a:t>空間複雜度</a:t>
            </a:r>
            <a:endParaRPr b="1" i="0" sz="1800" u="none" cap="none" strike="noStrike">
              <a:solidFill>
                <a:srgbClr val="FFFFFF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5087050" y="2613563"/>
            <a:ext cx="2333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O(n)</a:t>
            </a:r>
            <a:endParaRPr b="0" i="0" sz="2400" u="none" cap="none" strike="noStrike">
              <a:solidFill>
                <a:srgbClr val="000000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233475" y="509850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6000">
                <a:solidFill>
                  <a:schemeClr val="dk1"/>
                </a:solidFill>
              </a:rPr>
              <a:t>Thanks For Listening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