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01EA5-B50E-4F8B-8032-7CFEDAD65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4B969B-7C76-4C6D-B45C-599A27E4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F5740-7524-4830-8F6D-565275B4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F99CF0-17E3-4885-B9E8-C8407C4D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5AAAAF-49DF-49F7-8BE7-B31B5298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69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07E65-B890-4589-A5EF-6492126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438ACD-0796-4158-BF0B-F9910568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63F08C-BDA9-4AE3-B948-B6A74509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09FAB-E454-4C63-AD14-F6D53D88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1DAE1-9D72-4083-966D-63CD362F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7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D91EE5-A55D-4700-8EF2-282F92FD0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E14298-5124-4909-92F8-1D7F04A9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9284D-AEE6-4FE7-85DD-EFD3A6B1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12975-0ECE-4F76-9A69-B1D69382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C5B011-411E-43D9-A2F0-86E13C49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8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BC6F8-818F-4D05-96C7-7A6B6C9F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099E9-D594-421D-824C-EEA791E3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33030-DCB1-4D14-81F4-EB7284E2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FBC1B-EE71-493B-8F0F-68478CBB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9F03A-4DF3-4695-9F6F-3A945253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2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C8702-4877-4700-8214-D498EB50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FEAE23-F972-410F-BBE6-21B84EB0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AB30D-A10B-4835-976C-8FAFC653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F759E-3E1D-4564-B229-B1EAE9EC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D33DB-5F51-4A47-B59D-40A9A30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3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D1937-D206-4625-87E6-3EF6B2C4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67DB7-3A5F-43B6-8D24-9DF4DCC39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8C61D8-AF40-4F7C-9082-53054C28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F4B732-AE97-4DF3-A259-15D8177B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536EC2-5614-47E3-B6BD-A59FD7B6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2B83EA-3C78-4E78-9B04-5436E346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5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9BDF1-4351-461D-BCAE-7CDFFC1C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C53595-AD45-460A-BCB6-E225F099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F51CC2-73CD-4F20-873C-52D0F632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DDCCBC-9AB1-4211-91DA-3ACDF0900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506DA8-1187-4158-B80D-834B37F44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284C02-69EE-49A3-A235-4732FC1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F8052E-C667-4676-80D8-56652C9D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C5F1B4-E56B-4790-94E2-69C47E08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F4E61-2D75-429A-BAD3-9C4FA982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2D80B1-EEA7-4E8A-8603-90A0E5BA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0BAE87-2AE3-434D-BA2D-9BEDA900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3CC68E-3AF1-44B0-B77E-D39A7CD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9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5D805-7DE5-44E2-B1C9-6129F48C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0C4BA4-77F8-431B-AE3E-7ECD1F60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16CEEC-A6E5-4843-8052-B5DF454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95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E4E2C-6356-4AE9-9F62-59BA7BA2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2B21E-7486-40B3-9C9F-9BE78407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89507D-016A-42BD-A3CD-D9F05347F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6597D2-5222-437B-97D4-92FB79F2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BBADB2-55FB-4FE8-A71F-B955A7D5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26259-B0B9-4E7E-B38D-8B64617E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19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66B2B-AF9F-4FD4-8CCF-A7DEDA18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7166F9-BBDC-4A58-8AB1-45DF227B0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4AE9A4-EB5F-40F7-A544-666DF1874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7B159-3C52-4243-8C70-D901A62D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04B784-6849-446A-A554-D419527D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C7D239-9819-4822-BC0D-467B91EB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3F57E7-ED6F-4BFB-AB3B-A3DEF2AD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582DB2-1C65-43D3-BE43-77B33D07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C25D3-2EA8-41B6-A125-78C059AF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E34B-C459-4792-B384-1323A4C8B06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C2333-5AF6-4CE6-9387-ADAA511B6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177DB-E249-430B-B263-2492F1976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0BDE-8C02-4DDF-9D47-4DCF89C5E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3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48A3583-E808-473E-9CA0-5D8E6ACB3789}"/>
              </a:ext>
            </a:extLst>
          </p:cNvPr>
          <p:cNvSpPr txBox="1"/>
          <p:nvPr/>
        </p:nvSpPr>
        <p:spPr>
          <a:xfrm>
            <a:off x="812342" y="2149135"/>
            <a:ext cx="10567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 報告手寫作業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E96594-32D1-4BE6-991C-AFD0FF0D9B9D}"/>
              </a:ext>
            </a:extLst>
          </p:cNvPr>
          <p:cNvSpPr txBox="1"/>
          <p:nvPr/>
        </p:nvSpPr>
        <p:spPr>
          <a:xfrm>
            <a:off x="3695343" y="3600869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吳冠廷 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107303517	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李岳倫 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107303571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江冠毅 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107303525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672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48A3583-E808-473E-9CA0-5D8E6ACB3789}"/>
              </a:ext>
            </a:extLst>
          </p:cNvPr>
          <p:cNvSpPr txBox="1"/>
          <p:nvPr/>
        </p:nvSpPr>
        <p:spPr>
          <a:xfrm>
            <a:off x="412847" y="394809"/>
            <a:ext cx="3921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E96594-32D1-4BE6-991C-AFD0FF0D9B9D}"/>
              </a:ext>
            </a:extLst>
          </p:cNvPr>
          <p:cNvSpPr txBox="1"/>
          <p:nvPr/>
        </p:nvSpPr>
        <p:spPr>
          <a:xfrm>
            <a:off x="770514" y="2233708"/>
            <a:ext cx="106509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使用虛擬碼寫一個時間複雜度為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O(sqrt(n))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的演算法，輸入一個整數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n(n&gt;2)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並輸出所有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除了本身以外的正因數總和，你必須分析演算法的時間複雜度。</a:t>
            </a:r>
          </a:p>
        </p:txBody>
      </p:sp>
    </p:spTree>
    <p:extLst>
      <p:ext uri="{BB962C8B-B14F-4D97-AF65-F5344CB8AC3E}">
        <p14:creationId xmlns:p14="http://schemas.microsoft.com/office/powerpoint/2010/main" val="352657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48A3583-E808-473E-9CA0-5D8E6ACB3789}"/>
              </a:ext>
            </a:extLst>
          </p:cNvPr>
          <p:cNvSpPr txBox="1"/>
          <p:nvPr/>
        </p:nvSpPr>
        <p:spPr>
          <a:xfrm>
            <a:off x="412847" y="394809"/>
            <a:ext cx="32210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Answer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流程圖: 決策 1">
            <a:extLst>
              <a:ext uri="{FF2B5EF4-FFF2-40B4-BE49-F238E27FC236}">
                <a16:creationId xmlns:a16="http://schemas.microsoft.com/office/drawing/2014/main" id="{4CFF16A1-BAE4-4476-AD6B-BB9332D97155}"/>
              </a:ext>
            </a:extLst>
          </p:cNvPr>
          <p:cNvSpPr/>
          <p:nvPr/>
        </p:nvSpPr>
        <p:spPr>
          <a:xfrm>
            <a:off x="8360228" y="3673721"/>
            <a:ext cx="2219418" cy="1487010"/>
          </a:xfrm>
          <a:prstGeom prst="flowChartDecisi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0A965B8-6EE3-4BAE-9FB2-6CED2C6707E0}"/>
              </a:ext>
            </a:extLst>
          </p:cNvPr>
          <p:cNvSpPr/>
          <p:nvPr/>
        </p:nvSpPr>
        <p:spPr>
          <a:xfrm>
            <a:off x="851369" y="1832012"/>
            <a:ext cx="1811044" cy="71021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C89094-45A0-4A53-86E3-A128844FFC9B}"/>
              </a:ext>
            </a:extLst>
          </p:cNvPr>
          <p:cNvSpPr txBox="1"/>
          <p:nvPr/>
        </p:nvSpPr>
        <p:spPr>
          <a:xfrm>
            <a:off x="1201931" y="1871572"/>
            <a:ext cx="110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Start</a:t>
            </a:r>
            <a:endParaRPr lang="zh-TW" altLang="en-US" sz="36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E5784D-2061-4AAD-B1D4-C087DAE88AAF}"/>
              </a:ext>
            </a:extLst>
          </p:cNvPr>
          <p:cNvSpPr txBox="1"/>
          <p:nvPr/>
        </p:nvSpPr>
        <p:spPr>
          <a:xfrm>
            <a:off x="8655715" y="4129923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i</a:t>
            </a:r>
            <a:r>
              <a:rPr lang="en-US" altLang="zh-TW" sz="2800" b="1" dirty="0"/>
              <a:t> &lt;=sqrt(n)</a:t>
            </a:r>
            <a:endParaRPr lang="zh-TW" altLang="en-US" sz="2800" b="1" dirty="0"/>
          </a:p>
        </p:txBody>
      </p:sp>
      <p:sp>
        <p:nvSpPr>
          <p:cNvPr id="9" name="流程圖: 資料 8">
            <a:extLst>
              <a:ext uri="{FF2B5EF4-FFF2-40B4-BE49-F238E27FC236}">
                <a16:creationId xmlns:a16="http://schemas.microsoft.com/office/drawing/2014/main" id="{8048CD6D-4EB6-4CB1-8D1E-6507AD2B2E3B}"/>
              </a:ext>
            </a:extLst>
          </p:cNvPr>
          <p:cNvSpPr/>
          <p:nvPr/>
        </p:nvSpPr>
        <p:spPr>
          <a:xfrm>
            <a:off x="3371584" y="1721648"/>
            <a:ext cx="2441360" cy="932155"/>
          </a:xfrm>
          <a:prstGeom prst="flowChartInputOutpu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9E3D3F-25C2-4A7F-B266-264EBAF0813D}"/>
              </a:ext>
            </a:extLst>
          </p:cNvPr>
          <p:cNvSpPr txBox="1"/>
          <p:nvPr/>
        </p:nvSpPr>
        <p:spPr>
          <a:xfrm>
            <a:off x="3813846" y="1854028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n (n&gt;2)</a:t>
            </a:r>
            <a:endParaRPr lang="zh-TW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03C0-002A-4C00-A70F-E769F97CFE62}"/>
              </a:ext>
            </a:extLst>
          </p:cNvPr>
          <p:cNvSpPr/>
          <p:nvPr/>
        </p:nvSpPr>
        <p:spPr>
          <a:xfrm>
            <a:off x="6522115" y="1682180"/>
            <a:ext cx="2133600" cy="989861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2384A3-8CC4-4548-88C2-F2AF9054A741}"/>
              </a:ext>
            </a:extLst>
          </p:cNvPr>
          <p:cNvSpPr txBox="1"/>
          <p:nvPr/>
        </p:nvSpPr>
        <p:spPr>
          <a:xfrm>
            <a:off x="6628555" y="1721648"/>
            <a:ext cx="1920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Sum </a:t>
            </a:r>
            <a:r>
              <a:rPr lang="en-US" altLang="zh-TW" sz="2800" b="1" dirty="0">
                <a:sym typeface="Wingdings" panose="05000000000000000000" pitchFamily="2" charset="2"/>
              </a:rPr>
              <a:t> 0</a:t>
            </a:r>
          </a:p>
          <a:p>
            <a:pPr algn="ctr"/>
            <a:r>
              <a:rPr lang="en-US" altLang="zh-TW" sz="2800" b="1" dirty="0">
                <a:sym typeface="Wingdings" panose="05000000000000000000" pitchFamily="2" charset="2"/>
              </a:rPr>
              <a:t>i  2</a:t>
            </a:r>
            <a:endParaRPr lang="zh-TW" altLang="en-US" sz="28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7AA50E-D598-4D28-9EDF-B9E1C679E6DD}"/>
              </a:ext>
            </a:extLst>
          </p:cNvPr>
          <p:cNvSpPr/>
          <p:nvPr/>
        </p:nvSpPr>
        <p:spPr>
          <a:xfrm>
            <a:off x="1297281" y="3665470"/>
            <a:ext cx="2441359" cy="1487010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682BAC-7C0A-4B32-9C69-5DA2BAECAF31}"/>
              </a:ext>
            </a:extLst>
          </p:cNvPr>
          <p:cNvSpPr txBox="1"/>
          <p:nvPr/>
        </p:nvSpPr>
        <p:spPr>
          <a:xfrm>
            <a:off x="1274705" y="3724098"/>
            <a:ext cx="2441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a </a:t>
            </a:r>
            <a:r>
              <a:rPr lang="en-US" altLang="zh-TW" sz="2800" b="1" dirty="0">
                <a:sym typeface="Wingdings" panose="05000000000000000000" pitchFamily="2" charset="2"/>
              </a:rPr>
              <a:t> n/</a:t>
            </a:r>
            <a:r>
              <a:rPr lang="en-US" altLang="zh-TW" sz="2800" b="1" dirty="0" err="1">
                <a:sym typeface="Wingdings" panose="05000000000000000000" pitchFamily="2" charset="2"/>
              </a:rPr>
              <a:t>i</a:t>
            </a:r>
            <a:endParaRPr lang="en-US" altLang="zh-TW" sz="2800" b="1" dirty="0">
              <a:sym typeface="Wingdings" panose="05000000000000000000" pitchFamily="2" charset="2"/>
            </a:endParaRPr>
          </a:p>
          <a:p>
            <a:pPr algn="ctr"/>
            <a:r>
              <a:rPr lang="en-US" altLang="zh-TW" sz="2800" b="1" dirty="0">
                <a:sym typeface="Wingdings" panose="05000000000000000000" pitchFamily="2" charset="2"/>
              </a:rPr>
              <a:t>b  </a:t>
            </a:r>
            <a:r>
              <a:rPr lang="en-US" altLang="zh-TW" sz="2800" b="1" dirty="0" err="1">
                <a:sym typeface="Wingdings" panose="05000000000000000000" pitchFamily="2" charset="2"/>
              </a:rPr>
              <a:t>a+i</a:t>
            </a:r>
            <a:endParaRPr lang="en-US" altLang="zh-TW" sz="2800" b="1" dirty="0">
              <a:sym typeface="Wingdings" panose="05000000000000000000" pitchFamily="2" charset="2"/>
            </a:endParaRPr>
          </a:p>
          <a:p>
            <a:pPr algn="ctr"/>
            <a:r>
              <a:rPr lang="en-US" altLang="zh-TW" sz="2800" b="1" dirty="0">
                <a:sym typeface="Wingdings" panose="05000000000000000000" pitchFamily="2" charset="2"/>
              </a:rPr>
              <a:t>Sum  </a:t>
            </a:r>
            <a:r>
              <a:rPr lang="en-US" altLang="zh-TW" sz="2800" b="1" dirty="0" err="1">
                <a:sym typeface="Wingdings" panose="05000000000000000000" pitchFamily="2" charset="2"/>
              </a:rPr>
              <a:t>Sum+b</a:t>
            </a:r>
            <a:endParaRPr lang="zh-TW" altLang="en-US" sz="2800" b="1" dirty="0"/>
          </a:p>
        </p:txBody>
      </p:sp>
      <p:sp>
        <p:nvSpPr>
          <p:cNvPr id="17" name="流程圖: 決策 16">
            <a:extLst>
              <a:ext uri="{FF2B5EF4-FFF2-40B4-BE49-F238E27FC236}">
                <a16:creationId xmlns:a16="http://schemas.microsoft.com/office/drawing/2014/main" id="{5E5B7304-D18D-4C1A-8962-8862B0198E6A}"/>
              </a:ext>
            </a:extLst>
          </p:cNvPr>
          <p:cNvSpPr/>
          <p:nvPr/>
        </p:nvSpPr>
        <p:spPr>
          <a:xfrm>
            <a:off x="4924486" y="3673090"/>
            <a:ext cx="2219418" cy="1487010"/>
          </a:xfrm>
          <a:prstGeom prst="flowChartDecisi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125D3AC-0D42-4929-A07A-EF1328F815D4}"/>
              </a:ext>
            </a:extLst>
          </p:cNvPr>
          <p:cNvSpPr txBox="1"/>
          <p:nvPr/>
        </p:nvSpPr>
        <p:spPr>
          <a:xfrm>
            <a:off x="5360655" y="4119635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n % </a:t>
            </a:r>
            <a:r>
              <a:rPr lang="en-US" altLang="zh-TW" sz="2800" b="1" dirty="0" err="1"/>
              <a:t>i</a:t>
            </a:r>
            <a:r>
              <a:rPr lang="en-US" altLang="zh-TW" sz="2800" b="1" dirty="0"/>
              <a:t> =0</a:t>
            </a:r>
            <a:endParaRPr lang="zh-TW" altLang="en-US" sz="2800" b="1" dirty="0"/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E682D79-7C22-4D12-97E8-B19DC9A72D4E}"/>
              </a:ext>
            </a:extLst>
          </p:cNvPr>
          <p:cNvCxnSpPr>
            <a:cxnSpLocks/>
            <a:stCxn id="11" idx="3"/>
            <a:endCxn id="2" idx="3"/>
          </p:cNvCxnSpPr>
          <p:nvPr/>
        </p:nvCxnSpPr>
        <p:spPr>
          <a:xfrm>
            <a:off x="8655715" y="2177111"/>
            <a:ext cx="1923931" cy="2240115"/>
          </a:xfrm>
          <a:prstGeom prst="bentConnector3">
            <a:avLst>
              <a:gd name="adj1" fmla="val 136174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85F3B70C-3C91-4F74-82B7-DFC1B9255568}"/>
              </a:ext>
            </a:extLst>
          </p:cNvPr>
          <p:cNvCxnSpPr>
            <a:cxnSpLocks/>
            <a:stCxn id="3" idx="3"/>
            <a:endCxn id="9" idx="2"/>
          </p:cNvCxnSpPr>
          <p:nvPr/>
        </p:nvCxnSpPr>
        <p:spPr>
          <a:xfrm>
            <a:off x="2662413" y="2187118"/>
            <a:ext cx="953307" cy="608"/>
          </a:xfrm>
          <a:prstGeom prst="bentConnector3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D5E2935F-A7DB-43CD-8C7B-27EEB0ED7339}"/>
              </a:ext>
            </a:extLst>
          </p:cNvPr>
          <p:cNvCxnSpPr>
            <a:cxnSpLocks/>
          </p:cNvCxnSpPr>
          <p:nvPr/>
        </p:nvCxnSpPr>
        <p:spPr>
          <a:xfrm>
            <a:off x="5552180" y="2194737"/>
            <a:ext cx="953307" cy="608"/>
          </a:xfrm>
          <a:prstGeom prst="bentConnector3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4FC85514-9357-42DA-89CC-92ED0934C48F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>
            <a:off x="7143904" y="4416596"/>
            <a:ext cx="1216324" cy="631"/>
          </a:xfrm>
          <a:prstGeom prst="bentConnector3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512DD433-5282-4AF0-AA17-CFFC22C33645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rot="10800000">
            <a:off x="3738640" y="4408975"/>
            <a:ext cx="1185846" cy="7620"/>
          </a:xfrm>
          <a:prstGeom prst="bentConnector3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D6CE8A44-D2FF-4B60-9C4E-E4CCDA8D510C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>
            <a:off x="1297280" y="2964449"/>
            <a:ext cx="5518191" cy="1444527"/>
          </a:xfrm>
          <a:prstGeom prst="bentConnector3">
            <a:avLst>
              <a:gd name="adj1" fmla="val -41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98E6FDB-3839-4F77-86AA-72669A5AB3ED}"/>
              </a:ext>
            </a:extLst>
          </p:cNvPr>
          <p:cNvSpPr txBox="1"/>
          <p:nvPr/>
        </p:nvSpPr>
        <p:spPr>
          <a:xfrm>
            <a:off x="7556921" y="4150413"/>
            <a:ext cx="60393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Yes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376175D-2E5B-4A83-937A-7786D154A9B2}"/>
              </a:ext>
            </a:extLst>
          </p:cNvPr>
          <p:cNvSpPr txBox="1"/>
          <p:nvPr/>
        </p:nvSpPr>
        <p:spPr>
          <a:xfrm>
            <a:off x="4124378" y="4150413"/>
            <a:ext cx="60393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Yes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CA8DE7A1-6D74-4209-8D9F-10707D5FFA4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5681771" y="3320666"/>
            <a:ext cx="699486" cy="5362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CCF9E4C-8FBA-42E3-886C-862879FBEA8E}"/>
              </a:ext>
            </a:extLst>
          </p:cNvPr>
          <p:cNvSpPr txBox="1"/>
          <p:nvPr/>
        </p:nvSpPr>
        <p:spPr>
          <a:xfrm>
            <a:off x="5748605" y="3180310"/>
            <a:ext cx="60393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No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流程圖: 資料 74">
            <a:extLst>
              <a:ext uri="{FF2B5EF4-FFF2-40B4-BE49-F238E27FC236}">
                <a16:creationId xmlns:a16="http://schemas.microsoft.com/office/drawing/2014/main" id="{3380E97D-17D1-469E-9FE6-176B498BF311}"/>
              </a:ext>
            </a:extLst>
          </p:cNvPr>
          <p:cNvSpPr/>
          <p:nvPr/>
        </p:nvSpPr>
        <p:spPr>
          <a:xfrm>
            <a:off x="6107914" y="5531036"/>
            <a:ext cx="2441360" cy="932155"/>
          </a:xfrm>
          <a:prstGeom prst="flowChartInputOutpu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AD710075-0F63-4ED5-ABB5-BF95B7E8158F}"/>
              </a:ext>
            </a:extLst>
          </p:cNvPr>
          <p:cNvCxnSpPr>
            <a:cxnSpLocks/>
            <a:stCxn id="2" idx="2"/>
            <a:endCxn id="75" idx="5"/>
          </p:cNvCxnSpPr>
          <p:nvPr/>
        </p:nvCxnSpPr>
        <p:spPr>
          <a:xfrm rot="5400000">
            <a:off x="8469347" y="4996523"/>
            <a:ext cx="836383" cy="1164799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29A96AE-D070-4424-B95A-6C695AAC132F}"/>
              </a:ext>
            </a:extLst>
          </p:cNvPr>
          <p:cNvSpPr txBox="1"/>
          <p:nvPr/>
        </p:nvSpPr>
        <p:spPr>
          <a:xfrm>
            <a:off x="9167969" y="5301650"/>
            <a:ext cx="60393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No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0605D214-014A-4D89-BA62-C831A90847F7}"/>
              </a:ext>
            </a:extLst>
          </p:cNvPr>
          <p:cNvSpPr/>
          <p:nvPr/>
        </p:nvSpPr>
        <p:spPr>
          <a:xfrm>
            <a:off x="2972921" y="5642007"/>
            <a:ext cx="1811044" cy="71021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F5CE8682-062F-482F-99C0-5A6750DB0A51}"/>
              </a:ext>
            </a:extLst>
          </p:cNvPr>
          <p:cNvCxnSpPr>
            <a:cxnSpLocks/>
            <a:stCxn id="75" idx="2"/>
            <a:endCxn id="79" idx="3"/>
          </p:cNvCxnSpPr>
          <p:nvPr/>
        </p:nvCxnSpPr>
        <p:spPr>
          <a:xfrm rot="10800000">
            <a:off x="4783966" y="5997114"/>
            <a:ext cx="1568085" cy="1"/>
          </a:xfrm>
          <a:prstGeom prst="bentConnector3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5D8500F-5CF6-4091-97D0-DE8085945781}"/>
              </a:ext>
            </a:extLst>
          </p:cNvPr>
          <p:cNvSpPr txBox="1"/>
          <p:nvPr/>
        </p:nvSpPr>
        <p:spPr>
          <a:xfrm>
            <a:off x="6815472" y="5673947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Sum</a:t>
            </a:r>
            <a:endParaRPr lang="zh-TW" altLang="en-US" sz="3600" b="1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0E263B68-1CBF-44ED-986C-94B91FEF8E0B}"/>
              </a:ext>
            </a:extLst>
          </p:cNvPr>
          <p:cNvSpPr txBox="1"/>
          <p:nvPr/>
        </p:nvSpPr>
        <p:spPr>
          <a:xfrm>
            <a:off x="3414524" y="5662080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End</a:t>
            </a:r>
            <a:endParaRPr lang="zh-TW" altLang="en-US" sz="3600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7F5D1D1-739A-4835-A721-B6E851C24BA6}"/>
              </a:ext>
            </a:extLst>
          </p:cNvPr>
          <p:cNvSpPr/>
          <p:nvPr/>
        </p:nvSpPr>
        <p:spPr>
          <a:xfrm>
            <a:off x="6838045" y="2774186"/>
            <a:ext cx="1842571" cy="755991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5673EE-42FF-4524-82B8-D2C2C3E00612}"/>
              </a:ext>
            </a:extLst>
          </p:cNvPr>
          <p:cNvSpPr txBox="1"/>
          <p:nvPr/>
        </p:nvSpPr>
        <p:spPr>
          <a:xfrm>
            <a:off x="7127908" y="2883232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i</a:t>
            </a:r>
            <a:r>
              <a:rPr lang="en-US" altLang="zh-TW" sz="2800" b="1" dirty="0"/>
              <a:t> = </a:t>
            </a:r>
            <a:r>
              <a:rPr lang="en-US" altLang="zh-TW" sz="2800" b="1" dirty="0" err="1"/>
              <a:t>i</a:t>
            </a:r>
            <a:r>
              <a:rPr lang="en-US" altLang="zh-TW" sz="2800" b="1" dirty="0"/>
              <a:t> + 1</a:t>
            </a:r>
            <a:endParaRPr lang="zh-TW" altLang="en-US" sz="2800" b="1" dirty="0"/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1939D4DF-D690-4D9D-8CB7-207D263152E1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8703190" y="2964449"/>
            <a:ext cx="766747" cy="70927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45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48A3583-E808-473E-9CA0-5D8E6ACB3789}"/>
              </a:ext>
            </a:extLst>
          </p:cNvPr>
          <p:cNvSpPr txBox="1"/>
          <p:nvPr/>
        </p:nvSpPr>
        <p:spPr>
          <a:xfrm>
            <a:off x="392527" y="211929"/>
            <a:ext cx="32210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Answer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4CC35C3-F387-4BA9-883E-9AF15ACC7DE9}"/>
              </a:ext>
            </a:extLst>
          </p:cNvPr>
          <p:cNvSpPr txBox="1"/>
          <p:nvPr/>
        </p:nvSpPr>
        <p:spPr>
          <a:xfrm>
            <a:off x="1837462" y="1351836"/>
            <a:ext cx="851707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	for(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=2 ;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&lt;=sqrt(n) ;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++)</a:t>
            </a:r>
          </a:p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		if(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n%i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0)</a:t>
            </a:r>
          </a:p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			a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 n/I</a:t>
            </a:r>
          </a:p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4.			b 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a+I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5.			Sum  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Sum+b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6.		end if </a:t>
            </a:r>
          </a:p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7.	return Sum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54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2E96594-32D1-4BE6-991C-AFD0FF0D9B9D}"/>
              </a:ext>
            </a:extLst>
          </p:cNvPr>
          <p:cNvSpPr txBox="1"/>
          <p:nvPr/>
        </p:nvSpPr>
        <p:spPr>
          <a:xfrm>
            <a:off x="649417" y="1065308"/>
            <a:ext cx="111776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時間複雜度分析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最差狀況為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迴圈須執行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(sqrt(n)-2+1)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(sqrt(n)-2+1) = O(sqrt(n))</a:t>
            </a: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所以此演算法屬於平方根量級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92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48A3583-E808-473E-9CA0-5D8E6ACB3789}"/>
              </a:ext>
            </a:extLst>
          </p:cNvPr>
          <p:cNvSpPr txBox="1"/>
          <p:nvPr/>
        </p:nvSpPr>
        <p:spPr>
          <a:xfrm>
            <a:off x="1991671" y="2875002"/>
            <a:ext cx="82086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40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239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宋亮言 (107408504)</dc:creator>
  <cp:lastModifiedBy>宋亮言 (107408504)</cp:lastModifiedBy>
  <cp:revision>8</cp:revision>
  <dcterms:created xsi:type="dcterms:W3CDTF">2022-03-06T08:53:23Z</dcterms:created>
  <dcterms:modified xsi:type="dcterms:W3CDTF">2022-03-06T09:43:39Z</dcterms:modified>
</cp:coreProperties>
</file>