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Fira Code Light"/>
      <p:regular r:id="rId10"/>
      <p:bold r:id="rId11"/>
    </p:embeddedFont>
    <p:embeddedFont>
      <p:font typeface="Fira Code"/>
      <p:regular r:id="rId12"/>
      <p:bold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FiraCodeLight-bold.fntdata"/><Relationship Id="rId10" Type="http://schemas.openxmlformats.org/officeDocument/2006/relationships/font" Target="fonts/FiraCodeLight-regular.fntdata"/><Relationship Id="rId13" Type="http://schemas.openxmlformats.org/officeDocument/2006/relationships/font" Target="fonts/FiraCode-bold.fntdata"/><Relationship Id="rId12" Type="http://schemas.openxmlformats.org/officeDocument/2006/relationships/font" Target="fonts/FiraCod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-US" sz="1100">
                <a:solidFill>
                  <a:schemeClr val="dk1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我們先給定power set size的值為2的n次方，因為S集合中有n個元素，因為每個元素皆有出現跟沒出現的可能，所以總共有2</a:t>
            </a:r>
            <a:r>
              <a:rPr b="0" baseline="30000" lang="en-US" sz="1100">
                <a:solidFill>
                  <a:schemeClr val="dk1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n</a:t>
            </a:r>
            <a:r>
              <a:rPr b="0" lang="en-US" sz="1100">
                <a:solidFill>
                  <a:schemeClr val="dk1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個子集合。 </a:t>
            </a:r>
            <a:endParaRPr b="0" sz="1100">
              <a:solidFill>
                <a:schemeClr val="dk1"/>
              </a:solidFill>
              <a:latin typeface="Fira Code Light"/>
              <a:ea typeface="Fira Code Light"/>
              <a:cs typeface="Fira Code Light"/>
              <a:sym typeface="Fira Cod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chemeClr val="dk1"/>
              </a:solidFill>
              <a:latin typeface="Fira Code Light"/>
              <a:ea typeface="Fira Code Light"/>
              <a:cs typeface="Fira Code Light"/>
              <a:sym typeface="Fira Cod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-US" sz="1100">
                <a:solidFill>
                  <a:schemeClr val="dk1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如右圖，假設一個集合中，有3個元素，分別為abc，共有2</a:t>
            </a:r>
            <a:r>
              <a:rPr b="0" baseline="30000" lang="en-US" sz="1100">
                <a:solidFill>
                  <a:schemeClr val="dk1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3</a:t>
            </a:r>
            <a:r>
              <a:rPr b="0" lang="en-US" sz="1100">
                <a:solidFill>
                  <a:schemeClr val="dk1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=8個子集合</a:t>
            </a:r>
            <a:endParaRPr b="0" sz="1100">
              <a:solidFill>
                <a:schemeClr val="dk1"/>
              </a:solidFill>
              <a:latin typeface="Fira Code Light"/>
              <a:ea typeface="Fira Code Light"/>
              <a:cs typeface="Fira Code Light"/>
              <a:sym typeface="Fira Cod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chemeClr val="dk1"/>
              </a:solidFill>
              <a:latin typeface="Fira Code Light"/>
              <a:ea typeface="Fira Code Light"/>
              <a:cs typeface="Fira Code Light"/>
              <a:sym typeface="Fira Cod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-US" sz="1100">
                <a:solidFill>
                  <a:schemeClr val="dk1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我們可以用2進制表示，0代表該子集合無該元素，1則代表該子集合中有該元素</a:t>
            </a:r>
            <a:endParaRPr b="0" sz="1100">
              <a:solidFill>
                <a:schemeClr val="dk1"/>
              </a:solidFill>
              <a:latin typeface="Fira Code Light"/>
              <a:ea typeface="Fira Code Light"/>
              <a:cs typeface="Fira Code Light"/>
              <a:sym typeface="Fira Cod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chemeClr val="dk1"/>
              </a:solidFill>
              <a:latin typeface="Fira Code Light"/>
              <a:ea typeface="Fira Code Light"/>
              <a:cs typeface="Fira Code Light"/>
              <a:sym typeface="Fira Cod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-US" sz="1100">
                <a:solidFill>
                  <a:schemeClr val="dk1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第一個迴圈是要列出那2</a:t>
            </a:r>
            <a:r>
              <a:rPr b="0" baseline="30000" lang="en-US" sz="1100">
                <a:solidFill>
                  <a:schemeClr val="dk1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n</a:t>
            </a:r>
            <a:r>
              <a:rPr b="0" lang="en-US" sz="1100">
                <a:solidFill>
                  <a:schemeClr val="dk1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個子集合的組合，第二個迴圈則是要判斷那個子集合中的第j個元素是否為1(即有沒有那個元素)，如果有的話則映出那個元素</a:t>
            </a:r>
            <a:endParaRPr b="0" sz="1100">
              <a:solidFill>
                <a:schemeClr val="dk1"/>
              </a:solidFill>
              <a:latin typeface="Fira Code Light"/>
              <a:ea typeface="Fira Code Light"/>
              <a:cs typeface="Fira Code Light"/>
              <a:sym typeface="Fira Cod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chemeClr val="dk1"/>
              </a:solidFill>
              <a:latin typeface="Fira Code Light"/>
              <a:ea typeface="Fira Code Light"/>
              <a:cs typeface="Fira Code Light"/>
              <a:sym typeface="Fira Cod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-US" sz="1100">
                <a:solidFill>
                  <a:schemeClr val="dk1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時間複雜度: O(2</a:t>
            </a:r>
            <a:r>
              <a:rPr b="0" baseline="30000" lang="en-US" sz="1100">
                <a:solidFill>
                  <a:schemeClr val="dk1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n</a:t>
            </a:r>
            <a:r>
              <a:rPr b="0" lang="en-US" sz="1100">
                <a:solidFill>
                  <a:schemeClr val="dk1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)，比較慢，</a:t>
            </a:r>
            <a:r>
              <a:rPr lang="en-US">
                <a:solidFill>
                  <a:schemeClr val="dk1"/>
                </a:solidFill>
              </a:rPr>
              <a:t>因為一個包含 n 個元素的輸入有 </a:t>
            </a:r>
            <a:r>
              <a:rPr b="1" lang="en-US" sz="1100">
                <a:solidFill>
                  <a:schemeClr val="dk1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2</a:t>
            </a:r>
            <a:r>
              <a:rPr b="1" baseline="30000" lang="en-US" sz="1100">
                <a:solidFill>
                  <a:schemeClr val="dk1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n </a:t>
            </a:r>
            <a:r>
              <a:rPr lang="en-US">
                <a:solidFill>
                  <a:schemeClr val="dk1"/>
                </a:solidFill>
              </a:rPr>
              <a:t>種算法可能的集合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x &lt;&lt; y : 對一個數值 x 左移位 y 個位元</a:t>
            </a:r>
            <a:endParaRPr b="0" i="0" sz="1100" u="none" cap="none" strike="noStrike">
              <a:solidFill>
                <a:schemeClr val="dk1"/>
              </a:solidFill>
              <a:latin typeface="Fira Code Light"/>
              <a:ea typeface="Fira Code Light"/>
              <a:cs typeface="Fira Code Light"/>
              <a:sym typeface="Fira Cod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(1&lt;&lt; j : 對1左移 j 個位元)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  <a:defRPr sz="11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22" name="Google Shape;22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" name="Google Shape;23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" name="Google Shape;24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" name="Google Shape;25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" name="Google Shape;26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3" name="Google Shape;33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" name="Google Shape;35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6" name="Google Shape;36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" name="Google Shape;37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1" name="Google Shape;41;p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2" name="Google Shape;42;p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" name="Google Shape;43;p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" name="Google Shape;44;p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" name="Google Shape;45;p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6" name="Google Shape;46;p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7" name="Google Shape;47;p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8" name="Google Shape;48;p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9" name="Google Shape;49;p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" name="Google Shape;51;p6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4" name="Google Shape;54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" name="Google Shape;55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7" name="Google Shape;57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59" name="Google Shape;59;p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0" name="Google Shape;60;p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5" name="Google Shape;65;p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6" name="Google Shape;66;p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" name="Google Shape;67;p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" name="Google Shape;68;p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" name="Google Shape;69;p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0" name="Google Shape;70;p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1" name="Google Shape;71;p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2" name="Google Shape;72;p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3" name="Google Shape;73;p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5" name="Google Shape;75;p7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6" name="Google Shape;76;p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7" name="Google Shape;7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8" name="Google Shape;7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" name="Google Shape;79;p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0" name="Google Shape;8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" name="Google Shape;8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82" name="Google Shape;82;p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3" name="Google Shape;83;p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8" name="Google Shape;88;p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9" name="Google Shape;89;p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" name="Google Shape;90;p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1" name="Google Shape;91;p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2" name="Google Shape;92;p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3" name="Google Shape;93;p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5" name="Google Shape;95;p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6" name="Google Shape;96;p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8" name="Google Shape;98;p8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1" name="Google Shape;101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2" name="Google Shape;102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" name="Google Shape;103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4" name="Google Shape;104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06" name="Google Shape;106;p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7" name="Google Shape;107;p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" name="Google Shape;108;p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" name="Google Shape;109;p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0" name="Google Shape;110;p8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111" name="Google Shape;111;p8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" name="Google Shape;116;p8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117" name="Google Shape;117;p8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0" name="Google Shape;120;p8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121" name="Google Shape;121;p8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" name="Google Shape;122;p8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Google Shape;123;p8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4" name="Google Shape;124;p8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125" name="Google Shape;125;p8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6" name="Google Shape;126;p8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127" name="Google Shape;127;p8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" name="Google Shape;128;p8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9" name="Google Shape;129;p8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130" name="Google Shape;130;p8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134" name="Google Shape;134;p8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fmla="val 28586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2375150" y="844350"/>
              <a:ext cx="177653" cy="175796"/>
            </a:xfrm>
            <a:custGeom>
              <a:rect b="b" l="l" r="r" t="t"/>
              <a:pathLst>
                <a:path extrusionOk="0" h="8234" w="8321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8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138" name="Google Shape;138;p8"/>
            <p:cNvSpPr/>
            <p:nvPr/>
          </p:nvSpPr>
          <p:spPr>
            <a:xfrm>
              <a:off x="7760767" y="1176066"/>
              <a:ext cx="795391" cy="626114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9" name="Google Shape;139;p8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140" name="Google Shape;140;p8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8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4.xml"/><Relationship Id="rId4" Type="http://schemas.openxmlformats.org/officeDocument/2006/relationships/slide" Target="/ppt/slides/slide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4.xml"/><Relationship Id="rId4" Type="http://schemas.openxmlformats.org/officeDocument/2006/relationships/slide" Target="/ppt/slides/slide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4.xml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4.xml"/><Relationship Id="rId4" Type="http://schemas.openxmlformats.org/officeDocument/2006/relationships/slide" Target="/ppt/slides/slide4.xml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4.xml"/><Relationship Id="rId4" Type="http://schemas.openxmlformats.org/officeDocument/2006/relationships/slide" Target="/ppt/slides/slide4.xml"/><Relationship Id="rId5" Type="http://schemas.openxmlformats.org/officeDocument/2006/relationships/slide" Target="/ppt/slides/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idx="1" type="subTitle"/>
          </p:nvPr>
        </p:nvSpPr>
        <p:spPr>
          <a:xfrm>
            <a:off x="1390991" y="3051828"/>
            <a:ext cx="3285357" cy="294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Group7 陳映璇 楊典翰 王國隴</a:t>
            </a:r>
            <a:endParaRPr/>
          </a:p>
        </p:txBody>
      </p:sp>
      <p:sp>
        <p:nvSpPr>
          <p:cNvPr id="149" name="Google Shape;149;p9"/>
          <p:cNvSpPr txBox="1"/>
          <p:nvPr>
            <p:ph type="ctrTitle"/>
          </p:nvPr>
        </p:nvSpPr>
        <p:spPr>
          <a:xfrm>
            <a:off x="1007911" y="1786048"/>
            <a:ext cx="4657325" cy="1129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200">
                <a:solidFill>
                  <a:srgbClr val="FFEA7D"/>
                </a:solidFill>
              </a:rPr>
              <a:t>Algorithm HW2 (D)</a:t>
            </a:r>
            <a:endParaRPr sz="4200">
              <a:solidFill>
                <a:srgbClr val="FFEA7D"/>
              </a:solidFill>
            </a:endParaRPr>
          </a:p>
        </p:txBody>
      </p:sp>
      <p:grpSp>
        <p:nvGrpSpPr>
          <p:cNvPr id="150" name="Google Shape;150;p9"/>
          <p:cNvGrpSpPr/>
          <p:nvPr/>
        </p:nvGrpSpPr>
        <p:grpSpPr>
          <a:xfrm>
            <a:off x="5690716" y="1894288"/>
            <a:ext cx="1784134" cy="1504189"/>
            <a:chOff x="5375029" y="1818088"/>
            <a:chExt cx="2224161" cy="1884607"/>
          </a:xfrm>
        </p:grpSpPr>
        <p:sp>
          <p:nvSpPr>
            <p:cNvPr id="151" name="Google Shape;151;p9"/>
            <p:cNvSpPr/>
            <p:nvPr/>
          </p:nvSpPr>
          <p:spPr>
            <a:xfrm>
              <a:off x="6273950" y="3298356"/>
              <a:ext cx="426300" cy="396873"/>
            </a:xfrm>
            <a:custGeom>
              <a:rect b="b" l="l" r="r" t="t"/>
              <a:pathLst>
                <a:path extrusionOk="0" h="15982" w="17167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6154104" y="3665446"/>
              <a:ext cx="666008" cy="37249"/>
            </a:xfrm>
            <a:custGeom>
              <a:rect b="b" l="l" r="r" t="t"/>
              <a:pathLst>
                <a:path extrusionOk="0" h="1500" w="2682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6273950" y="3303326"/>
              <a:ext cx="426300" cy="126596"/>
            </a:xfrm>
            <a:custGeom>
              <a:rect b="b" l="l" r="r" t="t"/>
              <a:pathLst>
                <a:path extrusionOk="0" h="5098" w="17167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5375029" y="3097292"/>
              <a:ext cx="2224098" cy="218476"/>
            </a:xfrm>
            <a:custGeom>
              <a:rect b="b" l="l" r="r" t="t"/>
              <a:pathLst>
                <a:path extrusionOk="0" h="8798" w="89564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5375029" y="1818088"/>
              <a:ext cx="2224161" cy="1289166"/>
            </a:xfrm>
            <a:custGeom>
              <a:rect b="b" l="l" r="r" t="t"/>
              <a:pathLst>
                <a:path extrusionOk="0" h="51913" w="89564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5434356" y="1871380"/>
              <a:ext cx="2105483" cy="1171978"/>
            </a:xfrm>
            <a:custGeom>
              <a:rect b="b" l="l" r="r" t="t"/>
              <a:pathLst>
                <a:path extrusionOk="0" h="47194" w="84785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527258" y="1968354"/>
              <a:ext cx="677425" cy="476599"/>
            </a:xfrm>
            <a:custGeom>
              <a:rect b="b" l="l" r="r" t="t"/>
              <a:pathLst>
                <a:path extrusionOk="0" h="19192" w="27279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527258" y="2497898"/>
              <a:ext cx="1407769" cy="476698"/>
            </a:xfrm>
            <a:custGeom>
              <a:rect b="b" l="l" r="r" t="t"/>
              <a:pathLst>
                <a:path extrusionOk="0" h="19196" w="56689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6257635" y="1968354"/>
              <a:ext cx="677400" cy="476599"/>
            </a:xfrm>
            <a:custGeom>
              <a:rect b="b" l="l" r="r" t="t"/>
              <a:pathLst>
                <a:path extrusionOk="0" h="19192" w="27278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7002489" y="1968354"/>
              <a:ext cx="479554" cy="221338"/>
            </a:xfrm>
            <a:custGeom>
              <a:rect b="b" l="l" r="r" t="t"/>
              <a:pathLst>
                <a:path extrusionOk="0" h="8913" w="19311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7002489" y="2241370"/>
              <a:ext cx="479554" cy="733225"/>
            </a:xfrm>
            <a:custGeom>
              <a:rect b="b" l="l" r="r" t="t"/>
              <a:pathLst>
                <a:path extrusionOk="0" h="29526" w="19311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9"/>
          <p:cNvGrpSpPr/>
          <p:nvPr/>
        </p:nvGrpSpPr>
        <p:grpSpPr>
          <a:xfrm>
            <a:off x="7433929" y="1511943"/>
            <a:ext cx="638031" cy="499731"/>
            <a:chOff x="7542675" y="1392460"/>
            <a:chExt cx="879178" cy="692069"/>
          </a:xfrm>
        </p:grpSpPr>
        <p:sp>
          <p:nvSpPr>
            <p:cNvPr id="163" name="Google Shape;163;p9"/>
            <p:cNvSpPr/>
            <p:nvPr/>
          </p:nvSpPr>
          <p:spPr>
            <a:xfrm>
              <a:off x="7542675" y="1392460"/>
              <a:ext cx="879178" cy="692069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4" name="Google Shape;164;p9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165" name="Google Shape;165;p9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9" name="Google Shape;169;p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70" name="Google Shape;170;p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73" name="Google Shape;173;p9"/>
          <p:cNvGrpSpPr/>
          <p:nvPr/>
        </p:nvGrpSpPr>
        <p:grpSpPr>
          <a:xfrm>
            <a:off x="5371097" y="2921529"/>
            <a:ext cx="508145" cy="585753"/>
            <a:chOff x="5055410" y="2845326"/>
            <a:chExt cx="633471" cy="733893"/>
          </a:xfrm>
        </p:grpSpPr>
        <p:grpSp>
          <p:nvGrpSpPr>
            <p:cNvPr id="174" name="Google Shape;174;p9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175" name="Google Shape;175;p9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rgbClr val="FFFFFF">
                      <a:alpha val="85490"/>
                    </a:srgbClr>
                  </a:gs>
                  <a:gs pos="100000">
                    <a:srgbClr val="C5C7F4">
                      <a:alpha val="8549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62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6" name="Google Shape;176;p9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177" name="Google Shape;177;p9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rect b="b" l="l" r="r" t="t"/>
                  <a:pathLst>
                    <a:path extrusionOk="0" h="14209" w="14203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9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rect b="b" l="l" r="r" t="t"/>
                  <a:pathLst>
                    <a:path extrusionOk="0" h="4650" w="4656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9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rect b="b" l="l" r="r" t="t"/>
                  <a:pathLst>
                    <a:path extrusionOk="0" h="5727" w="9793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80" name="Google Shape;180;p9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181" name="Google Shape;181;p9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rgbClr val="7E3BBE">
                  <a:alpha val="5333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rgbClr val="7E3BBE">
                  <a:alpha val="5333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fmla="val 50000" name="adj"/>
                </a:avLst>
              </a:prstGeom>
              <a:solidFill>
                <a:srgbClr val="7E3BBE">
                  <a:alpha val="5333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4" name="Google Shape;184;p9"/>
          <p:cNvGrpSpPr/>
          <p:nvPr/>
        </p:nvGrpSpPr>
        <p:grpSpPr>
          <a:xfrm>
            <a:off x="7742883" y="2540752"/>
            <a:ext cx="557367" cy="395122"/>
            <a:chOff x="3336290" y="763810"/>
            <a:chExt cx="810300" cy="577321"/>
          </a:xfrm>
        </p:grpSpPr>
        <p:sp>
          <p:nvSpPr>
            <p:cNvPr id="185" name="Google Shape;185;p9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3414726" y="1013671"/>
              <a:ext cx="653730" cy="281110"/>
            </a:xfrm>
            <a:custGeom>
              <a:rect b="b" l="l" r="r" t="t"/>
              <a:pathLst>
                <a:path extrusionOk="0" h="14176" w="28015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3848871" y="832785"/>
              <a:ext cx="144823" cy="144867"/>
            </a:xfrm>
            <a:custGeom>
              <a:rect b="b" l="l" r="r" t="t"/>
              <a:pathLst>
                <a:path extrusionOk="0" h="4417" w="4416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9"/>
          <p:cNvGrpSpPr/>
          <p:nvPr/>
        </p:nvGrpSpPr>
        <p:grpSpPr>
          <a:xfrm>
            <a:off x="5475099" y="1807563"/>
            <a:ext cx="801587" cy="200578"/>
            <a:chOff x="6394932" y="2541500"/>
            <a:chExt cx="959100" cy="241200"/>
          </a:xfrm>
        </p:grpSpPr>
        <p:sp>
          <p:nvSpPr>
            <p:cNvPr id="189" name="Google Shape;189;p9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9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195" name="Google Shape;195;p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6" name="Google Shape;196;p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97" name="Google Shape;197;p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8" name="Google Shape;198;p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99" name="Google Shape;199;p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0" name="Google Shape;200;p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01" name="Google Shape;201;p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02" name="Google Shape;202;p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4" name="Google Shape;204;p9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13" name="Google Shape;213;p1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" name="Google Shape;214;p1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" name="Google Shape;215;p1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16" name="Google Shape;216;p1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17" name="Google Shape;217;p1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8" name="Google Shape;218;p1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19" name="Google Shape;219;p1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0" name="Google Shape;220;p1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21" name="Google Shape;221;p1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2" name="Google Shape;222;p1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23" name="Google Shape;223;p1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24" name="Google Shape;224;p1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6" name="Google Shape;226;p10"/>
          <p:cNvSpPr txBox="1"/>
          <p:nvPr>
            <p:ph type="title"/>
          </p:nvPr>
        </p:nvSpPr>
        <p:spPr>
          <a:xfrm>
            <a:off x="720000" y="540000"/>
            <a:ext cx="1021714" cy="570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rgbClr val="FFEA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題目</a:t>
            </a:r>
            <a:endParaRPr>
              <a:solidFill>
                <a:srgbClr val="FFEA7D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7" name="Google Shape;227;p1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" name="Google Shape;231;p1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32" name="Google Shape;232;p1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10"/>
          <p:cNvSpPr txBox="1"/>
          <p:nvPr/>
        </p:nvSpPr>
        <p:spPr>
          <a:xfrm>
            <a:off x="1039313" y="1673863"/>
            <a:ext cx="715608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使用虛擬碼(pseudo code)寫一個演算法，以輸入一個具有n個元素的集合S</a:t>
            </a:r>
            <a:endParaRPr/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並輸出S的幂集(power set)，你必須分析演算法的時間複雜度。</a:t>
            </a:r>
            <a:endParaRPr b="0" i="0" sz="1600" u="none" cap="none" strike="noStrike">
              <a:solidFill>
                <a:schemeClr val="dk2"/>
              </a:solidFill>
              <a:latin typeface="Fira Code Light"/>
              <a:ea typeface="Fira Code Light"/>
              <a:cs typeface="Fira Code Light"/>
              <a:sym typeface="Fira Code Light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Fira Code Light"/>
              <a:ea typeface="Fira Code Light"/>
              <a:cs typeface="Fira Code Light"/>
              <a:sym typeface="Fira Code Light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(Write an algorithm to input a set S of n elements and output the power set of S. You must analyze the time complexity of your algorithm.)</a:t>
            </a:r>
            <a:endParaRPr b="0" i="0" sz="1600" u="none" cap="none" strike="noStrike">
              <a:solidFill>
                <a:schemeClr val="dk2"/>
              </a:solidFill>
              <a:latin typeface="Fira Code Light"/>
              <a:ea typeface="Fira Code Light"/>
              <a:cs typeface="Fira Code Light"/>
              <a:sym typeface="Fira Cod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41" name="Google Shape;241;p1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2" name="Google Shape;242;p1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p1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44" name="Google Shape;244;p1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45" name="Google Shape;245;p1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6" name="Google Shape;246;p1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47" name="Google Shape;247;p1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8" name="Google Shape;248;p1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49" name="Google Shape;249;p1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1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51" name="Google Shape;251;p1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52" name="Google Shape;252;p1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4" name="Google Shape;254;p11"/>
          <p:cNvSpPr txBox="1"/>
          <p:nvPr>
            <p:ph type="title"/>
          </p:nvPr>
        </p:nvSpPr>
        <p:spPr>
          <a:xfrm>
            <a:off x="720000" y="540000"/>
            <a:ext cx="2008686" cy="505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4200">
                <a:solidFill>
                  <a:srgbClr val="FFEA7D"/>
                </a:solidFill>
              </a:rPr>
              <a:t>Example</a:t>
            </a:r>
            <a:endParaRPr sz="4200">
              <a:solidFill>
                <a:srgbClr val="FFEA7D"/>
              </a:solidFill>
            </a:endParaRPr>
          </a:p>
        </p:txBody>
      </p:sp>
      <p:sp>
        <p:nvSpPr>
          <p:cNvPr id="255" name="Google Shape;255;p1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1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1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1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1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60" name="Google Shape;260;p1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p11"/>
          <p:cNvSpPr txBox="1"/>
          <p:nvPr/>
        </p:nvSpPr>
        <p:spPr>
          <a:xfrm>
            <a:off x="827875" y="1234286"/>
            <a:ext cx="7522324" cy="630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E5A083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Input:</a:t>
            </a:r>
            <a:r>
              <a:rPr b="0" i="0" lang="en-US" sz="1400" u="none" cap="none" strike="noStrike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 [a, b, c]</a:t>
            </a:r>
            <a:endParaRPr/>
          </a:p>
          <a:p>
            <a:pPr indent="0" lvl="1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E5A083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Output:</a:t>
            </a:r>
            <a:r>
              <a:rPr b="0" i="0" lang="en-US" sz="1400" u="none" cap="none" strike="noStrike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 [[], [a], [b], [c], [a, b], [b, c], [a, c], [a, b, c]]</a:t>
            </a:r>
            <a:endParaRPr b="0" i="0" sz="1400" u="none" cap="none" strike="noStrike">
              <a:solidFill>
                <a:schemeClr val="dk2"/>
              </a:solidFill>
              <a:latin typeface="Fira Code Light"/>
              <a:ea typeface="Fira Code Light"/>
              <a:cs typeface="Fira Code Light"/>
              <a:sym typeface="Fira Code Light"/>
            </a:endParaRPr>
          </a:p>
        </p:txBody>
      </p:sp>
      <p:pic>
        <p:nvPicPr>
          <p:cNvPr id="264" name="Google Shape;26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6892" y="2085601"/>
            <a:ext cx="3945398" cy="247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70" name="Google Shape;270;p1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1" name="Google Shape;271;p1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2" name="Google Shape;272;p1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73" name="Google Shape;273;p1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74" name="Google Shape;274;p1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5" name="Google Shape;275;p1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76" name="Google Shape;276;p1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7" name="Google Shape;277;p1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78" name="Google Shape;278;p1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9" name="Google Shape;279;p1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80" name="Google Shape;280;p1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81" name="Google Shape;281;p1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3" name="Google Shape;283;p12"/>
          <p:cNvSpPr txBox="1"/>
          <p:nvPr>
            <p:ph type="title"/>
          </p:nvPr>
        </p:nvSpPr>
        <p:spPr>
          <a:xfrm>
            <a:off x="720000" y="540000"/>
            <a:ext cx="3401727" cy="6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4200">
                <a:solidFill>
                  <a:srgbClr val="FFEA7D"/>
                </a:solidFill>
              </a:rPr>
              <a:t>Pseudo code</a:t>
            </a:r>
            <a:endParaRPr sz="4200">
              <a:solidFill>
                <a:srgbClr val="FFEA7D"/>
              </a:solidFill>
            </a:endParaRPr>
          </a:p>
        </p:txBody>
      </p:sp>
      <p:sp>
        <p:nvSpPr>
          <p:cNvPr id="284" name="Google Shape;284;p12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2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2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2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1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289" name="Google Shape;289;p1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2" name="Google Shape;29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97832" y="1338019"/>
            <a:ext cx="2497567" cy="2118689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293" name="Google Shape;293;p12"/>
          <p:cNvSpPr txBox="1"/>
          <p:nvPr/>
        </p:nvSpPr>
        <p:spPr>
          <a:xfrm>
            <a:off x="6025035" y="3863259"/>
            <a:ext cx="209656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E5A083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時間複雜度: O(2</a:t>
            </a:r>
            <a:r>
              <a:rPr b="1" baseline="30000" i="0" lang="en-US" sz="1600" u="none" cap="none" strike="noStrike">
                <a:solidFill>
                  <a:srgbClr val="E5A083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n</a:t>
            </a:r>
            <a:r>
              <a:rPr b="1" i="0" lang="en-US" sz="1600" u="none" cap="none" strike="noStrike">
                <a:solidFill>
                  <a:srgbClr val="E5A083"/>
                </a:solidFill>
                <a:latin typeface="Fira Code Light"/>
                <a:ea typeface="Fira Code Light"/>
                <a:cs typeface="Fira Code Light"/>
                <a:sym typeface="Fira Code Light"/>
              </a:rPr>
              <a:t>)</a:t>
            </a:r>
            <a:endParaRPr b="1" i="0" sz="1600" u="none" cap="none" strike="noStrike">
              <a:solidFill>
                <a:srgbClr val="E5A083"/>
              </a:solidFill>
              <a:latin typeface="Fira Code Light"/>
              <a:ea typeface="Fira Code Light"/>
              <a:cs typeface="Fira Code Light"/>
              <a:sym typeface="Fira Code Light"/>
            </a:endParaRPr>
          </a:p>
        </p:txBody>
      </p:sp>
      <p:pic>
        <p:nvPicPr>
          <p:cNvPr id="294" name="Google Shape;294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4610" y="1338019"/>
            <a:ext cx="4524808" cy="3228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1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0" name="Google Shape;300;p1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1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1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03" name="Google Shape;303;p1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4" name="Google Shape;304;p1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5" name="Google Shape;305;p1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06" name="Google Shape;306;p1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7" name="Google Shape;307;p1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08" name="Google Shape;308;p1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9" name="Google Shape;309;p1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10" name="Google Shape;310;p1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1" name="Google Shape;311;p1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3" name="Google Shape;313;p13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3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3"/>
          <p:cNvSpPr txBox="1"/>
          <p:nvPr>
            <p:ph type="title"/>
          </p:nvPr>
        </p:nvSpPr>
        <p:spPr>
          <a:xfrm>
            <a:off x="1829313" y="1883002"/>
            <a:ext cx="55515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rgbClr val="FFEA7D"/>
                </a:solidFill>
              </a:rPr>
              <a:t>Thanks!</a:t>
            </a:r>
            <a:endParaRPr>
              <a:solidFill>
                <a:srgbClr val="FFEA7D"/>
              </a:solidFill>
            </a:endParaRPr>
          </a:p>
        </p:txBody>
      </p:sp>
      <p:grpSp>
        <p:nvGrpSpPr>
          <p:cNvPr id="316" name="Google Shape;316;p13"/>
          <p:cNvGrpSpPr/>
          <p:nvPr/>
        </p:nvGrpSpPr>
        <p:grpSpPr>
          <a:xfrm>
            <a:off x="2407439" y="2458527"/>
            <a:ext cx="4395247" cy="151849"/>
            <a:chOff x="2374371" y="2938926"/>
            <a:chExt cx="4395247" cy="151849"/>
          </a:xfrm>
        </p:grpSpPr>
        <p:sp>
          <p:nvSpPr>
            <p:cNvPr id="317" name="Google Shape;317;p13"/>
            <p:cNvSpPr/>
            <p:nvPr/>
          </p:nvSpPr>
          <p:spPr>
            <a:xfrm>
              <a:off x="2374371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8" name="Google Shape;318;p1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cxnSp>
        <p:nvCxnSpPr>
          <p:cNvPr id="319" name="Google Shape;319;p1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0" name="Google Shape;320;p13"/>
          <p:cNvCxnSpPr/>
          <p:nvPr/>
        </p:nvCxnSpPr>
        <p:spPr>
          <a:xfrm rot="10800000">
            <a:off x="7178287" y="3775364"/>
            <a:ext cx="7400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1" name="Google Shape;321;p13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3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3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