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Barlow Semi Condensed Medium"/>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SemiCondensed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arlowSemiCondensedMedium-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BarlowSemiCondensedMedium-italic.fntdata"/><Relationship Id="rId6" Type="http://schemas.openxmlformats.org/officeDocument/2006/relationships/slide" Target="slides/slide1.xml"/><Relationship Id="rId18" Type="http://schemas.openxmlformats.org/officeDocument/2006/relationships/font" Target="fonts/BarlowSemiCondensed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045cc9d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4045cc9d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cf76badc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cf76badc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cf76badc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cf76badc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dbbfefb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dbbfefb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dbbfefb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dbbfefb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dbbfefbd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dbbfefbd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4045cc9d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4045cc9d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dbbfefb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dbbfefb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dbbfefbd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dbbfefbd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cf76bad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cf76bad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59000" y="437725"/>
            <a:ext cx="5626800" cy="260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第56組</a:t>
            </a:r>
            <a:endParaRPr/>
          </a:p>
          <a:p>
            <a:pPr indent="0" lvl="0" marL="0" rtl="0" algn="l">
              <a:spcBef>
                <a:spcPts val="0"/>
              </a:spcBef>
              <a:spcAft>
                <a:spcPts val="0"/>
              </a:spcAft>
              <a:buNone/>
            </a:pPr>
            <a:r>
              <a:rPr lang="zh-TW"/>
              <a:t>程式作業第一題</a:t>
            </a:r>
            <a:endParaRPr/>
          </a:p>
          <a:p>
            <a:pPr indent="0" lvl="0" marL="0" rtl="0" algn="l">
              <a:spcBef>
                <a:spcPts val="0"/>
              </a:spcBef>
              <a:spcAft>
                <a:spcPts val="0"/>
              </a:spcAft>
              <a:buNone/>
            </a:pPr>
            <a:r>
              <a:rPr lang="zh-TW"/>
              <a:t>huffman code</a:t>
            </a:r>
            <a:endParaRPr/>
          </a:p>
        </p:txBody>
      </p:sp>
      <p:sp>
        <p:nvSpPr>
          <p:cNvPr id="55" name="Google Shape;55;p13"/>
          <p:cNvSpPr txBox="1"/>
          <p:nvPr>
            <p:ph idx="1" type="subTitle"/>
          </p:nvPr>
        </p:nvSpPr>
        <p:spPr>
          <a:xfrm>
            <a:off x="5429250" y="3168100"/>
            <a:ext cx="3639000" cy="185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zh-TW" sz="2300">
                <a:solidFill>
                  <a:srgbClr val="000000"/>
                </a:solidFill>
                <a:latin typeface="Barlow Semi Condensed Medium"/>
                <a:ea typeface="Barlow Semi Condensed Medium"/>
                <a:cs typeface="Barlow Semi Condensed Medium"/>
                <a:sym typeface="Barlow Semi Condensed Medium"/>
              </a:rPr>
              <a:t>108605509 曾俊瑋</a:t>
            </a:r>
            <a:endParaRPr sz="2300">
              <a:solidFill>
                <a:srgbClr val="000000"/>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Clr>
                <a:schemeClr val="dk1"/>
              </a:buClr>
              <a:buSzPts val="1100"/>
              <a:buFont typeface="Arial"/>
              <a:buNone/>
            </a:pPr>
            <a:r>
              <a:rPr lang="zh-TW" sz="2300">
                <a:solidFill>
                  <a:srgbClr val="000000"/>
                </a:solidFill>
                <a:latin typeface="Barlow Semi Condensed Medium"/>
                <a:ea typeface="Barlow Semi Condensed Medium"/>
                <a:cs typeface="Barlow Semi Condensed Medium"/>
                <a:sym typeface="Barlow Semi Condensed Medium"/>
              </a:rPr>
              <a:t>110605006 劉韶颺</a:t>
            </a:r>
            <a:endParaRPr sz="2300">
              <a:solidFill>
                <a:srgbClr val="000000"/>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Clr>
                <a:schemeClr val="dk1"/>
              </a:buClr>
              <a:buSzPts val="1100"/>
              <a:buFont typeface="Arial"/>
              <a:buNone/>
            </a:pPr>
            <a:r>
              <a:rPr lang="zh-TW" sz="2300">
                <a:solidFill>
                  <a:srgbClr val="000000"/>
                </a:solidFill>
                <a:latin typeface="Barlow Semi Condensed Medium"/>
                <a:ea typeface="Barlow Semi Condensed Medium"/>
                <a:cs typeface="Barlow Semi Condensed Medium"/>
                <a:sym typeface="Barlow Semi Condensed Medium"/>
              </a:rPr>
              <a:t>108303205羅志偉</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a:t>
            </a:r>
            <a:r>
              <a:rPr lang="zh-TW"/>
              <a:t>seudocode</a:t>
            </a:r>
            <a:endParaRPr/>
          </a:p>
        </p:txBody>
      </p:sp>
      <p:sp>
        <p:nvSpPr>
          <p:cNvPr id="109" name="Google Shape;109;p22"/>
          <p:cNvSpPr txBox="1"/>
          <p:nvPr>
            <p:ph idx="1" type="body"/>
          </p:nvPr>
        </p:nvSpPr>
        <p:spPr>
          <a:xfrm>
            <a:off x="42300" y="472925"/>
            <a:ext cx="9059400" cy="45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zh-TW" sz="2100">
                <a:solidFill>
                  <a:schemeClr val="accent4"/>
                </a:solidFill>
              </a:rPr>
              <a:t>Input : string</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Output : </a:t>
            </a:r>
            <a:r>
              <a:rPr lang="zh-TW" sz="2100">
                <a:solidFill>
                  <a:schemeClr val="accent4"/>
                </a:solidFill>
                <a:latin typeface="Times New Roman"/>
                <a:ea typeface="Times New Roman"/>
                <a:cs typeface="Times New Roman"/>
                <a:sym typeface="Times New Roman"/>
              </a:rPr>
              <a:t>將每個出現過的字母依編碼後的二進制數值大小，由小到到大輸出</a:t>
            </a:r>
            <a:endParaRPr sz="2100">
              <a:solidFill>
                <a:schemeClr val="accent4"/>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lang="zh-TW" sz="2100">
                <a:solidFill>
                  <a:schemeClr val="accent4"/>
                </a:solidFill>
              </a:rPr>
              <a:t>Algorithm : </a:t>
            </a:r>
            <a:r>
              <a:rPr lang="zh-TW" sz="2100">
                <a:solidFill>
                  <a:schemeClr val="accent4"/>
                </a:solidFill>
              </a:rPr>
              <a:t>huffman_encode</a:t>
            </a:r>
            <a:endParaRPr sz="2100">
              <a:solidFill>
                <a:schemeClr val="accent4"/>
              </a:solidFill>
            </a:endParaRPr>
          </a:p>
          <a:p>
            <a:pPr indent="0" lvl="0" marL="0" rtl="0" algn="l">
              <a:lnSpc>
                <a:spcPct val="80000"/>
              </a:lnSpc>
              <a:spcBef>
                <a:spcPts val="1000"/>
              </a:spcBef>
              <a:spcAft>
                <a:spcPts val="0"/>
              </a:spcAft>
              <a:buNone/>
            </a:pPr>
            <a:r>
              <a:rPr lang="zh-TW" sz="2100">
                <a:solidFill>
                  <a:schemeClr val="accent4"/>
                </a:solidFill>
              </a:rPr>
              <a:t>1 : struct node {character, frequency, l_child, r_child, binary, decimal}</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2 : str_length &lt;- len(string)</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3 : map or dict &lt;- calculate appearance frequency of each character</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4 : for element in map, create nodes</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5 : add all nodes into priority queue</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6 : while (frequency of the first node in priority queue &lt; str_length) do</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7 : 		pop out the first two nodes in priority queue</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8 : 		create new nodes which the frequency is the sum of two nodes</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9 : 		add the node back to priority queue</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10 : nodes[ ] &lt;- get_encoding nodes(root, string)</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11 : sort nodes according to decimal</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12 : for node in nodes</a:t>
            </a:r>
            <a:endParaRPr sz="2100">
              <a:solidFill>
                <a:schemeClr val="accent4"/>
              </a:solidFill>
            </a:endParaRPr>
          </a:p>
          <a:p>
            <a:pPr indent="0" lvl="0" marL="0" rtl="0" algn="l">
              <a:lnSpc>
                <a:spcPct val="80000"/>
              </a:lnSpc>
              <a:spcBef>
                <a:spcPts val="0"/>
              </a:spcBef>
              <a:spcAft>
                <a:spcPts val="0"/>
              </a:spcAft>
              <a:buNone/>
            </a:pPr>
            <a:r>
              <a:rPr lang="zh-TW" sz="2100">
                <a:solidFill>
                  <a:schemeClr val="accent4"/>
                </a:solidFill>
              </a:rPr>
              <a:t>13 : 	output character and binary</a:t>
            </a:r>
            <a:endParaRPr sz="210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Pseudocode</a:t>
            </a:r>
            <a:endParaRPr/>
          </a:p>
        </p:txBody>
      </p:sp>
      <p:sp>
        <p:nvSpPr>
          <p:cNvPr id="115" name="Google Shape;115;p23"/>
          <p:cNvSpPr txBox="1"/>
          <p:nvPr>
            <p:ph idx="1" type="body"/>
          </p:nvPr>
        </p:nvSpPr>
        <p:spPr>
          <a:xfrm>
            <a:off x="42300" y="472925"/>
            <a:ext cx="9059400" cy="456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sz="2400">
                <a:solidFill>
                  <a:schemeClr val="accent4"/>
                </a:solidFill>
              </a:rPr>
              <a:t>Input : root, string=””</a:t>
            </a:r>
            <a:endParaRPr sz="2400">
              <a:solidFill>
                <a:schemeClr val="accent4"/>
              </a:solidFill>
            </a:endParaRPr>
          </a:p>
          <a:p>
            <a:pPr indent="0" lvl="0" marL="0" rtl="0" algn="l">
              <a:lnSpc>
                <a:spcPct val="100000"/>
              </a:lnSpc>
              <a:spcBef>
                <a:spcPts val="0"/>
              </a:spcBef>
              <a:spcAft>
                <a:spcPts val="0"/>
              </a:spcAft>
              <a:buNone/>
            </a:pPr>
            <a:r>
              <a:rPr lang="zh-TW" sz="2400">
                <a:solidFill>
                  <a:schemeClr val="accent4"/>
                </a:solidFill>
              </a:rPr>
              <a:t>Output : </a:t>
            </a:r>
            <a:r>
              <a:rPr lang="zh-TW" sz="2400">
                <a:solidFill>
                  <a:schemeClr val="accent4"/>
                </a:solidFill>
                <a:latin typeface="Times New Roman"/>
                <a:ea typeface="Times New Roman"/>
                <a:cs typeface="Times New Roman"/>
                <a:sym typeface="Times New Roman"/>
              </a:rPr>
              <a:t>裝有所有節點的nodes陣列</a:t>
            </a:r>
            <a:endParaRPr sz="2400">
              <a:solidFill>
                <a:schemeClr val="accent4"/>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TW" sz="2400">
                <a:solidFill>
                  <a:schemeClr val="accent4"/>
                </a:solidFill>
              </a:rPr>
              <a:t>Algorithm : get_encoding_nodes</a:t>
            </a:r>
            <a:endParaRPr sz="2400">
              <a:solidFill>
                <a:schemeClr val="accent4"/>
              </a:solidFill>
            </a:endParaRPr>
          </a:p>
          <a:p>
            <a:pPr indent="0" lvl="0" marL="0" rtl="0" algn="l">
              <a:lnSpc>
                <a:spcPct val="100000"/>
              </a:lnSpc>
              <a:spcBef>
                <a:spcPts val="1000"/>
              </a:spcBef>
              <a:spcAft>
                <a:spcPts val="0"/>
              </a:spcAft>
              <a:buNone/>
            </a:pPr>
            <a:r>
              <a:rPr lang="zh-TW" sz="2400">
                <a:solidFill>
                  <a:schemeClr val="accent4"/>
                </a:solidFill>
              </a:rPr>
              <a:t>1 : if (root has no left child)</a:t>
            </a:r>
            <a:endParaRPr sz="2400">
              <a:solidFill>
                <a:schemeClr val="accent4"/>
              </a:solidFill>
            </a:endParaRPr>
          </a:p>
          <a:p>
            <a:pPr indent="0" lvl="0" marL="0" rtl="0" algn="l">
              <a:lnSpc>
                <a:spcPct val="100000"/>
              </a:lnSpc>
              <a:spcBef>
                <a:spcPts val="0"/>
              </a:spcBef>
              <a:spcAft>
                <a:spcPts val="0"/>
              </a:spcAft>
              <a:buNone/>
            </a:pPr>
            <a:r>
              <a:rPr lang="zh-TW" sz="2400">
                <a:solidFill>
                  <a:schemeClr val="accent4"/>
                </a:solidFill>
              </a:rPr>
              <a:t>2 : 		save binary and decimal value into root</a:t>
            </a:r>
            <a:endParaRPr sz="2400">
              <a:solidFill>
                <a:schemeClr val="accent4"/>
              </a:solidFill>
            </a:endParaRPr>
          </a:p>
          <a:p>
            <a:pPr indent="0" lvl="0" marL="0" rtl="0" algn="l">
              <a:lnSpc>
                <a:spcPct val="100000"/>
              </a:lnSpc>
              <a:spcBef>
                <a:spcPts val="0"/>
              </a:spcBef>
              <a:spcAft>
                <a:spcPts val="0"/>
              </a:spcAft>
              <a:buNone/>
            </a:pPr>
            <a:r>
              <a:rPr lang="zh-TW" sz="2400">
                <a:solidFill>
                  <a:schemeClr val="accent4"/>
                </a:solidFill>
              </a:rPr>
              <a:t>3 : 		nodes[ ] &lt;- root</a:t>
            </a:r>
            <a:endParaRPr sz="2400">
              <a:solidFill>
                <a:schemeClr val="accent4"/>
              </a:solidFill>
            </a:endParaRPr>
          </a:p>
          <a:p>
            <a:pPr indent="0" lvl="0" marL="0" rtl="0" algn="l">
              <a:lnSpc>
                <a:spcPct val="100000"/>
              </a:lnSpc>
              <a:spcBef>
                <a:spcPts val="0"/>
              </a:spcBef>
              <a:spcAft>
                <a:spcPts val="0"/>
              </a:spcAft>
              <a:buNone/>
            </a:pPr>
            <a:r>
              <a:rPr lang="zh-TW" sz="2400">
                <a:solidFill>
                  <a:schemeClr val="accent4"/>
                </a:solidFill>
              </a:rPr>
              <a:t>4 : </a:t>
            </a:r>
            <a:r>
              <a:rPr lang="zh-TW" sz="2400">
                <a:solidFill>
                  <a:schemeClr val="accent4"/>
                </a:solidFill>
              </a:rPr>
              <a:t>get_encoding_nodes</a:t>
            </a:r>
            <a:r>
              <a:rPr lang="zh-TW" sz="2400">
                <a:solidFill>
                  <a:schemeClr val="accent4"/>
                </a:solidFill>
              </a:rPr>
              <a:t>(left child of root, string+”0”)</a:t>
            </a:r>
            <a:endParaRPr sz="2400">
              <a:solidFill>
                <a:schemeClr val="accent4"/>
              </a:solidFill>
            </a:endParaRPr>
          </a:p>
          <a:p>
            <a:pPr indent="0" lvl="0" marL="0" rtl="0" algn="l">
              <a:lnSpc>
                <a:spcPct val="100000"/>
              </a:lnSpc>
              <a:spcBef>
                <a:spcPts val="0"/>
              </a:spcBef>
              <a:spcAft>
                <a:spcPts val="0"/>
              </a:spcAft>
              <a:buNone/>
            </a:pPr>
            <a:r>
              <a:rPr lang="zh-TW" sz="2400">
                <a:solidFill>
                  <a:schemeClr val="accent4"/>
                </a:solidFill>
              </a:rPr>
              <a:t>5 : </a:t>
            </a:r>
            <a:r>
              <a:rPr lang="zh-TW" sz="2400">
                <a:solidFill>
                  <a:schemeClr val="accent4"/>
                </a:solidFill>
              </a:rPr>
              <a:t>get_encoding_nodes</a:t>
            </a:r>
            <a:r>
              <a:rPr lang="zh-TW" sz="2400">
                <a:solidFill>
                  <a:schemeClr val="accent4"/>
                </a:solidFill>
              </a:rPr>
              <a:t>(right child of root, string+”1”)</a:t>
            </a:r>
            <a:endParaRPr sz="2400">
              <a:solidFill>
                <a:schemeClr val="accent4"/>
              </a:solidFill>
            </a:endParaRPr>
          </a:p>
          <a:p>
            <a:pPr indent="0" lvl="0" marL="0" rtl="0" algn="l">
              <a:lnSpc>
                <a:spcPct val="100000"/>
              </a:lnSpc>
              <a:spcBef>
                <a:spcPts val="0"/>
              </a:spcBef>
              <a:spcAft>
                <a:spcPts val="0"/>
              </a:spcAft>
              <a:buNone/>
            </a:pPr>
            <a:r>
              <a:t/>
            </a:r>
            <a:endParaRPr sz="240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0" y="49700"/>
            <a:ext cx="9144000" cy="50937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TW" sz="1400">
                <a:latin typeface="Microsoft JhengHei"/>
                <a:ea typeface="Microsoft JhengHei"/>
                <a:cs typeface="Microsoft JhengHei"/>
                <a:sym typeface="Microsoft JhengHei"/>
              </a:rPr>
              <a:t>1.Huffman Code</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0"/>
              </a:spcAft>
              <a:buClr>
                <a:schemeClr val="dk1"/>
              </a:buClr>
              <a:buSzPts val="1100"/>
              <a:buFont typeface="Arial"/>
              <a:buNone/>
            </a:pPr>
            <a:r>
              <a:rPr lang="zh-TW" sz="1400">
                <a:latin typeface="Microsoft JhengHei"/>
                <a:ea typeface="Microsoft JhengHei"/>
                <a:cs typeface="Microsoft JhengHei"/>
                <a:sym typeface="Microsoft JhengHei"/>
              </a:rPr>
              <a:t>Huffman Code是一種很有效的編碼壓縮法，它根據一篇明文中的各個字母出現的機率將字母轉換成二進制的編碼，編碼方式如下：</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0"/>
              </a:spcAft>
              <a:buClr>
                <a:schemeClr val="dk1"/>
              </a:buClr>
              <a:buSzPts val="1100"/>
              <a:buFont typeface="Arial"/>
              <a:buNone/>
            </a:pPr>
            <a:r>
              <a:rPr lang="zh-TW" sz="1400">
                <a:latin typeface="Microsoft JhengHei"/>
                <a:ea typeface="Microsoft JhengHei"/>
                <a:cs typeface="Microsoft JhengHei"/>
                <a:sym typeface="Microsoft JhengHei"/>
              </a:rPr>
              <a:t>假設一個明文為「mississippis」</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0"/>
              </a:spcAft>
              <a:buClr>
                <a:schemeClr val="dk1"/>
              </a:buClr>
              <a:buSzPts val="1100"/>
              <a:buFont typeface="Arial"/>
              <a:buNone/>
            </a:pPr>
            <a:r>
              <a:rPr lang="zh-TW" sz="1400">
                <a:latin typeface="Microsoft JhengHei"/>
                <a:ea typeface="Microsoft JhengHei"/>
                <a:cs typeface="Microsoft JhengHei"/>
                <a:sym typeface="Microsoft JhengHei"/>
              </a:rPr>
              <a:t>m出現的頻率1/12</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0"/>
              </a:spcAft>
              <a:buClr>
                <a:schemeClr val="dk1"/>
              </a:buClr>
              <a:buSzPts val="1100"/>
              <a:buFont typeface="Arial"/>
              <a:buNone/>
            </a:pPr>
            <a:r>
              <a:rPr lang="zh-TW" sz="1400">
                <a:latin typeface="Microsoft JhengHei"/>
                <a:ea typeface="Microsoft JhengHei"/>
                <a:cs typeface="Microsoft JhengHei"/>
                <a:sym typeface="Microsoft JhengHei"/>
              </a:rPr>
              <a:t>p出現的頻率為2/12</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0"/>
              </a:spcAft>
              <a:buClr>
                <a:schemeClr val="dk1"/>
              </a:buClr>
              <a:buSzPts val="1100"/>
              <a:buFont typeface="Arial"/>
              <a:buNone/>
            </a:pPr>
            <a:r>
              <a:rPr lang="zh-TW" sz="1400">
                <a:latin typeface="Microsoft JhengHei"/>
                <a:ea typeface="Microsoft JhengHei"/>
                <a:cs typeface="Microsoft JhengHei"/>
                <a:sym typeface="Microsoft JhengHei"/>
              </a:rPr>
              <a:t>i出現的頻率4/12</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0"/>
              </a:spcAft>
              <a:buClr>
                <a:schemeClr val="dk1"/>
              </a:buClr>
              <a:buSzPts val="1100"/>
              <a:buFont typeface="Arial"/>
              <a:buNone/>
            </a:pPr>
            <a:r>
              <a:rPr lang="zh-TW" sz="1400">
                <a:latin typeface="Microsoft JhengHei"/>
                <a:ea typeface="Microsoft JhengHei"/>
                <a:cs typeface="Microsoft JhengHei"/>
                <a:sym typeface="Microsoft JhengHei"/>
              </a:rPr>
              <a:t>s出現的頻率5/12</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0"/>
              </a:spcAft>
              <a:buNone/>
            </a:pPr>
            <a:r>
              <a:rPr lang="zh-TW" sz="1400">
                <a:latin typeface="Microsoft JhengHei"/>
                <a:ea typeface="Microsoft JhengHei"/>
                <a:cs typeface="Microsoft JhengHei"/>
                <a:sym typeface="Microsoft JhengHei"/>
              </a:rPr>
              <a:t>我們將頻率由小到</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0"/>
              </a:spcAft>
              <a:buClr>
                <a:schemeClr val="dk1"/>
              </a:buClr>
              <a:buSzPts val="1100"/>
              <a:buFont typeface="Arial"/>
              <a:buNone/>
            </a:pPr>
            <a:r>
              <a:rPr lang="zh-TW" sz="1400">
                <a:latin typeface="Microsoft JhengHei"/>
                <a:ea typeface="Microsoft JhengHei"/>
                <a:cs typeface="Microsoft JhengHei"/>
                <a:sym typeface="Microsoft JhengHei"/>
              </a:rPr>
              <a:t>大排列為{1/12,2/12,4/12,5/12}</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0"/>
              </a:spcAft>
              <a:buClr>
                <a:schemeClr val="dk1"/>
              </a:buClr>
              <a:buSzPts val="1100"/>
              <a:buFont typeface="Arial"/>
              <a:buNone/>
            </a:pPr>
            <a:r>
              <a:rPr lang="zh-TW" sz="1400">
                <a:latin typeface="Microsoft JhengHei"/>
                <a:ea typeface="Microsoft JhengHei"/>
                <a:cs typeface="Microsoft JhengHei"/>
                <a:sym typeface="Microsoft JhengHei"/>
              </a:rPr>
              <a:t>我們每次都選出其中最小的來建成tree，所以我們會先選1/12，再來是2/12，並將其頻率相加變成3/12並放回數列中，接下來我們選出3/12與4/12相加變成7/12，並放回數列中，接下來我們選出5/12與7/12相加得到1，完成Huffman Tree的建構，注意我們每次都會將頻率較小的那一個放在左子樹，頻率較大的放在右子樹。</a:t>
            </a:r>
            <a:endParaRPr sz="1400">
              <a:latin typeface="Microsoft JhengHei"/>
              <a:ea typeface="Microsoft JhengHei"/>
              <a:cs typeface="Microsoft JhengHei"/>
              <a:sym typeface="Microsoft JhengHei"/>
            </a:endParaRPr>
          </a:p>
          <a:p>
            <a:pPr indent="0" lvl="0" marL="0" rtl="0" algn="l">
              <a:lnSpc>
                <a:spcPct val="115000"/>
              </a:lnSpc>
              <a:spcBef>
                <a:spcPts val="1200"/>
              </a:spcBef>
              <a:spcAft>
                <a:spcPts val="1200"/>
              </a:spcAft>
              <a:buNone/>
            </a:pPr>
            <a:r>
              <a:rPr lang="zh-TW" sz="1400">
                <a:latin typeface="Microsoft JhengHei"/>
                <a:ea typeface="Microsoft JhengHei"/>
                <a:cs typeface="Microsoft JhengHei"/>
                <a:sym typeface="Microsoft JhengHei"/>
              </a:rPr>
              <a:t>最後我們根據建好的樹，左樹給0右樹給1規則，為每個字母編碼，步驟如附圖：</a:t>
            </a:r>
            <a:endParaRPr sz="1400">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4671400" y="203100"/>
            <a:ext cx="3859325" cy="4737300"/>
          </a:xfrm>
          <a:prstGeom prst="rect">
            <a:avLst/>
          </a:prstGeom>
          <a:noFill/>
          <a:ln>
            <a:noFill/>
          </a:ln>
        </p:spPr>
      </p:pic>
      <p:sp>
        <p:nvSpPr>
          <p:cNvPr id="66" name="Google Shape;66;p15"/>
          <p:cNvSpPr txBox="1"/>
          <p:nvPr/>
        </p:nvSpPr>
        <p:spPr>
          <a:xfrm>
            <a:off x="149100" y="211200"/>
            <a:ext cx="43608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2000"/>
              <a:t>種樹:</a:t>
            </a:r>
            <a:endParaRPr sz="2000"/>
          </a:p>
          <a:p>
            <a:pPr indent="0" lvl="0" marL="0" rtl="0" algn="l">
              <a:spcBef>
                <a:spcPts val="0"/>
              </a:spcBef>
              <a:spcAft>
                <a:spcPts val="0"/>
              </a:spcAft>
              <a:buNone/>
            </a:pPr>
            <a:r>
              <a:rPr lang="zh-TW" sz="2000"/>
              <a:t>可以看到左側為全部字母中最小的m，右側為倒數第二大的p此為一棵樹，然後在以樹上的那點與倒數第三大的點比較後往上加密到所有子母中出現最多次的字母比較後最上面的點為1</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subTitle"/>
          </p:nvPr>
        </p:nvSpPr>
        <p:spPr>
          <a:xfrm>
            <a:off x="50800" y="152400"/>
            <a:ext cx="5167200" cy="49944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zh-TW" sz="2000">
                <a:solidFill>
                  <a:schemeClr val="dk1"/>
                </a:solidFill>
                <a:latin typeface="PMingLiu"/>
                <a:ea typeface="PMingLiu"/>
                <a:cs typeface="PMingLiu"/>
                <a:sym typeface="PMingLiu"/>
              </a:rPr>
              <a:t>編碼:</a:t>
            </a:r>
            <a:endParaRPr sz="2000">
              <a:solidFill>
                <a:schemeClr val="dk1"/>
              </a:solidFill>
              <a:latin typeface="PMingLiu"/>
              <a:ea typeface="PMingLiu"/>
              <a:cs typeface="PMingLiu"/>
              <a:sym typeface="PMingLiu"/>
            </a:endParaRPr>
          </a:p>
          <a:p>
            <a:pPr indent="0" lvl="0" marL="0" rtl="0" algn="ctr">
              <a:spcBef>
                <a:spcPts val="0"/>
              </a:spcBef>
              <a:spcAft>
                <a:spcPts val="0"/>
              </a:spcAft>
              <a:buNone/>
            </a:pPr>
            <a:r>
              <a:rPr lang="zh-TW" sz="2000">
                <a:solidFill>
                  <a:schemeClr val="dk1"/>
                </a:solidFill>
                <a:latin typeface="PMingLiu"/>
                <a:ea typeface="PMingLiu"/>
                <a:cs typeface="PMingLiu"/>
                <a:sym typeface="PMingLiu"/>
              </a:rPr>
              <a:t>邊完樹後，左樹賦予0，右數賦予1做編碼</a:t>
            </a:r>
            <a:endParaRPr sz="2000">
              <a:solidFill>
                <a:schemeClr val="dk1"/>
              </a:solidFill>
              <a:latin typeface="PMingLiu"/>
              <a:ea typeface="PMingLiu"/>
              <a:cs typeface="PMingLiu"/>
              <a:sym typeface="PMingLiu"/>
            </a:endParaRPr>
          </a:p>
        </p:txBody>
      </p:sp>
      <p:pic>
        <p:nvPicPr>
          <p:cNvPr id="72" name="Google Shape;72;p16"/>
          <p:cNvPicPr preferRelativeResize="0"/>
          <p:nvPr/>
        </p:nvPicPr>
        <p:blipFill>
          <a:blip r:embed="rId3">
            <a:alphaModFix/>
          </a:blip>
          <a:stretch>
            <a:fillRect/>
          </a:stretch>
        </p:blipFill>
        <p:spPr>
          <a:xfrm>
            <a:off x="5218000" y="226950"/>
            <a:ext cx="3636901" cy="445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3">
            <a:alphaModFix/>
          </a:blip>
          <a:srcRect b="55765" l="0" r="0" t="0"/>
          <a:stretch/>
        </p:blipFill>
        <p:spPr>
          <a:xfrm>
            <a:off x="4683825" y="0"/>
            <a:ext cx="4460175"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rotWithShape="1">
          <a:blip r:embed="rId3">
            <a:alphaModFix/>
          </a:blip>
          <a:srcRect b="0" l="0" r="0" t="43013"/>
          <a:stretch/>
        </p:blipFill>
        <p:spPr>
          <a:xfrm>
            <a:off x="4671400" y="0"/>
            <a:ext cx="4472600"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nvSpPr>
        <p:spPr>
          <a:xfrm>
            <a:off x="347875" y="62125"/>
            <a:ext cx="31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程式碼(1):</a:t>
            </a:r>
            <a:endParaRPr/>
          </a:p>
        </p:txBody>
      </p:sp>
      <p:pic>
        <p:nvPicPr>
          <p:cNvPr id="88" name="Google Shape;88;p19"/>
          <p:cNvPicPr preferRelativeResize="0"/>
          <p:nvPr/>
        </p:nvPicPr>
        <p:blipFill>
          <a:blip r:embed="rId3">
            <a:alphaModFix/>
          </a:blip>
          <a:stretch>
            <a:fillRect/>
          </a:stretch>
        </p:blipFill>
        <p:spPr>
          <a:xfrm>
            <a:off x="438150" y="462325"/>
            <a:ext cx="7277099" cy="460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nvSpPr>
        <p:spPr>
          <a:xfrm>
            <a:off x="360275" y="86975"/>
            <a:ext cx="22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t>程式碼(2):</a:t>
            </a:r>
            <a:endParaRPr/>
          </a:p>
        </p:txBody>
      </p:sp>
      <p:pic>
        <p:nvPicPr>
          <p:cNvPr id="94" name="Google Shape;94;p20"/>
          <p:cNvPicPr preferRelativeResize="0"/>
          <p:nvPr/>
        </p:nvPicPr>
        <p:blipFill>
          <a:blip r:embed="rId3">
            <a:alphaModFix/>
          </a:blip>
          <a:stretch>
            <a:fillRect/>
          </a:stretch>
        </p:blipFill>
        <p:spPr>
          <a:xfrm>
            <a:off x="360275" y="487175"/>
            <a:ext cx="7478962" cy="435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794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 chart</a:t>
            </a:r>
            <a:endParaRPr/>
          </a:p>
        </p:txBody>
      </p:sp>
      <p:pic>
        <p:nvPicPr>
          <p:cNvPr id="100" name="Google Shape;100;p21"/>
          <p:cNvPicPr preferRelativeResize="0"/>
          <p:nvPr/>
        </p:nvPicPr>
        <p:blipFill>
          <a:blip r:embed="rId3">
            <a:alphaModFix/>
          </a:blip>
          <a:stretch>
            <a:fillRect/>
          </a:stretch>
        </p:blipFill>
        <p:spPr>
          <a:xfrm>
            <a:off x="152400" y="725100"/>
            <a:ext cx="4725170" cy="4266001"/>
          </a:xfrm>
          <a:prstGeom prst="rect">
            <a:avLst/>
          </a:prstGeom>
          <a:noFill/>
          <a:ln>
            <a:noFill/>
          </a:ln>
        </p:spPr>
      </p:pic>
      <p:sp>
        <p:nvSpPr>
          <p:cNvPr id="101" name="Google Shape;101;p21"/>
          <p:cNvSpPr txBox="1"/>
          <p:nvPr/>
        </p:nvSpPr>
        <p:spPr>
          <a:xfrm>
            <a:off x="2057525" y="316025"/>
            <a:ext cx="302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200">
                <a:solidFill>
                  <a:schemeClr val="accent4"/>
                </a:solidFill>
              </a:rPr>
              <a:t>Build huffman tree</a:t>
            </a:r>
            <a:endParaRPr b="1" sz="2200">
              <a:solidFill>
                <a:schemeClr val="accent4"/>
              </a:solidFill>
            </a:endParaRPr>
          </a:p>
        </p:txBody>
      </p:sp>
      <p:sp>
        <p:nvSpPr>
          <p:cNvPr id="102" name="Google Shape;102;p21"/>
          <p:cNvSpPr txBox="1"/>
          <p:nvPr/>
        </p:nvSpPr>
        <p:spPr>
          <a:xfrm>
            <a:off x="7451700" y="839225"/>
            <a:ext cx="1692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200">
                <a:solidFill>
                  <a:schemeClr val="accent4"/>
                </a:solidFill>
              </a:rPr>
              <a:t>Traversal</a:t>
            </a:r>
            <a:endParaRPr b="1" sz="2200">
              <a:solidFill>
                <a:schemeClr val="accent4"/>
              </a:solidFill>
            </a:endParaRPr>
          </a:p>
        </p:txBody>
      </p:sp>
      <p:pic>
        <p:nvPicPr>
          <p:cNvPr id="103" name="Google Shape;103;p21"/>
          <p:cNvPicPr preferRelativeResize="0"/>
          <p:nvPr/>
        </p:nvPicPr>
        <p:blipFill>
          <a:blip r:embed="rId4">
            <a:alphaModFix/>
          </a:blip>
          <a:stretch>
            <a:fillRect/>
          </a:stretch>
        </p:blipFill>
        <p:spPr>
          <a:xfrm>
            <a:off x="5079720" y="1353300"/>
            <a:ext cx="3961631" cy="30096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