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70" r:id="rId5"/>
    <p:sldId id="271" r:id="rId6"/>
    <p:sldId id="266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2B2B2B"/>
    <a:srgbClr val="2582C6"/>
    <a:srgbClr val="FFFF99"/>
    <a:srgbClr val="FF66CC"/>
    <a:srgbClr val="020007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8-24T15:46:11.175" idx="1">
    <p:pos x="3667" y="1125"/>
    <p:text>预览及使用此模板前先下载英文Segoe Script、中文新蒂小丸子小学版字体，预览效果会更加美观！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7882F-08D8-440D-B220-27F9296404BA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EE59C-3B2D-4513-AC46-7C0CA58BB2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1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预览及使用此模板前先下载英文</a:t>
            </a:r>
            <a:r>
              <a:rPr lang="en-US" altLang="zh-CN" dirty="0"/>
              <a:t>Segoe Script</a:t>
            </a:r>
            <a:r>
              <a:rPr lang="zh-CN" altLang="en-US"/>
              <a:t>、中文新蒂小丸子小学版字体，预览效果会更加美观！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EE59C-3B2D-4513-AC46-7C0CA58BB25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7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兩個特殊量子態 及 ，也是一組常用的希爾伯特空間正交基底，分別稱為加</a:t>
            </a:r>
            <a:r>
              <a:rPr lang="en-US" altLang="zh-TW" dirty="0"/>
              <a:t>(plus)</a:t>
            </a:r>
            <a:r>
              <a:rPr lang="zh-TW" altLang="en-US" dirty="0"/>
              <a:t>基底與減 </a:t>
            </a:r>
            <a:r>
              <a:rPr lang="en-US" altLang="zh-TW" dirty="0"/>
              <a:t>(minus)</a:t>
            </a:r>
            <a:r>
              <a:rPr lang="zh-TW" altLang="en-US" dirty="0"/>
              <a:t>基底。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EE59C-3B2D-4513-AC46-7C0CA58BB25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7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49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57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4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455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1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86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09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10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1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34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B0B2-25C2-465E-A81B-CA14DF5CFA1A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8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emf"/><Relationship Id="rId7" Type="http://schemas.openxmlformats.org/officeDocument/2006/relationships/image" Target="../media/image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5114" y="2685502"/>
            <a:ext cx="4845761" cy="16429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752232" y="2740518"/>
            <a:ext cx="6531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chemeClr val="bg1"/>
                </a:solidFill>
                <a:latin typeface="Segoe Script" panose="020B0504020000000003" pitchFamily="34" charset="0"/>
              </a:rPr>
              <a:t>第一組</a:t>
            </a:r>
            <a:endParaRPr kumimoji="1" lang="zh-CN" altLang="en-US" sz="4800" b="1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883" y="724728"/>
            <a:ext cx="1462500" cy="1091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878765" y="724728"/>
            <a:ext cx="1462500" cy="1091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1308" y="1688817"/>
            <a:ext cx="1248750" cy="9787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3465" y="4198653"/>
            <a:ext cx="1361250" cy="131625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DE3734C-C2FE-48AD-B295-B45B5416D933}"/>
              </a:ext>
            </a:extLst>
          </p:cNvPr>
          <p:cNvSpPr txBox="1"/>
          <p:nvPr/>
        </p:nvSpPr>
        <p:spPr>
          <a:xfrm>
            <a:off x="4773745" y="4135233"/>
            <a:ext cx="26100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Californian FB" panose="0207040306080B030204" pitchFamily="18" charset="0"/>
              </a:rPr>
              <a:t>吳冠廷  </a:t>
            </a:r>
            <a:r>
              <a:rPr lang="en-US" altLang="zh-TW" sz="2400" b="1" dirty="0">
                <a:solidFill>
                  <a:schemeClr val="bg1"/>
                </a:solidFill>
                <a:latin typeface="Californian FB" panose="0207040306080B030204" pitchFamily="18" charset="0"/>
              </a:rPr>
              <a:t>107303517 </a:t>
            </a:r>
            <a:endParaRPr lang="zh-TW" altLang="en-US" sz="24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Californian FB" panose="0207040306080B030204" pitchFamily="18" charset="0"/>
              </a:rPr>
              <a:t>李岳倫  </a:t>
            </a:r>
            <a:r>
              <a:rPr lang="en-US" altLang="zh-TW" sz="2400" b="1" dirty="0">
                <a:solidFill>
                  <a:schemeClr val="bg1"/>
                </a:solidFill>
                <a:latin typeface="Californian FB" panose="0207040306080B030204" pitchFamily="18" charset="0"/>
              </a:rPr>
              <a:t>107303571</a:t>
            </a:r>
            <a:endParaRPr lang="zh-TW" altLang="en-US" sz="24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Californian FB" panose="0207040306080B030204" pitchFamily="18" charset="0"/>
              </a:rPr>
              <a:t>江冠毅  </a:t>
            </a:r>
            <a:r>
              <a:rPr lang="en-US" altLang="zh-TW" sz="2400" b="1" dirty="0">
                <a:solidFill>
                  <a:schemeClr val="bg1"/>
                </a:solidFill>
                <a:latin typeface="Californian FB" panose="0207040306080B030204" pitchFamily="18" charset="0"/>
              </a:rPr>
              <a:t>107303525</a:t>
            </a:r>
            <a:endParaRPr lang="zh-TW" altLang="en-US" sz="24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042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A383DA2-D21D-4340-91FA-ED2C3BF2B4AB}"/>
              </a:ext>
            </a:extLst>
          </p:cNvPr>
          <p:cNvSpPr txBox="1"/>
          <p:nvPr/>
        </p:nvSpPr>
        <p:spPr>
          <a:xfrm>
            <a:off x="954690" y="798622"/>
            <a:ext cx="12442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dirty="0">
                <a:solidFill>
                  <a:schemeClr val="bg1"/>
                </a:solidFill>
                <a:latin typeface="Showcard Gothic" panose="04020904020102020604" pitchFamily="82" charset="0"/>
              </a:rPr>
              <a:t>Q:</a:t>
            </a:r>
            <a:endParaRPr lang="zh-TW" altLang="en-US" sz="8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8B30A39-2983-45F7-873F-0077B264F2F3}"/>
              </a:ext>
            </a:extLst>
          </p:cNvPr>
          <p:cNvSpPr txBox="1"/>
          <p:nvPr/>
        </p:nvSpPr>
        <p:spPr>
          <a:xfrm>
            <a:off x="1137274" y="2644170"/>
            <a:ext cx="100575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給定一非負整數</a:t>
            </a:r>
            <a:r>
              <a:rPr lang="en-US" altLang="zh-TW" sz="2400" b="1" dirty="0">
                <a:solidFill>
                  <a:schemeClr val="bg1"/>
                </a:solidFill>
                <a:latin typeface="+mj-ea"/>
                <a:ea typeface="+mj-ea"/>
              </a:rPr>
              <a:t>n</a:t>
            </a:r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計算</a:t>
            </a:r>
            <a:r>
              <a:rPr lang="en-US" altLang="zh-TW" sz="2400" b="1" dirty="0">
                <a:solidFill>
                  <a:schemeClr val="bg1"/>
                </a:solidFill>
                <a:latin typeface="+mj-ea"/>
                <a:ea typeface="+mj-ea"/>
              </a:rPr>
              <a:t>2^n</a:t>
            </a:r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的值，一般而言把 </a:t>
            </a:r>
            <a:r>
              <a:rPr lang="en-US" altLang="zh-TW" sz="2400" b="1" dirty="0">
                <a:solidFill>
                  <a:schemeClr val="bg1"/>
                </a:solidFill>
                <a:latin typeface="+mj-ea"/>
                <a:ea typeface="+mj-ea"/>
              </a:rPr>
              <a:t>2 </a:t>
            </a:r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乘上 </a:t>
            </a:r>
            <a:r>
              <a:rPr lang="en-US" altLang="zh-TW" sz="2400" b="1" dirty="0">
                <a:solidFill>
                  <a:schemeClr val="bg1"/>
                </a:solidFill>
                <a:latin typeface="+mj-ea"/>
                <a:ea typeface="+mj-ea"/>
              </a:rPr>
              <a:t>n </a:t>
            </a:r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次，就能得到答案。</a:t>
            </a:r>
            <a:endParaRPr lang="en-US" altLang="zh-TW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然而，當</a:t>
            </a:r>
            <a:r>
              <a:rPr lang="en-US" altLang="zh-TW" sz="2400" b="1" dirty="0">
                <a:solidFill>
                  <a:schemeClr val="bg1"/>
                </a:solidFill>
                <a:latin typeface="+mj-ea"/>
                <a:ea typeface="+mj-ea"/>
              </a:rPr>
              <a:t>n</a:t>
            </a:r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特別大時，</a:t>
            </a:r>
            <a:r>
              <a:rPr lang="en-US" altLang="zh-TW" sz="2400" b="1" dirty="0">
                <a:solidFill>
                  <a:schemeClr val="bg1"/>
                </a:solidFill>
                <a:latin typeface="+mj-ea"/>
                <a:ea typeface="+mj-ea"/>
              </a:rPr>
              <a:t>2^n</a:t>
            </a:r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要一次次地乘</a:t>
            </a:r>
            <a:r>
              <a:rPr lang="en-US" altLang="zh-TW" sz="24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可能稍嫌太慢，</a:t>
            </a:r>
            <a:endParaRPr lang="en-US" altLang="zh-TW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面對此一巨大問題利用分治</a:t>
            </a:r>
            <a:r>
              <a:rPr lang="en-US" altLang="zh-TW" sz="2400" b="1" dirty="0">
                <a:solidFill>
                  <a:schemeClr val="bg1"/>
                </a:solidFill>
                <a:latin typeface="+mj-ea"/>
                <a:ea typeface="+mj-ea"/>
              </a:rPr>
              <a:t>(divide-and-conquer)</a:t>
            </a:r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演算法適當地拆解</a:t>
            </a:r>
            <a:r>
              <a:rPr lang="en-US" altLang="zh-TW" sz="2400" b="1" dirty="0">
                <a:solidFill>
                  <a:schemeClr val="bg1"/>
                </a:solidFill>
                <a:latin typeface="+mj-ea"/>
                <a:ea typeface="+mj-ea"/>
              </a:rPr>
              <a:t>2 ^ n</a:t>
            </a:r>
          </a:p>
          <a:p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是個不錯的策略，特別是在進行</a:t>
            </a:r>
            <a:r>
              <a:rPr lang="en-US" altLang="zh-TW" sz="2400" b="1" dirty="0">
                <a:solidFill>
                  <a:schemeClr val="bg1"/>
                </a:solidFill>
                <a:latin typeface="+mj-ea"/>
                <a:ea typeface="+mj-ea"/>
              </a:rPr>
              <a:t>2^m + 2^n</a:t>
            </a:r>
            <a:r>
              <a:rPr lang="zh-TW" altLang="en-US" sz="2400" b="1" dirty="0">
                <a:solidFill>
                  <a:schemeClr val="bg1"/>
                </a:solidFill>
                <a:latin typeface="+mj-ea"/>
                <a:ea typeface="+mj-ea"/>
              </a:rPr>
              <a:t>這類運算時，其效果更為明顯。</a:t>
            </a:r>
            <a:endParaRPr lang="zh-TW" altLang="en-US" b="1" dirty="0">
              <a:solidFill>
                <a:schemeClr val="bg1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075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E17858-648B-4279-A447-41582DEE0F37}"/>
                  </a:ext>
                </a:extLst>
              </p:cNvPr>
              <p:cNvSpPr/>
              <p:nvPr/>
            </p:nvSpPr>
            <p:spPr>
              <a:xfrm>
                <a:off x="1190171" y="1527173"/>
                <a:ext cx="9811658" cy="3354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TW" sz="3600" b="1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INPUT</a:t>
                </a:r>
                <a:endParaRPr lang="zh-TW" altLang="zh-TW" sz="3600" kern="100" dirty="0">
                  <a:solidFill>
                    <a:schemeClr val="bg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TW" sz="28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	</a:t>
                </a:r>
                <a:r>
                  <a:rPr lang="zh-TW" altLang="zh-TW" sz="2800" kern="100" dirty="0">
                    <a:solidFill>
                      <a:schemeClr val="bg1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每一行有兩非負整數</a:t>
                </a:r>
                <a14:m>
                  <m:oMath xmlns:m="http://schemas.openxmlformats.org/officeDocument/2006/math">
                    <m:r>
                      <a:rPr lang="en-US" altLang="zh-TW" sz="2800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0≤</m:t>
                    </m:r>
                    <m:r>
                      <m:rPr>
                        <m:sty m:val="p"/>
                      </m:rPr>
                      <a:rPr lang="en-US" altLang="zh-TW" sz="2800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 sz="2800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2800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sz="2800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≤5555</m:t>
                    </m:r>
                  </m:oMath>
                </a14:m>
                <a:r>
                  <a:rPr lang="zh-TW" altLang="zh-TW" sz="2800" kern="100" dirty="0">
                    <a:solidFill>
                      <a:schemeClr val="bg1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TW" sz="2800" kern="100" dirty="0">
                    <a:solidFill>
                      <a:schemeClr val="bg1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m</a:t>
                </a:r>
                <a:r>
                  <a:rPr lang="zh-TW" altLang="zh-TW" sz="2800" kern="100" dirty="0">
                    <a:solidFill>
                      <a:schemeClr val="bg1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與</a:t>
                </a:r>
                <a:r>
                  <a:rPr lang="en-US" altLang="zh-TW" sz="2800" kern="100" dirty="0">
                    <a:solidFill>
                      <a:schemeClr val="bg1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n </a:t>
                </a:r>
                <a:r>
                  <a:rPr lang="zh-TW" altLang="zh-TW" sz="2800" kern="100" dirty="0">
                    <a:solidFill>
                      <a:schemeClr val="bg1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之間相隔一空白鍵。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TW" sz="28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 </a:t>
                </a:r>
                <a:endParaRPr lang="zh-TW" altLang="zh-TW" sz="2800" kern="100" dirty="0">
                  <a:solidFill>
                    <a:schemeClr val="bg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TW" sz="3600" b="1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OUTPUT</a:t>
                </a:r>
                <a:endParaRPr lang="zh-TW" altLang="zh-TW" sz="3600" kern="100" dirty="0">
                  <a:solidFill>
                    <a:schemeClr val="bg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	</a:t>
                </a:r>
                <a:r>
                  <a:rPr lang="en-US" altLang="zh-TW" sz="2800" dirty="0">
                    <a:solidFill>
                      <a:schemeClr val="bg1"/>
                    </a:solidFill>
                    <a:latin typeface="+mn-ea"/>
                  </a:rPr>
                  <a:t>2^m + 2^n</a:t>
                </a:r>
                <a:r>
                  <a:rPr lang="zh-TW" altLang="zh-TW" sz="2800" dirty="0">
                    <a:solidFill>
                      <a:schemeClr val="bg1"/>
                    </a:solidFill>
                    <a:latin typeface="+mn-ea"/>
                    <a:cs typeface="Times New Roman" panose="02020603050405020304" pitchFamily="18" charset="0"/>
                  </a:rPr>
                  <a:t>的精確值</a:t>
                </a:r>
                <a:r>
                  <a:rPr lang="en-US" altLang="zh-TW" sz="2800" dirty="0">
                    <a:solidFill>
                      <a:schemeClr val="bg1"/>
                    </a:solidFill>
                    <a:latin typeface="+mn-ea"/>
                  </a:rPr>
                  <a:t>(</a:t>
                </a:r>
                <a:r>
                  <a:rPr lang="zh-TW" altLang="zh-TW" sz="2800" dirty="0">
                    <a:solidFill>
                      <a:schemeClr val="bg1"/>
                    </a:solidFill>
                    <a:latin typeface="+mn-ea"/>
                    <a:cs typeface="Times New Roman" panose="02020603050405020304" pitchFamily="18" charset="0"/>
                  </a:rPr>
                  <a:t>每一筆輸出在十進制</a:t>
                </a:r>
                <a:r>
                  <a:rPr lang="en-US" altLang="zh-TW" sz="2800" dirty="0">
                    <a:solidFill>
                      <a:schemeClr val="bg1"/>
                    </a:solidFill>
                    <a:latin typeface="+mn-ea"/>
                  </a:rPr>
                  <a:t>2,000</a:t>
                </a:r>
                <a:r>
                  <a:rPr lang="zh-TW" altLang="zh-TW" sz="2800" dirty="0">
                    <a:solidFill>
                      <a:schemeClr val="bg1"/>
                    </a:solidFill>
                    <a:latin typeface="+mn-ea"/>
                    <a:cs typeface="Times New Roman" panose="02020603050405020304" pitchFamily="18" charset="0"/>
                  </a:rPr>
                  <a:t>位以內</a:t>
                </a:r>
                <a:r>
                  <a:rPr lang="en-US" altLang="zh-TW" sz="2800" dirty="0">
                    <a:solidFill>
                      <a:schemeClr val="bg1"/>
                    </a:solidFill>
                    <a:latin typeface="+mn-ea"/>
                  </a:rPr>
                  <a:t>)</a:t>
                </a:r>
                <a:r>
                  <a:rPr lang="zh-TW" altLang="zh-TW" sz="2800" dirty="0">
                    <a:solidFill>
                      <a:schemeClr val="bg1"/>
                    </a:solidFill>
                    <a:latin typeface="+mn-ea"/>
                    <a:cs typeface="Times New Roman" panose="02020603050405020304" pitchFamily="18" charset="0"/>
                  </a:rPr>
                  <a:t>，每個</a:t>
                </a:r>
                <a:r>
                  <a:rPr lang="en-US" altLang="zh-TW" sz="2800">
                    <a:solidFill>
                      <a:schemeClr val="bg1"/>
                    </a:solidFill>
                    <a:latin typeface="+mn-ea"/>
                  </a:rPr>
                  <a:t>case</a:t>
                </a:r>
                <a:r>
                  <a:rPr lang="zh-TW" altLang="zh-TW" sz="2800">
                    <a:solidFill>
                      <a:schemeClr val="bg1"/>
                    </a:solidFill>
                    <a:latin typeface="+mn-ea"/>
                    <a:cs typeface="Times New Roman" panose="02020603050405020304" pitchFamily="18" charset="0"/>
                  </a:rPr>
                  <a:t>輸出</a:t>
                </a:r>
                <a:r>
                  <a:rPr lang="zh-TW" altLang="zh-TW" sz="2800" dirty="0">
                    <a:solidFill>
                      <a:schemeClr val="bg1"/>
                    </a:solidFill>
                    <a:latin typeface="+mn-ea"/>
                    <a:cs typeface="Times New Roman" panose="02020603050405020304" pitchFamily="18" charset="0"/>
                  </a:rPr>
                  <a:t>完畢後請換行做為區隔。</a:t>
                </a:r>
                <a:endParaRPr lang="zh-TW" altLang="en-US" sz="2800" dirty="0">
                  <a:solidFill>
                    <a:schemeClr val="bg1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E17858-648B-4279-A447-41582DEE0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71" y="1527173"/>
                <a:ext cx="9811658" cy="3354765"/>
              </a:xfrm>
              <a:prstGeom prst="rect">
                <a:avLst/>
              </a:prstGeom>
              <a:blipFill>
                <a:blip r:embed="rId3"/>
                <a:stretch>
                  <a:fillRect l="-1863" t="-3273" r="-1242" b="-4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86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DB79EFD-791A-4E95-8F7E-40317C270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37" y="2292821"/>
            <a:ext cx="7354326" cy="152421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A3E30E7-1205-4829-932F-1D2F79669DF2}"/>
              </a:ext>
            </a:extLst>
          </p:cNvPr>
          <p:cNvSpPr/>
          <p:nvPr/>
        </p:nvSpPr>
        <p:spPr>
          <a:xfrm>
            <a:off x="2418837" y="4366552"/>
            <a:ext cx="38587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Sintony"/>
              </a:rPr>
              <a:t>n = 12 (even)   x</a:t>
            </a:r>
            <a:r>
              <a:rPr lang="en-US" altLang="zh-TW" sz="2400" baseline="30000" dirty="0">
                <a:solidFill>
                  <a:schemeClr val="bg1"/>
                </a:solidFill>
                <a:latin typeface="Sintony"/>
              </a:rPr>
              <a:t>12</a:t>
            </a:r>
            <a:r>
              <a:rPr lang="en-US" altLang="zh-TW" sz="2400" dirty="0">
                <a:solidFill>
                  <a:schemeClr val="bg1"/>
                </a:solidFill>
                <a:latin typeface="Sintony"/>
              </a:rPr>
              <a:t> = x</a:t>
            </a:r>
            <a:r>
              <a:rPr lang="en-US" altLang="zh-TW" sz="2400" baseline="30000" dirty="0">
                <a:solidFill>
                  <a:schemeClr val="bg1"/>
                </a:solidFill>
                <a:latin typeface="Sintony"/>
              </a:rPr>
              <a:t>6</a:t>
            </a:r>
            <a:r>
              <a:rPr lang="en-US" altLang="zh-TW" sz="2400" dirty="0">
                <a:solidFill>
                  <a:schemeClr val="bg1"/>
                </a:solidFill>
                <a:latin typeface="Sintony"/>
              </a:rPr>
              <a:t> * x</a:t>
            </a:r>
            <a:r>
              <a:rPr lang="en-US" altLang="zh-TW" sz="2400" baseline="30000" dirty="0">
                <a:solidFill>
                  <a:schemeClr val="bg1"/>
                </a:solidFill>
                <a:latin typeface="Sintony"/>
              </a:rPr>
              <a:t>6</a:t>
            </a:r>
            <a:r>
              <a:rPr lang="en-US" altLang="zh-TW" sz="2400" dirty="0">
                <a:solidFill>
                  <a:schemeClr val="bg1"/>
                </a:solidFill>
                <a:latin typeface="Sintony"/>
              </a:rPr>
              <a:t> 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n = 13 (odd)     x</a:t>
            </a:r>
            <a:r>
              <a:rPr lang="en-US" altLang="zh-TW" sz="2400" baseline="30000" dirty="0">
                <a:solidFill>
                  <a:schemeClr val="bg1"/>
                </a:solidFill>
              </a:rPr>
              <a:t>13</a:t>
            </a:r>
            <a:r>
              <a:rPr lang="en-US" altLang="zh-TW" sz="2400" dirty="0">
                <a:solidFill>
                  <a:schemeClr val="bg1"/>
                </a:solidFill>
              </a:rPr>
              <a:t> = x</a:t>
            </a:r>
            <a:r>
              <a:rPr lang="en-US" altLang="zh-TW" sz="2400" baseline="30000" dirty="0">
                <a:solidFill>
                  <a:schemeClr val="bg1"/>
                </a:solidFill>
              </a:rPr>
              <a:t>6</a:t>
            </a:r>
            <a:r>
              <a:rPr lang="en-US" altLang="zh-TW" sz="2400" dirty="0">
                <a:solidFill>
                  <a:schemeClr val="bg1"/>
                </a:solidFill>
              </a:rPr>
              <a:t> * x</a:t>
            </a:r>
            <a:r>
              <a:rPr lang="en-US" altLang="zh-TW" sz="2400" baseline="30000" dirty="0">
                <a:solidFill>
                  <a:schemeClr val="bg1"/>
                </a:solidFill>
              </a:rPr>
              <a:t>6</a:t>
            </a:r>
            <a:r>
              <a:rPr lang="en-US" altLang="zh-TW" sz="2400" dirty="0">
                <a:solidFill>
                  <a:schemeClr val="bg1"/>
                </a:solidFill>
              </a:rPr>
              <a:t> * x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3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EC93ABE-97BF-48BE-A88B-721D39DF4847}"/>
              </a:ext>
            </a:extLst>
          </p:cNvPr>
          <p:cNvSpPr/>
          <p:nvPr/>
        </p:nvSpPr>
        <p:spPr>
          <a:xfrm>
            <a:off x="1787236" y="2111434"/>
            <a:ext cx="668343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</a:rPr>
              <a:t>if </a:t>
            </a:r>
            <a:r>
              <a:rPr lang="en-US" altLang="zh-TW" sz="20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</a:rPr>
              <a:t>n == 0 </a:t>
            </a:r>
            <a:r>
              <a:rPr lang="en-US" altLang="zh-TW" sz="2000" b="1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</a:rPr>
              <a:t>then 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</a:rPr>
              <a:t>    return </a:t>
            </a:r>
            <a:r>
              <a:rPr lang="en-US" altLang="zh-TW" sz="20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</a:rPr>
              <a:t>1 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</a:rPr>
              <a:t>else 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</a:rPr>
              <a:t>    </a:t>
            </a:r>
            <a:r>
              <a:rPr lang="en-US" altLang="zh-TW" sz="20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</a:rPr>
              <a:t>m ← pow(x, n/2) 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</a:rPr>
              <a:t>    if </a:t>
            </a:r>
            <a:r>
              <a:rPr lang="en-US" altLang="zh-TW" sz="20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</a:rPr>
              <a:t>n%2 == 0 </a:t>
            </a:r>
            <a:r>
              <a:rPr lang="en-US" altLang="zh-TW" sz="2000" b="1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</a:rPr>
              <a:t>then 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</a:rPr>
              <a:t>        return </a:t>
            </a:r>
            <a:r>
              <a:rPr lang="en-US" altLang="zh-TW" sz="20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</a:rPr>
              <a:t>m*m           // if n is even 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</a:rPr>
              <a:t>    else 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</a:rPr>
              <a:t>        return </a:t>
            </a:r>
            <a:r>
              <a:rPr lang="en-US" altLang="zh-TW" sz="20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</a:rPr>
              <a:t>m*m*x       // if n is odd 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</a:rPr>
              <a:t>    end 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</a:rPr>
              <a:t>end</a:t>
            </a:r>
            <a:endParaRPr lang="zh-TW" altLang="en-US" dirty="0">
              <a:solidFill>
                <a:schemeClr val="bg1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A4E16E-C8C2-4B63-89BE-FC1AEB2B53C9}"/>
              </a:ext>
            </a:extLst>
          </p:cNvPr>
          <p:cNvSpPr/>
          <p:nvPr/>
        </p:nvSpPr>
        <p:spPr>
          <a:xfrm>
            <a:off x="985756" y="964276"/>
            <a:ext cx="46170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</a:rPr>
              <a:t> </a:t>
            </a:r>
            <a:r>
              <a:rPr lang="en-US" altLang="zh-TW" sz="4000" dirty="0">
                <a:solidFill>
                  <a:schemeClr val="bg1"/>
                </a:solidFill>
                <a:latin typeface="Showcard Gothic" panose="04020904020102020604" pitchFamily="82" charset="0"/>
                <a:ea typeface="Segoe UI Symbol" panose="020B0502040204020203" pitchFamily="34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13001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CF6E108-3474-4535-B8C5-D95AAAA3F81F}"/>
              </a:ext>
            </a:extLst>
          </p:cNvPr>
          <p:cNvSpPr/>
          <p:nvPr/>
        </p:nvSpPr>
        <p:spPr>
          <a:xfrm>
            <a:off x="1551709" y="92858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Arial Black" panose="020B0A04020102020204" pitchFamily="34" charset="0"/>
              </a:rPr>
              <a:t>T(n) = T(n/2)  + 1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Arial Black" panose="020B0A04020102020204" pitchFamily="34" charset="0"/>
              </a:rPr>
              <a:t>T(n) = (T(n/4) + 1)+1 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Arial Black" panose="020B0A04020102020204" pitchFamily="34" charset="0"/>
              </a:rPr>
              <a:t>T(n) = ((T(n/8) + 1)+1)+1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Arial Black" panose="020B0A04020102020204" pitchFamily="34" charset="0"/>
              </a:rPr>
              <a:t>T(n)  = T(n/2</a:t>
            </a:r>
            <a:r>
              <a:rPr lang="en-US" altLang="zh-TW" sz="2400" baseline="30000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r>
              <a:rPr lang="en-US" altLang="zh-TW" sz="2400" dirty="0">
                <a:solidFill>
                  <a:schemeClr val="bg1"/>
                </a:solidFill>
                <a:latin typeface="Arial Black" panose="020B0A04020102020204" pitchFamily="34" charset="0"/>
              </a:rPr>
              <a:t>)  + 3</a:t>
            </a:r>
          </a:p>
          <a:p>
            <a:r>
              <a:rPr lang="zh-TW" alt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→ </a:t>
            </a:r>
            <a:r>
              <a:rPr lang="en-US" altLang="zh-TW" sz="2400" dirty="0">
                <a:solidFill>
                  <a:schemeClr val="bg1"/>
                </a:solidFill>
                <a:latin typeface="Arial Black" panose="020B0A04020102020204" pitchFamily="34" charset="0"/>
              </a:rPr>
              <a:t>T(n)   =   T(n/2</a:t>
            </a:r>
            <a:r>
              <a:rPr lang="en-US" altLang="zh-TW" sz="2400" baseline="30000" dirty="0">
                <a:solidFill>
                  <a:schemeClr val="bg1"/>
                </a:solidFill>
                <a:latin typeface="Arial Black" panose="020B0A04020102020204" pitchFamily="34" charset="0"/>
              </a:rPr>
              <a:t>k</a:t>
            </a:r>
            <a:r>
              <a:rPr lang="en-US" altLang="zh-TW" sz="2400" dirty="0">
                <a:solidFill>
                  <a:schemeClr val="bg1"/>
                </a:solidFill>
                <a:latin typeface="Arial Black" panose="020B0A04020102020204" pitchFamily="34" charset="0"/>
              </a:rPr>
              <a:t>) + k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84947C-4C97-44DA-B6A7-FC3BFE8074BD}"/>
              </a:ext>
            </a:extLst>
          </p:cNvPr>
          <p:cNvSpPr/>
          <p:nvPr/>
        </p:nvSpPr>
        <p:spPr>
          <a:xfrm>
            <a:off x="1551709" y="4940131"/>
            <a:ext cx="3868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rial Black" panose="020B0A04020102020204" pitchFamily="34" charset="0"/>
              </a:rPr>
              <a:t>⇒ T(n) = O(log n)</a:t>
            </a:r>
            <a:endParaRPr lang="en-US" altLang="zh-TW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59A8CE-C780-4C56-8129-F71F8363D00E}"/>
              </a:ext>
            </a:extLst>
          </p:cNvPr>
          <p:cNvSpPr/>
          <p:nvPr/>
        </p:nvSpPr>
        <p:spPr>
          <a:xfrm>
            <a:off x="1551709" y="311902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Arial Black" panose="020B0A04020102020204" pitchFamily="34" charset="0"/>
              </a:rPr>
              <a:t>let k = log n ⇒ n = 2</a:t>
            </a:r>
            <a:r>
              <a:rPr lang="en-US" altLang="zh-TW" sz="2400" baseline="30000" dirty="0">
                <a:solidFill>
                  <a:schemeClr val="bg1"/>
                </a:solidFill>
                <a:latin typeface="Arial Black" panose="020B0A04020102020204" pitchFamily="34" charset="0"/>
              </a:rPr>
              <a:t>k</a:t>
            </a:r>
            <a:endParaRPr lang="en-US" altLang="zh-TW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altLang="zh-TW" sz="2400" dirty="0">
                <a:solidFill>
                  <a:schemeClr val="bg1"/>
                </a:solidFill>
                <a:latin typeface="Arial Black" panose="020B0A04020102020204" pitchFamily="34" charset="0"/>
              </a:rPr>
              <a:t>T(n) = T(2</a:t>
            </a:r>
            <a:r>
              <a:rPr lang="en-US" altLang="zh-TW" sz="2400" baseline="30000" dirty="0">
                <a:solidFill>
                  <a:schemeClr val="bg1"/>
                </a:solidFill>
                <a:latin typeface="Arial Black" panose="020B0A04020102020204" pitchFamily="34" charset="0"/>
              </a:rPr>
              <a:t>k</a:t>
            </a:r>
            <a:r>
              <a:rPr lang="en-US" altLang="zh-TW" sz="2400" dirty="0">
                <a:solidFill>
                  <a:schemeClr val="bg1"/>
                </a:solidFill>
                <a:latin typeface="Arial Black" panose="020B0A04020102020204" pitchFamily="34" charset="0"/>
              </a:rPr>
              <a:t>/2</a:t>
            </a:r>
            <a:r>
              <a:rPr lang="en-US" altLang="zh-TW" sz="2400" baseline="30000" dirty="0">
                <a:solidFill>
                  <a:schemeClr val="bg1"/>
                </a:solidFill>
                <a:latin typeface="Arial Black" panose="020B0A04020102020204" pitchFamily="34" charset="0"/>
              </a:rPr>
              <a:t>k</a:t>
            </a:r>
            <a:r>
              <a:rPr lang="en-US" altLang="zh-TW" sz="2400" dirty="0">
                <a:solidFill>
                  <a:schemeClr val="bg1"/>
                </a:solidFill>
                <a:latin typeface="Arial Black" panose="020B0A04020102020204" pitchFamily="34" charset="0"/>
              </a:rPr>
              <a:t>)  + k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Arial Black" panose="020B0A04020102020204" pitchFamily="34" charset="0"/>
              </a:rPr>
              <a:t>        = T(1) + k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Arial Black" panose="020B0A04020102020204" pitchFamily="34" charset="0"/>
              </a:rPr>
              <a:t>T(n) = 1 + k = 1 + log n</a:t>
            </a:r>
            <a:endParaRPr lang="en-US" altLang="zh-TW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D39AB1-CA87-4053-B792-D46EE9801D8D}"/>
              </a:ext>
            </a:extLst>
          </p:cNvPr>
          <p:cNvSpPr/>
          <p:nvPr/>
        </p:nvSpPr>
        <p:spPr>
          <a:xfrm>
            <a:off x="5420076" y="4940131"/>
            <a:ext cx="16474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rial Black" panose="020B0A04020102020204" pitchFamily="34" charset="0"/>
              </a:rPr>
              <a:t>&lt; O(n)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6299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503" y="3940299"/>
            <a:ext cx="3923069" cy="133013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69738" y="2189612"/>
            <a:ext cx="6531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solidFill>
                  <a:schemeClr val="bg1"/>
                </a:solidFill>
                <a:latin typeface="Segoe Script" panose="020B0504020000000003" pitchFamily="34" charset="0"/>
              </a:rPr>
              <a:t>THANK</a:t>
            </a:r>
          </a:p>
          <a:p>
            <a:pPr algn="ctr"/>
            <a:r>
              <a:rPr kumimoji="1" lang="en-US" altLang="zh-CN" sz="4800" dirty="0">
                <a:solidFill>
                  <a:schemeClr val="bg1"/>
                </a:solidFill>
                <a:latin typeface="Segoe Script" panose="020B0504020000000003" pitchFamily="34" charset="0"/>
              </a:rPr>
              <a:t>YOU</a:t>
            </a:r>
            <a:endParaRPr kumimoji="1" lang="zh-CN" altLang="en-US" sz="4800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83" y="724728"/>
            <a:ext cx="1462500" cy="1091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878765" y="724728"/>
            <a:ext cx="1462500" cy="1091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711107">
            <a:off x="4168635" y="1581333"/>
            <a:ext cx="1248750" cy="9787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450453">
            <a:off x="7432166" y="2770150"/>
            <a:ext cx="2454985" cy="13594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4227" y="2744143"/>
            <a:ext cx="1361250" cy="13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0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458</Words>
  <Application>Microsoft Office PowerPoint</Application>
  <PresentationFormat>寬螢幕</PresentationFormat>
  <Paragraphs>45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9" baseType="lpstr">
      <vt:lpstr>Sintony</vt:lpstr>
      <vt:lpstr>新細明體</vt:lpstr>
      <vt:lpstr>Arial</vt:lpstr>
      <vt:lpstr>Arial Black</vt:lpstr>
      <vt:lpstr>Calibri</vt:lpstr>
      <vt:lpstr>Calibri Light</vt:lpstr>
      <vt:lpstr>Californian FB</vt:lpstr>
      <vt:lpstr>Cambria Math</vt:lpstr>
      <vt:lpstr>Segoe Script</vt:lpstr>
      <vt:lpstr>Showcard Gothic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李岳倫 (107303571)</cp:lastModifiedBy>
  <cp:revision>39</cp:revision>
  <dcterms:created xsi:type="dcterms:W3CDTF">2015-08-19T07:17:53Z</dcterms:created>
  <dcterms:modified xsi:type="dcterms:W3CDTF">2022-05-24T02:50:56Z</dcterms:modified>
</cp:coreProperties>
</file>