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7"/>
  </p:notesMasterIdLst>
  <p:sldIdLst>
    <p:sldId id="330" r:id="rId3"/>
    <p:sldId id="332" r:id="rId4"/>
    <p:sldId id="333" r:id="rId5"/>
    <p:sldId id="335" r:id="rId6"/>
  </p:sldIdLst>
  <p:sldSz cx="12192000" cy="6858000"/>
  <p:notesSz cx="6858000" cy="9144000"/>
  <p:embeddedFontLst>
    <p:embeddedFont>
      <p:font typeface="微软雅黑" panose="020B0503020204020204" pitchFamily="34" charset="-122"/>
      <p:regular r:id="rId8"/>
      <p:bold r:id="rId9"/>
    </p:embeddedFont>
    <p:embeddedFont>
      <p:font typeface="AR BERKLEY" panose="02000000000000000000" pitchFamily="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 Math" panose="02040503050406030204" pitchFamily="18" charset="0"/>
      <p:regular r:id="rId17"/>
    </p:embeddedFont>
    <p:embeddedFont>
      <p:font typeface="華康鋼筆體W2" panose="03000209000000000000" pitchFamily="65" charset="-120"/>
      <p:regular r:id="rId1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BEC"/>
    <a:srgbClr val="BBD9DB"/>
    <a:srgbClr val="6FB5A6"/>
    <a:srgbClr val="4D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1302-4B27-4563-B496-DAFD7F3DFF1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944D4-28D5-4847-83D0-F3394C967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91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43F21-A4CC-4CE3-AE82-6CA85391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18163B-7497-473E-89BF-781F1FB92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7F6A7-5689-490D-8F81-7712D7A4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7A54F-9B67-403A-8C94-014F2D90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493CF2-9283-4EB5-8AE3-24ED19E1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6A206-F81B-4D90-A06D-4E35DDF4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054F3A-E23F-4490-80E3-3EBE860EC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36AD2E-519C-4E7C-9B46-0BDD669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946A1-564C-4454-BD4A-EEAF8337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C6006-580F-45F7-B8FD-D249E481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054642-60D7-4C69-9B6F-A79C6192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7D58EA-D925-4119-8CFB-9CC39448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38A8ED-C5D8-4C97-9E10-D767DA10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19904-F43F-4691-897E-83D67696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EB2EB-3016-459D-B357-10C168C3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76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5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5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20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8126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462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11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8E2B9-74F2-4B7C-96AF-9AD54AA6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EAD04-2EB5-4978-92E7-54DD67FE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A5ADF7-90EA-4940-B6FE-50C4788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22925-FE30-4991-8EDA-74FA42DA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5DA00-3308-4A07-86B4-BAC5113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93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092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027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2142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25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3" name="等腰三角形 12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845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184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216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434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40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83570-4C18-4A78-BDF0-2DF67667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66361-D679-42A4-8A1A-83A033C4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7194D-FB54-47AA-9040-4DE73076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853E19-7557-4CA3-8F8E-AFC28D16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681AF-B7B9-4C86-BCD2-72F5127F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8CC04-45FB-4E98-8C61-48FD7DC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9EF89-F559-457C-B63C-89A24DE4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77D63B-FB88-4B2B-A3DA-AD43251E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3BDE9-646B-44E9-8F5F-DC4A00EE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A24FCA-4C62-4621-A571-4579DA77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6AB1B-DA2A-45F9-8A40-CA2DADD0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5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D762-9A98-407C-8067-A34D5DDA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B842D2-0F70-466D-8B80-6A3A1AA3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161CEB-3D90-47AA-85A3-3857A4363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D4D00B-5225-4AE8-9FD0-11048D07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66C9D-1AD7-485F-9F8A-400F58FAC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0959CA-7C45-43B7-B5ED-3EB03010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E07C35-7CB0-4A69-B9C6-1D796361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799859-09D4-429D-B6D5-C76A5567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8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EA53F-26F7-4803-A283-3EE2502C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8F4CB3-5C24-490C-806B-95FB88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28CDEB-700D-421C-A1C8-42130447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7CDC5A-18BB-4760-8EC0-47B159A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FA973-43C8-4B49-93D9-028024F3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6B5CE0-73A6-4EC3-BDD2-0A000C1A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D3595-E668-4244-A4BC-435EC96D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4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C5F-9726-4B2E-8FAD-EBDF125C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9E779-9D17-493F-AE63-17EF308E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00ED43-164E-49D4-A250-7DEAC0C4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636B5-13C6-4592-971D-132DDEA1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523DC-523E-43D3-8618-C102BB0A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5CAF0-4B99-454D-834C-6F57957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EDF54-9C85-4821-9A69-722B61CE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5531B1-9509-407F-BDCC-A1E40DF43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40B4EA-10CA-4192-9A32-86D2432E3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89F3D6-44B1-4EAE-88AD-5E73A61C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0DEBF3-C469-48E0-B009-B1530DC0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1A294B-E9C9-4B64-A0C2-707D892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6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0662B4-CB35-4CF6-972E-2BAEB0E9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3052C-5E6D-44BE-9C2D-802CD40E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D5963-B662-4CFE-9CF0-58176D40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70DB-238C-4F0F-AA2C-ECE30E22ADD8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1E31-F206-43CC-815B-07A32B70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64FB9-3673-4041-865D-D1FC9AA0B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2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7000">
                <a:srgbClr val="FFFFFF"/>
              </a:gs>
              <a:gs pos="0">
                <a:srgbClr val="E1EA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977513" y="2229201"/>
            <a:ext cx="6819720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720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R BERKLEY" panose="02000000000000000000" pitchFamily="2" charset="0"/>
                <a:ea typeface="Yu Gothic" panose="020B0400000000000000" pitchFamily="34" charset="-128"/>
                <a:cs typeface="+mn-ea"/>
                <a:sym typeface="+mn-lt"/>
              </a:rPr>
              <a:t>HW11-A</a:t>
            </a:r>
            <a:endParaRPr lang="zh-CN" altLang="en-US" sz="720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R BERKLEY" panose="02000000000000000000" pitchFamily="2" charset="0"/>
              <a:ea typeface="Yu Gothic" panose="020B0400000000000000" pitchFamily="34" charset="-128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E687E-CAF6-4722-8FFD-A698B456FA5C}"/>
              </a:ext>
            </a:extLst>
          </p:cNvPr>
          <p:cNvSpPr txBox="1"/>
          <p:nvPr/>
        </p:nvSpPr>
        <p:spPr bwMode="auto">
          <a:xfrm>
            <a:off x="1215164" y="4046456"/>
            <a:ext cx="5644276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通訊四  </a:t>
            </a:r>
            <a:r>
              <a:rPr lang="en-US" altLang="zh-TW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107503002</a:t>
            </a: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童茗暄</a:t>
            </a:r>
            <a:endParaRPr lang="en-US" altLang="zh-TW" sz="24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        </a:t>
            </a:r>
            <a:r>
              <a:rPr lang="en-US" altLang="zh-TW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107503503</a:t>
            </a: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向佳嫻</a:t>
            </a:r>
            <a:endParaRPr lang="en-US" altLang="zh-TW" sz="24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        </a:t>
            </a:r>
            <a:r>
              <a:rPr lang="en-US" altLang="zh-TW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107503506</a:t>
            </a: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簡雅茹</a:t>
            </a:r>
            <a:endParaRPr lang="zh-CN" altLang="en-US" sz="24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-162219" y="1393240"/>
            <a:ext cx="5561154" cy="702437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演算法</a:t>
            </a:r>
            <a:endParaRPr lang="zh-CN" altLang="en-US" sz="3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6472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-4.32099E-6 L 0.01302 -4.32099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  <p:bldP spid="6" grpId="0"/>
      <p:bldP spid="14" grpId="0"/>
      <p:bldP spid="14" grpId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65843" y="1914491"/>
            <a:ext cx="8986824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一個背包容量為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10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，現在有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5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個物品， 重量分別為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4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3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6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2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5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，價格分別為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10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9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12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4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、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8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，求背包能夠裝入零碎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(fractional)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物品的最大價值為何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?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32381" y="59602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題目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267357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54238" y="1784316"/>
                <a:ext cx="8909061" cy="3256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1.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輸入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每個背包容量</a:t>
                </a: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m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、</a:t>
                </a: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n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項物品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的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價格</a:t>
                </a: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pi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 </a:t>
                </a: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&amp;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 重量</a:t>
                </a:r>
                <a:r>
                  <a:rPr lang="en-US" altLang="zh-TW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wi</a:t>
                </a:r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lvl="0">
                  <a:lnSpc>
                    <a:spcPct val="130000"/>
                  </a:lnSpc>
                  <a:defRPr/>
                </a:pP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2.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計算出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/>
                                <a:cs typeface="+mn-ea"/>
                                <a:sym typeface="+mn-lt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/>
                                <a:cs typeface="+mn-ea"/>
                                <a:sym typeface="+mn-lt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/>
                                <a:cs typeface="+mn-ea"/>
                                <a:sym typeface="+mn-lt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(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價重比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)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並排序</a:t>
                </a:r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3.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檢查背包容量是否足夠，若足夠，將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由大到小放入背包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內</a:t>
                </a:r>
              </a:p>
              <a:p>
                <a:pPr lvl="0">
                  <a:lnSpc>
                    <a:spcPct val="130000"/>
                  </a:lnSpc>
                  <a:defRPr/>
                </a:pP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4.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若有放入東西，則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m=m-</a:t>
                </a:r>
                <a:r>
                  <a:rPr kumimoji="0" lang="en-US" altLang="zh-TW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wi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，</a:t>
                </a: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max 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pi=max pi+</a:t>
                </a: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pi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*</a:t>
                </a:r>
                <a:r>
                  <a:rPr lang="zh-TW" altLang="en-US" b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物品比例</a:t>
                </a:r>
                <a:r>
                  <a:rPr kumimoji="0" lang="zh-TW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，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重複步驟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3</a:t>
                </a: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5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.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若背包已滿或是所有物品檢查完，</a:t>
                </a:r>
                <a:r>
                  <a:rPr lang="zh-TW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則計算出總價值</a:t>
                </a: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並輸出</a:t>
                </a:r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38" y="1784316"/>
                <a:ext cx="8909061" cy="3256854"/>
              </a:xfrm>
              <a:prstGeom prst="rect">
                <a:avLst/>
              </a:prstGeo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182928" y="5960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流程說明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903913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182931" y="6648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計算過程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0304D06F-A50B-5D68-B026-8CB69455D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513971"/>
                  </p:ext>
                </p:extLst>
              </p:nvPr>
            </p:nvGraphicFramePr>
            <p:xfrm>
              <a:off x="2031999" y="2125133"/>
              <a:ext cx="8128002" cy="1723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5414242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104898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5337623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513363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154938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0647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物品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en-US" altLang="zh-TW" dirty="0" err="1"/>
                            <a:t>i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4D90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300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重量</a:t>
                          </a:r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D90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4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6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5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1424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價格</a:t>
                          </a:r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D90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10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9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12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4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8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165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altLang="zh-TW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TW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TW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kumimoji="0" lang="en-US" altLang="zh-TW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zh-TW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TW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0" lang="en-US" altLang="zh-TW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solidFill>
                          <a:srgbClr val="4D90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2.5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1.6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2522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0304D06F-A50B-5D68-B026-8CB69455D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513971"/>
                  </p:ext>
                </p:extLst>
              </p:nvPr>
            </p:nvGraphicFramePr>
            <p:xfrm>
              <a:off x="2031999" y="2125133"/>
              <a:ext cx="8128002" cy="1723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5414242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104898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5337623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513363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154938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0647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物品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en-US" altLang="zh-TW" dirty="0" err="1"/>
                            <a:t>i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4D90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rgbClr val="6FB5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300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50" t="-108197" r="-502703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4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6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5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1424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50" t="-208197" r="-502703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10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9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12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4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8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DCEB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165828"/>
                      </a:ext>
                    </a:extLst>
                  </a:tr>
                  <a:tr h="6113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50" t="-186139" r="-50270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2.5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3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2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+mn-lt"/>
                            </a:rPr>
                            <a:t>1.6</a:t>
                          </a:r>
                          <a:endParaRPr lang="zh-TW" altLang="en-US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BBD9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2522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80457D5-1F79-3746-6621-A569DA4522B1}"/>
                  </a:ext>
                </a:extLst>
              </p:cNvPr>
              <p:cNvSpPr/>
              <p:nvPr/>
            </p:nvSpPr>
            <p:spPr>
              <a:xfrm>
                <a:off x="1943642" y="3947953"/>
                <a:ext cx="8986824" cy="2026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將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由大到小排序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:</a:t>
                </a: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B</a:t>
                </a: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→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A</a:t>
                </a: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→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C,D</a:t>
                </a: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→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可知放入背包的比例為</a:t>
                </a:r>
                <a:r>
                  <a:rPr lang="en-US" altLang="zh-TW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:</a:t>
                </a:r>
                <a:r>
                  <a:rPr lang="zh-TW" altLang="en-US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 </a:t>
                </a:r>
                <a:r>
                  <a:rPr lang="en-US" altLang="zh-TW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B:1 A:1 C: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TW" sz="24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  <m:t>𝟏</m:t>
                        </m:r>
                      </m:num>
                      <m:den>
                        <m:r>
                          <a:rPr lang="en-US" altLang="zh-TW" sz="24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  <m:t>𝟐</m:t>
                        </m:r>
                      </m:den>
                    </m:f>
                  </m:oMath>
                </a14:m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由</a:t>
                </a:r>
                <a:r>
                  <a:rPr lang="en-US" altLang="zh-TW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Knapsack</a:t>
                </a:r>
                <a:r>
                  <a:rPr lang="zh-TW" altLang="en-US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 </a:t>
                </a:r>
                <a:r>
                  <a:rPr lang="en-US" altLang="zh-TW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Algorithm: A+B+</a:t>
                </a:r>
                <a:r>
                  <a:rPr lang="en-US" altLang="zh-TW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ea typeface="微软雅黑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TW" sz="20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  <m:t>𝟏</m:t>
                        </m:r>
                      </m:num>
                      <m:den>
                        <m:r>
                          <a:rPr lang="en-US" altLang="zh-TW" sz="20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/>
                            <a:cs typeface="+mn-ea"/>
                            <a:sym typeface="+mn-lt"/>
                          </a:rPr>
                          <m:t>𝟐</m:t>
                        </m:r>
                      </m:den>
                    </m:f>
                    <m:r>
                      <a:rPr lang="en-US" altLang="zh-TW" sz="2000" b="1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微软雅黑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TW" sz="2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C=10+9+6=25</a:t>
                </a:r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80457D5-1F79-3746-6621-A569DA452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42" y="3947953"/>
                <a:ext cx="8986824" cy="2026004"/>
              </a:xfrm>
              <a:prstGeom prst="rect">
                <a:avLst/>
              </a:prstGeom>
              <a:blipFill>
                <a:blip r:embed="rId3"/>
                <a:stretch>
                  <a:fillRect l="-746"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8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w0svw4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246</Words>
  <Application>Microsoft Office PowerPoint</Application>
  <PresentationFormat>寬螢幕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Calibri</vt:lpstr>
      <vt:lpstr>微软雅黑</vt:lpstr>
      <vt:lpstr>AR BERKLEY</vt:lpstr>
      <vt:lpstr>Calibri Light</vt:lpstr>
      <vt:lpstr>Cambria Math</vt:lpstr>
      <vt:lpstr>Arial</vt:lpstr>
      <vt:lpstr>華康鋼筆體W2</vt:lpstr>
      <vt:lpstr>Office 佈景主題</vt:lpstr>
      <vt:lpstr>第一PPT，www.1ppt.com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佳嫻 向</dc:creator>
  <cp:lastModifiedBy>佳嫻 向</cp:lastModifiedBy>
  <cp:revision>13</cp:revision>
  <dcterms:created xsi:type="dcterms:W3CDTF">2022-03-06T08:00:00Z</dcterms:created>
  <dcterms:modified xsi:type="dcterms:W3CDTF">2022-05-23T07:41:25Z</dcterms:modified>
</cp:coreProperties>
</file>