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0" r:id="rId7"/>
    <p:sldId id="291" r:id="rId8"/>
    <p:sldId id="292" r:id="rId9"/>
    <p:sldId id="293" r:id="rId10"/>
    <p:sldId id="294" r:id="rId11"/>
    <p:sldId id="295" r:id="rId12"/>
    <p:sldId id="290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3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2022/5/23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2022/5/23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702" y="2969175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演算法分組報告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68886" cy="822063"/>
          </a:xfrm>
        </p:spPr>
        <p:txBody>
          <a:bodyPr rtlCol="0" anchor="t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報告組別：</a:t>
            </a:r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成員：蘇正、魏子翔、何伊倫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25BE47-1C8A-4020-887B-1E90AFF58884}"/>
              </a:ext>
            </a:extLst>
          </p:cNvPr>
          <p:cNvSpPr txBox="1"/>
          <p:nvPr/>
        </p:nvSpPr>
        <p:spPr>
          <a:xfrm>
            <a:off x="8159872" y="4033827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手寫作業</a:t>
            </a:r>
            <a:r>
              <a:rPr lang="en-US" altLang="zh-TW" sz="3200" b="1" dirty="0">
                <a:solidFill>
                  <a:schemeClr val="bg1"/>
                </a:solidFill>
              </a:rPr>
              <a:t>(B)</a:t>
            </a:r>
            <a:r>
              <a:rPr lang="zh-TW" altLang="en-US" sz="3200" b="1" dirty="0">
                <a:solidFill>
                  <a:schemeClr val="bg1"/>
                </a:solidFill>
              </a:rPr>
              <a:t>小題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題目介紹</a:t>
            </a:r>
            <a:r>
              <a:rPr lang="en-US" altLang="zh-TW" dirty="0"/>
              <a:t>-</a:t>
            </a:r>
            <a:r>
              <a:rPr lang="zh-TW" altLang="en-US" dirty="0"/>
              <a:t>手寫</a:t>
            </a:r>
            <a:r>
              <a:rPr lang="en-US" altLang="zh-TW" dirty="0"/>
              <a:t>(B)</a:t>
            </a:r>
            <a:r>
              <a:rPr lang="zh-TW" altLang="en-US" dirty="0"/>
              <a:t>小題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2588FCC-84A1-4248-A6FC-6382F70DDC9E}"/>
              </a:ext>
            </a:extLst>
          </p:cNvPr>
          <p:cNvSpPr txBox="1"/>
          <p:nvPr/>
        </p:nvSpPr>
        <p:spPr>
          <a:xfrm>
            <a:off x="2452379" y="2358966"/>
            <a:ext cx="10374385" cy="311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TW" altLang="en-US" sz="3200" i="0" dirty="0">
                <a:effectLst/>
                <a:latin typeface="+mn-ea"/>
              </a:rPr>
              <a:t>給定 </a:t>
            </a:r>
            <a:r>
              <a:rPr lang="en-US" altLang="zh-TW" sz="3200" i="0" dirty="0">
                <a:effectLst/>
                <a:latin typeface="+mn-ea"/>
              </a:rPr>
              <a:t>5 </a:t>
            </a:r>
            <a:r>
              <a:rPr lang="zh-TW" altLang="en-US" sz="3200" i="0" dirty="0">
                <a:effectLst/>
                <a:latin typeface="+mn-ea"/>
              </a:rPr>
              <a:t>個活動，其活動區間</a:t>
            </a:r>
            <a:endParaRPr lang="en-US" altLang="zh-TW" sz="3200" i="0" dirty="0">
              <a:effectLst/>
              <a:latin typeface="+mn-ea"/>
            </a:endParaRPr>
          </a:p>
          <a:p>
            <a:pPr>
              <a:lnSpc>
                <a:spcPts val="6000"/>
              </a:lnSpc>
            </a:pPr>
            <a:r>
              <a:rPr lang="zh-TW" altLang="en-US" sz="3200" i="0" dirty="0">
                <a:effectLst/>
                <a:latin typeface="+mn-ea"/>
              </a:rPr>
              <a:t>分別為 </a:t>
            </a:r>
            <a:r>
              <a:rPr lang="en-US" altLang="zh-TW" sz="3200" i="0" dirty="0">
                <a:effectLst/>
                <a:latin typeface="+mn-ea"/>
              </a:rPr>
              <a:t>[0,18), [3, 5), [4, 16), [2, 9), [10, 15)</a:t>
            </a:r>
          </a:p>
          <a:p>
            <a:pPr>
              <a:lnSpc>
                <a:spcPts val="6000"/>
              </a:lnSpc>
            </a:pPr>
            <a:r>
              <a:rPr lang="zh-TW" altLang="en-US" sz="3200" i="0" dirty="0">
                <a:effectLst/>
                <a:latin typeface="+mn-ea"/>
              </a:rPr>
              <a:t>請描述如何以活動選擇演算法找出最多的</a:t>
            </a:r>
            <a:endParaRPr lang="en-US" altLang="zh-TW" sz="3200" i="0" dirty="0">
              <a:effectLst/>
              <a:latin typeface="+mn-ea"/>
            </a:endParaRPr>
          </a:p>
          <a:p>
            <a:pPr>
              <a:lnSpc>
                <a:spcPts val="6000"/>
              </a:lnSpc>
            </a:pPr>
            <a:r>
              <a:rPr lang="zh-TW" altLang="en-US" sz="3200" i="0" dirty="0">
                <a:effectLst/>
                <a:latin typeface="+mn-ea"/>
              </a:rPr>
              <a:t>相容活動總數</a:t>
            </a:r>
            <a:r>
              <a:rPr lang="en-US" altLang="zh-TW" sz="3200" i="0" dirty="0">
                <a:effectLst/>
                <a:latin typeface="+mn-ea"/>
              </a:rPr>
              <a:t>m(</a:t>
            </a:r>
            <a:r>
              <a:rPr lang="zh-TW" altLang="en-US" sz="3200" i="0" dirty="0">
                <a:effectLst/>
                <a:latin typeface="+mn-ea"/>
              </a:rPr>
              <a:t>必須寫出</a:t>
            </a:r>
            <a:r>
              <a:rPr lang="en-US" altLang="zh-TW" sz="3200" i="0" dirty="0">
                <a:effectLst/>
                <a:latin typeface="+mn-ea"/>
              </a:rPr>
              <a:t>m</a:t>
            </a:r>
            <a:r>
              <a:rPr lang="zh-TW" altLang="en-US" sz="3200" i="0" dirty="0">
                <a:effectLst/>
                <a:latin typeface="+mn-ea"/>
              </a:rPr>
              <a:t>的數值</a:t>
            </a:r>
            <a:r>
              <a:rPr lang="en-US" altLang="zh-TW" sz="3200" i="0" dirty="0">
                <a:effectLst/>
                <a:latin typeface="+mn-ea"/>
              </a:rPr>
              <a:t>)</a:t>
            </a:r>
            <a:r>
              <a:rPr lang="zh-TW" altLang="en-US" sz="3200" i="0" dirty="0">
                <a:effectLst/>
                <a:latin typeface="+mn-ea"/>
              </a:rPr>
              <a:t>。</a:t>
            </a:r>
            <a:endParaRPr lang="zh-TW" altLang="en-US" sz="32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C7BCDF-7A5C-48B3-A184-DA30E1C60658}"/>
              </a:ext>
            </a:extLst>
          </p:cNvPr>
          <p:cNvSpPr/>
          <p:nvPr/>
        </p:nvSpPr>
        <p:spPr>
          <a:xfrm>
            <a:off x="2223082" y="2197916"/>
            <a:ext cx="8120543" cy="3565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47F1C-A3F9-439D-B90B-EBE512A5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747E86-656A-48AB-B3E6-B912F73E7C40}"/>
              </a:ext>
            </a:extLst>
          </p:cNvPr>
          <p:cNvSpPr txBox="1"/>
          <p:nvPr/>
        </p:nvSpPr>
        <p:spPr>
          <a:xfrm>
            <a:off x="1369139" y="1992553"/>
            <a:ext cx="9453722" cy="384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TW" altLang="en-US" sz="3200" dirty="0">
                <a:latin typeface="Times New Roman" panose="02020603050405020304" pitchFamily="18" charset="0"/>
              </a:rPr>
              <a:t>選擇活動清單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</a:rPr>
              <a:t>之中具有最小完成時間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</a:rPr>
              <a:t>的第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</a:rPr>
              <a:t>個活動並塞進一陣列 </a:t>
            </a:r>
            <a:r>
              <a:rPr lang="en-US" altLang="zh-TW" sz="3200" dirty="0">
                <a:latin typeface="Times New Roman" panose="02020603050405020304" pitchFamily="18" charset="0"/>
              </a:rPr>
              <a:t>L</a:t>
            </a:r>
            <a:r>
              <a:rPr lang="zh-TW" altLang="en-US" sz="3200" dirty="0">
                <a:latin typeface="Times New Roman" panose="02020603050405020304" pitchFamily="18" charset="0"/>
              </a:rPr>
              <a:t>，然後將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TW" altLang="en-US" sz="3200" dirty="0">
                <a:latin typeface="Times New Roman" panose="02020603050405020304" pitchFamily="18" charset="0"/>
              </a:rPr>
              <a:t>及與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</a:rPr>
              <a:t>不相容的活動自活動清單 </a:t>
            </a:r>
            <a:r>
              <a:rPr lang="en-US" altLang="zh-TW" sz="3200" dirty="0"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</a:rPr>
              <a:t> 中移除，如此不斷重複地選擇活動、移除活動，直到活動清單</a:t>
            </a:r>
            <a:r>
              <a:rPr lang="en-US" altLang="zh-TW" sz="3200" dirty="0"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</a:rPr>
              <a:t>內沒有任何活動為止，該陣列</a:t>
            </a:r>
            <a:r>
              <a:rPr lang="en-US" altLang="zh-TW" sz="3200" dirty="0">
                <a:latin typeface="Times New Roman" panose="02020603050405020304" pitchFamily="18" charset="0"/>
              </a:rPr>
              <a:t>L</a:t>
            </a:r>
            <a:r>
              <a:rPr lang="zh-TW" altLang="en-US" sz="3200" dirty="0">
                <a:latin typeface="Times New Roman" panose="02020603050405020304" pitchFamily="18" charset="0"/>
              </a:rPr>
              <a:t>即為答案。</a:t>
            </a:r>
          </a:p>
        </p:txBody>
      </p:sp>
    </p:spTree>
    <p:extLst>
      <p:ext uri="{BB962C8B-B14F-4D97-AF65-F5344CB8AC3E}">
        <p14:creationId xmlns:p14="http://schemas.microsoft.com/office/powerpoint/2010/main" val="9208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0D39E-28E4-4458-AE8E-633E01FD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</a:t>
            </a:r>
            <a:r>
              <a:rPr lang="zh-TW" altLang="en-US" dirty="0"/>
              <a:t>：設置活動清單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1C2E94-1988-4243-9ADF-E6E18989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66" y="2084832"/>
            <a:ext cx="9720073" cy="4023360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</a:pPr>
            <a:r>
              <a:rPr lang="zh-TW" altLang="en-US" sz="2400" dirty="0"/>
              <a:t>首先，先設置活動清單</a:t>
            </a:r>
            <a:r>
              <a:rPr lang="en-US" altLang="zh-TW" sz="2400" dirty="0" smtClean="0"/>
              <a:t>A, L</a:t>
            </a:r>
            <a:endParaRPr lang="en-US" altLang="zh-TW" sz="2400" dirty="0"/>
          </a:p>
          <a:p>
            <a:pPr>
              <a:lnSpc>
                <a:spcPts val="3300"/>
              </a:lnSpc>
            </a:pPr>
            <a:r>
              <a:rPr lang="en-US" altLang="zh-TW" sz="2400" dirty="0"/>
              <a:t>A=(a</a:t>
            </a:r>
            <a:r>
              <a:rPr lang="en-US" altLang="zh-TW" sz="2400" baseline="-25000" dirty="0"/>
              <a:t>1 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2  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3 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4 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5</a:t>
            </a:r>
            <a:r>
              <a:rPr lang="en-US" altLang="zh-TW" sz="2400" dirty="0" smtClean="0"/>
              <a:t>), L=[ ]</a:t>
            </a:r>
            <a:endParaRPr lang="en-US" altLang="zh-TW" sz="2400" dirty="0"/>
          </a:p>
          <a:p>
            <a:pPr>
              <a:lnSpc>
                <a:spcPts val="3300"/>
              </a:lnSpc>
            </a:pPr>
            <a:r>
              <a:rPr lang="zh-TW" altLang="en-US" sz="2400" dirty="0"/>
              <a:t>其中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=[0,18)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=[3,5) 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=[4,16) a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=[2,9) a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=[10,15)</a:t>
            </a:r>
          </a:p>
          <a:p>
            <a:pPr>
              <a:lnSpc>
                <a:spcPts val="3300"/>
              </a:lnSpc>
            </a:pPr>
            <a:r>
              <a:rPr lang="zh-TW" altLang="en-US" sz="2400" dirty="0"/>
              <a:t>再依照完成時間小到大進行排序</a:t>
            </a:r>
            <a:endParaRPr lang="en-US" altLang="zh-TW" sz="2400" dirty="0"/>
          </a:p>
          <a:p>
            <a:pPr>
              <a:lnSpc>
                <a:spcPts val="3300"/>
              </a:lnSpc>
            </a:pPr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=18   f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=5   f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=16   f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=9   f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=15</a:t>
            </a:r>
          </a:p>
          <a:p>
            <a:pPr>
              <a:lnSpc>
                <a:spcPts val="3300"/>
              </a:lnSpc>
            </a:pPr>
            <a:r>
              <a:rPr lang="en-US" altLang="zh-TW" sz="2400" dirty="0"/>
              <a:t>A=(a</a:t>
            </a:r>
            <a:r>
              <a:rPr lang="en-US" altLang="zh-TW" sz="2400" baseline="-25000" dirty="0"/>
              <a:t>2 , 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4 , 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5 , 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3 , 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9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F38B5-A69A-4390-9879-F779CF92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</a:t>
            </a:r>
            <a:r>
              <a:rPr lang="zh-TW" altLang="en-US" dirty="0"/>
              <a:t>：進行第一次迭代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52774CC-1ACB-4F57-AD06-B631B77657C6}"/>
              </a:ext>
            </a:extLst>
          </p:cNvPr>
          <p:cNvSpPr txBox="1">
            <a:spLocks/>
          </p:cNvSpPr>
          <p:nvPr/>
        </p:nvSpPr>
        <p:spPr>
          <a:xfrm>
            <a:off x="1108018" y="2084832"/>
            <a:ext cx="9720073" cy="28562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zh-TW" altLang="en-US" sz="2400" dirty="0"/>
              <a:t>取位於</a:t>
            </a:r>
            <a:r>
              <a:rPr lang="en-US" altLang="zh-TW" sz="2400" dirty="0"/>
              <a:t>A</a:t>
            </a:r>
            <a:r>
              <a:rPr lang="zh-TW" altLang="en-US" sz="2400" dirty="0"/>
              <a:t>最前面的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2</a:t>
            </a:r>
            <a:r>
              <a:rPr lang="zh-TW" altLang="en-US" sz="2400" dirty="0"/>
              <a:t>置入</a:t>
            </a:r>
            <a:r>
              <a:rPr lang="en-US" altLang="zh-TW" sz="2400" dirty="0"/>
              <a:t>L</a:t>
            </a:r>
          </a:p>
          <a:p>
            <a:pPr>
              <a:lnSpc>
                <a:spcPts val="3300"/>
              </a:lnSpc>
            </a:pPr>
            <a:r>
              <a:rPr lang="zh-TW" altLang="en-US" sz="2400" dirty="0"/>
              <a:t>並將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2</a:t>
            </a:r>
            <a:r>
              <a:rPr lang="zh-TW" altLang="en-US" sz="2400" dirty="0"/>
              <a:t>及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2</a:t>
            </a:r>
            <a:r>
              <a:rPr lang="zh-TW" altLang="en-US" sz="2400" dirty="0"/>
              <a:t>不相容的活動</a:t>
            </a:r>
            <a:r>
              <a:rPr lang="en-US" altLang="zh-TW" sz="2400" dirty="0"/>
              <a:t>(a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3 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4</a:t>
            </a:r>
            <a:r>
              <a:rPr lang="zh-TW" altLang="en-US" sz="2400" baseline="-25000" dirty="0"/>
              <a:t> </a:t>
            </a:r>
            <a:r>
              <a:rPr lang="en-US" altLang="zh-TW" sz="2400" dirty="0"/>
              <a:t>)</a:t>
            </a:r>
            <a:r>
              <a:rPr lang="zh-TW" altLang="en-US" sz="2400" dirty="0"/>
              <a:t>自</a:t>
            </a:r>
            <a:r>
              <a:rPr lang="en-US" altLang="zh-TW" sz="2400" dirty="0"/>
              <a:t>A</a:t>
            </a:r>
            <a:r>
              <a:rPr lang="zh-TW" altLang="en-US" sz="2400" dirty="0"/>
              <a:t>中移出</a:t>
            </a:r>
            <a:endParaRPr lang="en-US" altLang="zh-TW" sz="2400" dirty="0"/>
          </a:p>
          <a:p>
            <a:pPr>
              <a:lnSpc>
                <a:spcPts val="3300"/>
              </a:lnSpc>
            </a:pPr>
            <a:r>
              <a:rPr lang="en-US" altLang="zh-TW" sz="2400" dirty="0"/>
              <a:t>(</a:t>
            </a:r>
            <a:r>
              <a:rPr lang="zh-TW" altLang="en-US" sz="2400" dirty="0"/>
              <a:t>不相容是指活動進行時間有重疊區塊</a:t>
            </a:r>
            <a:r>
              <a:rPr lang="en-US" altLang="zh-TW" sz="2400" dirty="0"/>
              <a:t>)</a:t>
            </a:r>
          </a:p>
          <a:p>
            <a:pPr>
              <a:lnSpc>
                <a:spcPts val="3300"/>
              </a:lnSpc>
            </a:pPr>
            <a:r>
              <a:rPr lang="zh-TW" altLang="en-US" sz="2400" dirty="0"/>
              <a:t>可以得到：</a:t>
            </a:r>
            <a:r>
              <a:rPr lang="en-US" altLang="zh-TW" sz="2400" dirty="0"/>
              <a:t>L=(a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r>
              <a:rPr lang="zh-TW" altLang="en-US" sz="2400" dirty="0"/>
              <a:t>   </a:t>
            </a:r>
            <a:r>
              <a:rPr lang="en-US" altLang="zh-TW" sz="2400" dirty="0"/>
              <a:t>A=(a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29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F38B5-A69A-4390-9879-F779CF92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STEP3</a:t>
            </a:r>
            <a:r>
              <a:rPr lang="zh-TW" altLang="en-US" smtClean="0"/>
              <a:t>：</a:t>
            </a:r>
            <a:r>
              <a:rPr lang="zh-TW" altLang="en-US" dirty="0"/>
              <a:t>進行第二次迭代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E52774CC-1ACB-4F57-AD06-B631B77657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969" y="2277779"/>
                <a:ext cx="9720073" cy="416496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300"/>
                  </a:lnSpc>
                  <a:buNone/>
                </a:pPr>
                <a:r>
                  <a:rPr lang="zh-TW" altLang="en-US" sz="2400" dirty="0"/>
                  <a:t>取位於</a:t>
                </a:r>
                <a:r>
                  <a:rPr lang="en-US" altLang="zh-TW" sz="2400" dirty="0"/>
                  <a:t>A</a:t>
                </a:r>
                <a:r>
                  <a:rPr lang="zh-TW" altLang="en-US" sz="2400" dirty="0"/>
                  <a:t>最前面的</a:t>
                </a:r>
                <a:r>
                  <a:rPr lang="en-US" altLang="zh-TW" sz="2400" dirty="0"/>
                  <a:t>a</a:t>
                </a:r>
                <a:r>
                  <a:rPr lang="en-US" altLang="zh-TW" sz="2400" baseline="-25000" dirty="0"/>
                  <a:t>5</a:t>
                </a:r>
                <a:r>
                  <a:rPr lang="zh-TW" altLang="en-US" sz="2400" dirty="0"/>
                  <a:t>置入</a:t>
                </a:r>
                <a:r>
                  <a:rPr lang="en-US" altLang="zh-TW" sz="2400" dirty="0"/>
                  <a:t>L</a:t>
                </a:r>
              </a:p>
              <a:p>
                <a:pPr marL="0" indent="0">
                  <a:lnSpc>
                    <a:spcPts val="3300"/>
                  </a:lnSpc>
                  <a:buNone/>
                </a:pPr>
                <a:r>
                  <a:rPr lang="zh-TW" altLang="en-US" sz="2400" dirty="0"/>
                  <a:t>並將</a:t>
                </a:r>
                <a:r>
                  <a:rPr lang="en-US" altLang="zh-TW" sz="2400" dirty="0"/>
                  <a:t>a</a:t>
                </a:r>
                <a:r>
                  <a:rPr lang="en-US" altLang="zh-TW" sz="2400" baseline="-25000" dirty="0"/>
                  <a:t>5</a:t>
                </a:r>
                <a:r>
                  <a:rPr lang="zh-TW" altLang="en-US" sz="2400" dirty="0"/>
                  <a:t>自</a:t>
                </a:r>
                <a:r>
                  <a:rPr lang="en-US" altLang="zh-TW" sz="2400" dirty="0"/>
                  <a:t>A</a:t>
                </a:r>
                <a:r>
                  <a:rPr lang="zh-TW" altLang="en-US" sz="2400" dirty="0"/>
                  <a:t>中移出</a:t>
                </a:r>
                <a:endParaRPr lang="en-US" altLang="zh-TW" sz="2400" dirty="0"/>
              </a:p>
              <a:p>
                <a:pPr marL="0" indent="0">
                  <a:lnSpc>
                    <a:spcPts val="3300"/>
                  </a:lnSpc>
                  <a:buNone/>
                </a:pPr>
                <a:r>
                  <a:rPr lang="zh-TW" altLang="en-US" sz="2400" dirty="0"/>
                  <a:t>可以得到：</a:t>
                </a:r>
                <a:r>
                  <a:rPr lang="en-US" altLang="zh-TW" sz="2400" dirty="0"/>
                  <a:t>L=(a</a:t>
                </a:r>
                <a:r>
                  <a:rPr lang="en-US" altLang="zh-TW" sz="2400" baseline="-25000" dirty="0"/>
                  <a:t>2 </a:t>
                </a:r>
                <a:r>
                  <a:rPr lang="en-US" altLang="zh-TW" sz="2400" dirty="0"/>
                  <a:t>, a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   </a:t>
                </a:r>
                <a:r>
                  <a:rPr lang="en-US" altLang="zh-TW" sz="2400" dirty="0"/>
                  <a:t>A=(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400" dirty="0"/>
                  <a:t>)</a:t>
                </a:r>
              </a:p>
              <a:p>
                <a:pPr marL="0" indent="0">
                  <a:lnSpc>
                    <a:spcPts val="3300"/>
                  </a:lnSpc>
                  <a:buNone/>
                </a:pPr>
                <a:r>
                  <a:rPr lang="zh-TW" altLang="en-US" sz="2400" dirty="0"/>
                  <a:t>此時活動清單</a:t>
                </a:r>
                <a:r>
                  <a:rPr lang="en-US" altLang="zh-TW" sz="2400" dirty="0"/>
                  <a:t>A</a:t>
                </a:r>
                <a:r>
                  <a:rPr lang="zh-TW" altLang="en-US" sz="2400" dirty="0"/>
                  <a:t>內沒有任何活動，則</a:t>
                </a:r>
                <a:r>
                  <a:rPr lang="en-US" altLang="zh-TW" sz="2400" dirty="0"/>
                  <a:t>L</a:t>
                </a:r>
                <a:r>
                  <a:rPr lang="zh-TW" altLang="en-US" sz="2400" dirty="0"/>
                  <a:t>就是最大的活動內容清單</a:t>
                </a:r>
                <a:endParaRPr lang="en-US" altLang="zh-TW" sz="2400" dirty="0"/>
              </a:p>
              <a:p>
                <a:pPr marL="0" indent="0">
                  <a:lnSpc>
                    <a:spcPts val="3300"/>
                  </a:lnSpc>
                  <a:buNone/>
                </a:pPr>
                <a:r>
                  <a:rPr lang="zh-TW" altLang="en-US" sz="2400" dirty="0"/>
                  <a:t>裡面有兩個活動，分別為</a:t>
                </a:r>
                <a:r>
                  <a:rPr lang="en-US" altLang="zh-TW" sz="2400" dirty="0"/>
                  <a:t>a</a:t>
                </a:r>
                <a:r>
                  <a:rPr lang="en-US" altLang="zh-TW" sz="2400" baseline="-25000" dirty="0"/>
                  <a:t>2 </a:t>
                </a:r>
                <a:r>
                  <a:rPr lang="zh-TW" altLang="en-US" sz="2400" dirty="0"/>
                  <a:t>以及</a:t>
                </a:r>
                <a:r>
                  <a:rPr lang="en-US" altLang="zh-TW" sz="2400" dirty="0"/>
                  <a:t>a</a:t>
                </a:r>
                <a:r>
                  <a:rPr lang="en-US" altLang="zh-TW" sz="2400" baseline="-25000" dirty="0"/>
                  <a:t>5</a:t>
                </a:r>
                <a:r>
                  <a:rPr lang="zh-TW" altLang="en-US" sz="2400" dirty="0"/>
                  <a:t>，因此</a:t>
                </a:r>
                <a:r>
                  <a:rPr lang="en-US" altLang="zh-TW" sz="2400" dirty="0"/>
                  <a:t>m=2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0" indent="0">
                  <a:lnSpc>
                    <a:spcPts val="3300"/>
                  </a:lnSpc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E52774CC-1ACB-4F57-AD06-B631B776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69" y="2277779"/>
                <a:ext cx="9720073" cy="4164966"/>
              </a:xfrm>
              <a:prstGeom prst="rect">
                <a:avLst/>
              </a:prstGeom>
              <a:blipFill>
                <a:blip r:embed="rId2"/>
                <a:stretch>
                  <a:fillRect l="-1443" t="-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6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F38B5-A69A-4390-9879-F779CF92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圖形解說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3AEE57D-5A09-40C3-BBEF-AE35F04852A8}"/>
              </a:ext>
            </a:extLst>
          </p:cNvPr>
          <p:cNvGrpSpPr/>
          <p:nvPr/>
        </p:nvGrpSpPr>
        <p:grpSpPr>
          <a:xfrm>
            <a:off x="1438361" y="2147749"/>
            <a:ext cx="8296047" cy="701911"/>
            <a:chOff x="1464228" y="2249193"/>
            <a:chExt cx="8296047" cy="70191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F0B13FA-6A5C-4072-BBFE-FDD9AE555879}"/>
                </a:ext>
              </a:extLst>
            </p:cNvPr>
            <p:cNvGrpSpPr/>
            <p:nvPr/>
          </p:nvGrpSpPr>
          <p:grpSpPr>
            <a:xfrm>
              <a:off x="2164360" y="2432807"/>
              <a:ext cx="7189364" cy="131427"/>
              <a:chOff x="2164360" y="2432807"/>
              <a:chExt cx="7189364" cy="131427"/>
            </a:xfrm>
          </p:grpSpPr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ECD23B49-A1F8-4DD0-85B1-6CB4FC3D1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416" y="2499919"/>
                <a:ext cx="697125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B9E81187-2EEC-446D-A104-C7A2712F1AE4}"/>
                  </a:ext>
                </a:extLst>
              </p:cNvPr>
              <p:cNvSpPr/>
              <p:nvPr/>
            </p:nvSpPr>
            <p:spPr>
              <a:xfrm>
                <a:off x="2164360" y="2432807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EFA1F341-A69E-4E55-96BD-8C81F83421B1}"/>
                  </a:ext>
                </a:extLst>
              </p:cNvPr>
              <p:cNvSpPr/>
              <p:nvPr/>
            </p:nvSpPr>
            <p:spPr>
              <a:xfrm>
                <a:off x="9219501" y="2438399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6ADB17C-39C2-435A-8DD9-185F59621379}"/>
                </a:ext>
              </a:extLst>
            </p:cNvPr>
            <p:cNvSpPr txBox="1"/>
            <p:nvPr/>
          </p:nvSpPr>
          <p:spPr>
            <a:xfrm>
              <a:off x="1464228" y="2249193"/>
              <a:ext cx="10465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a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 </a:t>
              </a:r>
              <a:endParaRPr lang="zh-TW" altLang="en-US" sz="24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37E9B8B-6A69-40FD-9DC1-1E23BF140494}"/>
                </a:ext>
              </a:extLst>
            </p:cNvPr>
            <p:cNvSpPr txBox="1"/>
            <p:nvPr/>
          </p:nvSpPr>
          <p:spPr>
            <a:xfrm>
              <a:off x="2096548" y="2581772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0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A2AEB84-1DF3-4151-8A15-4080F7CCD3CF}"/>
                </a:ext>
              </a:extLst>
            </p:cNvPr>
            <p:cNvSpPr txBox="1"/>
            <p:nvPr/>
          </p:nvSpPr>
          <p:spPr>
            <a:xfrm>
              <a:off x="9053819" y="2569827"/>
              <a:ext cx="7064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18</a:t>
              </a:r>
              <a:endParaRPr lang="zh-TW" altLang="en-US" dirty="0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1F9F8BB1-6F5E-41F2-8133-D1D4B4977B77}"/>
              </a:ext>
            </a:extLst>
          </p:cNvPr>
          <p:cNvGrpSpPr/>
          <p:nvPr/>
        </p:nvGrpSpPr>
        <p:grpSpPr>
          <a:xfrm>
            <a:off x="1438361" y="2926787"/>
            <a:ext cx="6794734" cy="655364"/>
            <a:chOff x="1464228" y="2901609"/>
            <a:chExt cx="6794734" cy="65536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397EFCD-51A3-40BE-AA57-64ACDC2AC77D}"/>
                </a:ext>
              </a:extLst>
            </p:cNvPr>
            <p:cNvGrpSpPr/>
            <p:nvPr/>
          </p:nvGrpSpPr>
          <p:grpSpPr>
            <a:xfrm>
              <a:off x="3212984" y="3058487"/>
              <a:ext cx="755008" cy="127233"/>
              <a:chOff x="8598716" y="2437001"/>
              <a:chExt cx="755008" cy="127233"/>
            </a:xfrm>
          </p:grpSpPr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4F640EA7-4CF2-458A-B914-490946FAF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9383" y="2499919"/>
                <a:ext cx="545285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1F9A4DEA-C7A9-45F6-83A6-D21C0EC8064E}"/>
                  </a:ext>
                </a:extLst>
              </p:cNvPr>
              <p:cNvSpPr/>
              <p:nvPr/>
            </p:nvSpPr>
            <p:spPr>
              <a:xfrm>
                <a:off x="8598716" y="2437001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1FB9EA30-4F06-47E4-8859-1EDEE419F169}"/>
                  </a:ext>
                </a:extLst>
              </p:cNvPr>
              <p:cNvSpPr/>
              <p:nvPr/>
            </p:nvSpPr>
            <p:spPr>
              <a:xfrm>
                <a:off x="9219501" y="2438399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158BEC3-674A-4DFE-8F53-38C912C445B5}"/>
                </a:ext>
              </a:extLst>
            </p:cNvPr>
            <p:cNvSpPr txBox="1"/>
            <p:nvPr/>
          </p:nvSpPr>
          <p:spPr>
            <a:xfrm>
              <a:off x="1464228" y="2901609"/>
              <a:ext cx="60946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a</a:t>
              </a:r>
              <a:r>
                <a:rPr lang="en-US" altLang="zh-TW" sz="2400" baseline="-25000" dirty="0"/>
                <a:t>2</a:t>
              </a:r>
              <a:endParaRPr lang="zh-TW" altLang="en-US" sz="24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02E85069-B751-40AF-9A8B-9D5D3DF86824}"/>
                </a:ext>
              </a:extLst>
            </p:cNvPr>
            <p:cNvSpPr txBox="1"/>
            <p:nvPr/>
          </p:nvSpPr>
          <p:spPr>
            <a:xfrm>
              <a:off x="3124899" y="3187641"/>
              <a:ext cx="2810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3</a:t>
              </a:r>
              <a:endParaRPr lang="zh-TW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B50BF57-C0AC-4BD5-B620-6A26DB632FCF}"/>
                </a:ext>
              </a:extLst>
            </p:cNvPr>
            <p:cNvSpPr txBox="1"/>
            <p:nvPr/>
          </p:nvSpPr>
          <p:spPr>
            <a:xfrm>
              <a:off x="3714225" y="3187641"/>
              <a:ext cx="4544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5</a:t>
              </a:r>
              <a:endParaRPr lang="zh-TW" altLang="en-US" dirty="0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67E9025C-8488-4A45-8293-7B71AE4F185E}"/>
              </a:ext>
            </a:extLst>
          </p:cNvPr>
          <p:cNvGrpSpPr/>
          <p:nvPr/>
        </p:nvGrpSpPr>
        <p:grpSpPr>
          <a:xfrm>
            <a:off x="1438361" y="3827771"/>
            <a:ext cx="7118757" cy="714172"/>
            <a:chOff x="1464228" y="3500520"/>
            <a:chExt cx="7118757" cy="714172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7CDE1F7-2B10-4877-96B0-E93C09BC0A24}"/>
                </a:ext>
              </a:extLst>
            </p:cNvPr>
            <p:cNvGrpSpPr/>
            <p:nvPr/>
          </p:nvGrpSpPr>
          <p:grpSpPr>
            <a:xfrm>
              <a:off x="3519181" y="3679971"/>
              <a:ext cx="4894976" cy="125835"/>
              <a:chOff x="4458748" y="2438399"/>
              <a:chExt cx="4894976" cy="125835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031B22EC-910E-45E6-9944-966807884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860" y="2499919"/>
                <a:ext cx="4718808" cy="1397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E89E35F3-FEFB-4149-B6DB-035F1F05F7DB}"/>
                  </a:ext>
                </a:extLst>
              </p:cNvPr>
              <p:cNvSpPr/>
              <p:nvPr/>
            </p:nvSpPr>
            <p:spPr>
              <a:xfrm>
                <a:off x="4458748" y="2438399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C69C69BA-E5F8-455E-B6CA-301D8684BD9F}"/>
                  </a:ext>
                </a:extLst>
              </p:cNvPr>
              <p:cNvSpPr/>
              <p:nvPr/>
            </p:nvSpPr>
            <p:spPr>
              <a:xfrm>
                <a:off x="9219501" y="2438399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1AF1389-8CE9-48BA-8AAE-A39C454169A3}"/>
                </a:ext>
              </a:extLst>
            </p:cNvPr>
            <p:cNvSpPr txBox="1"/>
            <p:nvPr/>
          </p:nvSpPr>
          <p:spPr>
            <a:xfrm>
              <a:off x="1464228" y="3500520"/>
              <a:ext cx="16606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a</a:t>
              </a:r>
              <a:r>
                <a:rPr lang="en-US" altLang="zh-TW" sz="2400" baseline="-25000" dirty="0"/>
                <a:t>3</a:t>
              </a:r>
              <a:endParaRPr lang="zh-TW" altLang="en-US" sz="2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36CF468-CEA0-4E2C-AB76-29E4C4E43252}"/>
                </a:ext>
              </a:extLst>
            </p:cNvPr>
            <p:cNvSpPr txBox="1"/>
            <p:nvPr/>
          </p:nvSpPr>
          <p:spPr>
            <a:xfrm>
              <a:off x="3405930" y="3825583"/>
              <a:ext cx="41749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4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C959E9D5-C1A3-435C-A0E2-68DC264E1FEA}"/>
                </a:ext>
              </a:extLst>
            </p:cNvPr>
            <p:cNvSpPr txBox="1"/>
            <p:nvPr/>
          </p:nvSpPr>
          <p:spPr>
            <a:xfrm>
              <a:off x="8111105" y="3845360"/>
              <a:ext cx="471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16</a:t>
              </a:r>
              <a:endParaRPr lang="zh-TW" altLang="en-US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6EEC750-0874-4C70-891B-1FFF0E7BFDCE}"/>
              </a:ext>
            </a:extLst>
          </p:cNvPr>
          <p:cNvGrpSpPr/>
          <p:nvPr/>
        </p:nvGrpSpPr>
        <p:grpSpPr>
          <a:xfrm>
            <a:off x="1438361" y="4739057"/>
            <a:ext cx="9656077" cy="755029"/>
            <a:chOff x="1464228" y="4521333"/>
            <a:chExt cx="9656077" cy="755029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4B16A409-3F9B-4BFB-9A74-16B9EBDAAFDE}"/>
                </a:ext>
              </a:extLst>
            </p:cNvPr>
            <p:cNvGrpSpPr/>
            <p:nvPr/>
          </p:nvGrpSpPr>
          <p:grpSpPr>
            <a:xfrm>
              <a:off x="2664902" y="4773169"/>
              <a:ext cx="2613170" cy="137720"/>
              <a:chOff x="4458748" y="2438399"/>
              <a:chExt cx="2613170" cy="137720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F840C6C0-05C0-44C6-9F9E-F1C87E854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860" y="2501316"/>
                <a:ext cx="2469160" cy="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2BDDF54-265D-4D76-8B33-6582C7391F9D}"/>
                  </a:ext>
                </a:extLst>
              </p:cNvPr>
              <p:cNvSpPr/>
              <p:nvPr/>
            </p:nvSpPr>
            <p:spPr>
              <a:xfrm>
                <a:off x="4458748" y="2438399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20BDADC7-80E6-43CD-AEB8-2C38AB241483}"/>
                  </a:ext>
                </a:extLst>
              </p:cNvPr>
              <p:cNvSpPr/>
              <p:nvPr/>
            </p:nvSpPr>
            <p:spPr>
              <a:xfrm>
                <a:off x="6937695" y="2450284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1001A6D-642E-45E3-9DF7-DCFA4FEA9346}"/>
                </a:ext>
              </a:extLst>
            </p:cNvPr>
            <p:cNvSpPr txBox="1"/>
            <p:nvPr/>
          </p:nvSpPr>
          <p:spPr>
            <a:xfrm>
              <a:off x="1464228" y="4521333"/>
              <a:ext cx="8899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a</a:t>
              </a:r>
              <a:r>
                <a:rPr lang="en-US" altLang="zh-TW" sz="2400" baseline="-25000" dirty="0"/>
                <a:t>4</a:t>
              </a:r>
              <a:endParaRPr lang="zh-TW" altLang="en-US" sz="24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CEB7208A-F6BE-4F5E-8D61-720603748518}"/>
                </a:ext>
              </a:extLst>
            </p:cNvPr>
            <p:cNvSpPr txBox="1"/>
            <p:nvPr/>
          </p:nvSpPr>
          <p:spPr>
            <a:xfrm>
              <a:off x="2546756" y="4907030"/>
              <a:ext cx="889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2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839A9EC-5CE4-4644-ADAA-F6D98FE66106}"/>
                </a:ext>
              </a:extLst>
            </p:cNvPr>
            <p:cNvSpPr txBox="1"/>
            <p:nvPr/>
          </p:nvSpPr>
          <p:spPr>
            <a:xfrm>
              <a:off x="5025703" y="4882995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9</a:t>
              </a:r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532BAAD-7F27-4C56-AB4F-39F1EE895A7B}"/>
              </a:ext>
            </a:extLst>
          </p:cNvPr>
          <p:cNvGrpSpPr/>
          <p:nvPr/>
        </p:nvGrpSpPr>
        <p:grpSpPr>
          <a:xfrm>
            <a:off x="1440111" y="5681695"/>
            <a:ext cx="6878272" cy="739014"/>
            <a:chOff x="1464228" y="5337675"/>
            <a:chExt cx="6878272" cy="739014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0ED3CA1D-EFD0-47EC-8E68-119FE66FC8A0}"/>
                </a:ext>
              </a:extLst>
            </p:cNvPr>
            <p:cNvGrpSpPr/>
            <p:nvPr/>
          </p:nvGrpSpPr>
          <p:grpSpPr>
            <a:xfrm>
              <a:off x="5459834" y="5556623"/>
              <a:ext cx="2613170" cy="137720"/>
              <a:chOff x="4458748" y="2438399"/>
              <a:chExt cx="2613170" cy="137720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AFC74BE3-2BE8-47FC-810B-72DB132F8B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860" y="2501316"/>
                <a:ext cx="2469160" cy="1"/>
              </a:xfrm>
              <a:prstGeom prst="line">
                <a:avLst/>
              </a:prstGeom>
              <a:ln w="762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83182661-983B-46D3-B14B-7EE07B144A31}"/>
                  </a:ext>
                </a:extLst>
              </p:cNvPr>
              <p:cNvSpPr/>
              <p:nvPr/>
            </p:nvSpPr>
            <p:spPr>
              <a:xfrm>
                <a:off x="4458748" y="2438399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219258C1-C09B-49A0-9DE0-A9B48BBAF2E7}"/>
                  </a:ext>
                </a:extLst>
              </p:cNvPr>
              <p:cNvSpPr/>
              <p:nvPr/>
            </p:nvSpPr>
            <p:spPr>
              <a:xfrm>
                <a:off x="6937695" y="2450284"/>
                <a:ext cx="134223" cy="1258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4AE82E4-A547-4982-866D-6B46AB1F48A3}"/>
                </a:ext>
              </a:extLst>
            </p:cNvPr>
            <p:cNvSpPr txBox="1"/>
            <p:nvPr/>
          </p:nvSpPr>
          <p:spPr>
            <a:xfrm>
              <a:off x="5299744" y="5707357"/>
              <a:ext cx="4718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10</a:t>
              </a:r>
              <a:endParaRPr lang="zh-TW" altLang="en-US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5112A558-457B-4629-B7E5-5AA5FB9D3191}"/>
                </a:ext>
              </a:extLst>
            </p:cNvPr>
            <p:cNvSpPr txBox="1"/>
            <p:nvPr/>
          </p:nvSpPr>
          <p:spPr>
            <a:xfrm>
              <a:off x="7803508" y="5670710"/>
              <a:ext cx="53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/>
                <a:t>15</a:t>
              </a:r>
              <a:endParaRPr lang="zh-TW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5875AE5E-C87C-42C9-8BA6-064E517C34B6}"/>
                </a:ext>
              </a:extLst>
            </p:cNvPr>
            <p:cNvSpPr txBox="1"/>
            <p:nvPr/>
          </p:nvSpPr>
          <p:spPr>
            <a:xfrm>
              <a:off x="1464228" y="5337675"/>
              <a:ext cx="60946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a</a:t>
              </a:r>
              <a:r>
                <a:rPr lang="en-US" altLang="zh-TW" sz="2400" baseline="-25000" dirty="0"/>
                <a:t>5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49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B6387-E184-4DA0-93DC-6CEA701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8F822ED-81F2-41B0-BD1C-EC9C600EF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    A=[a2</a:t>
            </a:r>
            <a:r>
              <a:rPr lang="zh-TW" altLang="en-US" dirty="0"/>
              <a:t>、</a:t>
            </a:r>
            <a:r>
              <a:rPr lang="en-US" altLang="zh-TW" dirty="0"/>
              <a:t>a4</a:t>
            </a:r>
            <a:r>
              <a:rPr lang="zh-TW" altLang="en-US" dirty="0"/>
              <a:t>、</a:t>
            </a:r>
            <a:r>
              <a:rPr lang="en-US" altLang="zh-TW" dirty="0"/>
              <a:t>a5</a:t>
            </a:r>
            <a:r>
              <a:rPr lang="zh-TW" altLang="en-US" dirty="0"/>
              <a:t>、</a:t>
            </a:r>
            <a:r>
              <a:rPr lang="en-US" altLang="zh-TW" dirty="0"/>
              <a:t>a3</a:t>
            </a:r>
            <a:r>
              <a:rPr lang="zh-TW" altLang="en-US" dirty="0"/>
              <a:t>、</a:t>
            </a:r>
            <a:r>
              <a:rPr lang="en-US" altLang="zh-TW" dirty="0"/>
              <a:t>a1]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A=[a4</a:t>
            </a:r>
            <a:r>
              <a:rPr lang="zh-TW" altLang="en-US" dirty="0"/>
              <a:t>、</a:t>
            </a:r>
            <a:r>
              <a:rPr lang="en-US" altLang="zh-TW" dirty="0"/>
              <a:t>a5</a:t>
            </a:r>
            <a:r>
              <a:rPr lang="zh-TW" altLang="en-US" dirty="0"/>
              <a:t>、</a:t>
            </a:r>
            <a:r>
              <a:rPr lang="en-US" altLang="zh-TW" dirty="0"/>
              <a:t>a3</a:t>
            </a:r>
            <a:r>
              <a:rPr lang="zh-TW" altLang="en-US" dirty="0"/>
              <a:t>、</a:t>
            </a:r>
            <a:r>
              <a:rPr lang="en-US" altLang="zh-TW" dirty="0"/>
              <a:t>a1]</a:t>
            </a:r>
          </a:p>
          <a:p>
            <a:r>
              <a:rPr lang="en-US" altLang="zh-TW" dirty="0"/>
              <a:t>    A=[a5]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    </a:t>
            </a:r>
            <a:r>
              <a:rPr lang="en-US" altLang="zh-TW" dirty="0"/>
              <a:t>A=[]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END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2E09161-E81C-4803-A3FA-AF136577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286000"/>
            <a:ext cx="5293873" cy="4023360"/>
          </a:xfrm>
        </p:spPr>
        <p:txBody>
          <a:bodyPr/>
          <a:lstStyle/>
          <a:p>
            <a:r>
              <a:rPr lang="en-US" altLang="zh-TW" dirty="0"/>
              <a:t>L=[]</a:t>
            </a:r>
          </a:p>
          <a:p>
            <a:endParaRPr lang="en-US" altLang="zh-TW" dirty="0"/>
          </a:p>
          <a:p>
            <a:r>
              <a:rPr lang="en-US" altLang="zh-TW" dirty="0"/>
              <a:t>L=[a2]	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取出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a2</a:t>
            </a:r>
          </a:p>
          <a:p>
            <a:r>
              <a:rPr lang="en-US" altLang="zh-TW" dirty="0"/>
              <a:t>L=[a2]	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//a4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a3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a1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a2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衝突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TW" b="1" dirty="0"/>
          </a:p>
          <a:p>
            <a:r>
              <a:rPr lang="en-US" altLang="zh-TW" dirty="0"/>
              <a:t>L=[a2</a:t>
            </a:r>
            <a:r>
              <a:rPr lang="zh-TW" altLang="en-US" dirty="0"/>
              <a:t>、</a:t>
            </a:r>
            <a:r>
              <a:rPr lang="en-US" altLang="zh-TW" dirty="0"/>
              <a:t>a5]	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取出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a5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723796-F769-4465-B6A3-06B78F990D3B}"/>
              </a:ext>
            </a:extLst>
          </p:cNvPr>
          <p:cNvSpPr txBox="1"/>
          <p:nvPr/>
        </p:nvSpPr>
        <p:spPr>
          <a:xfrm>
            <a:off x="4392648" y="631196"/>
            <a:ext cx="3406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The end</a:t>
            </a:r>
            <a:endParaRPr lang="zh-TW" altLang="en-US" sz="8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96CC30-68B7-46AF-A5B2-7637699C6821}"/>
              </a:ext>
            </a:extLst>
          </p:cNvPr>
          <p:cNvSpPr txBox="1"/>
          <p:nvPr/>
        </p:nvSpPr>
        <p:spPr>
          <a:xfrm>
            <a:off x="3221372" y="1954635"/>
            <a:ext cx="5749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44499A"/>
                </a:solidFill>
                <a:effectLst/>
                <a:latin typeface="Helvetica Neue"/>
              </a:rPr>
              <a:t>⠂⠂⠂⠂⠂⠂⠂⠂▀████▀▄▄⠂⠂⠂⠂⠂⠂⠂⠂⠂⠂⠂⠂⠂⠂▄█ ⠂⠂⠂⠂⠂⠂⠂⠂⠂⠂█▀░░░░▀▀▄▄▄▄▄⠂⠂⠂⠂▄▄▀▀█ ⠂⠂⠂▄⠂⠂⠂⠂⠂⠂⠂█░░░░░░░░░░░▀▀▀▀▄░░▄▀ ⠂▄▀░▀▄⠂⠂⠂⠂⠂⠂▀▄░░░░░░░░░░░░░░▀▄▀ ▄▀░░░░█⠂⠂⠂⠂⠂⠂█▀░░░▄█▀▄░░░░░░▄█ ▀▄░░░░░▀▄⠂⠂⠂█░░░░░▀██▀░░░░░██▄█ ⠂⠂▀▄░░░░▄▀⠂█░░░▄██▄░░░▄░░▄░░▀▀░█ ⠂⠂⠂█░░▄▀⠂⠂█░░░░▀██▀░░░░▀▀░▀▀░░▄▀</a:t>
            </a:r>
            <a:endParaRPr lang="en-US" altLang="zh-TW" b="0" i="0" dirty="0">
              <a:solidFill>
                <a:srgbClr val="44499A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44499A"/>
                </a:solidFill>
                <a:effectLst/>
                <a:latin typeface="Helvetica Neue"/>
              </a:rPr>
              <a:t>⠂⠂█░░░█⠂⠂█░░░░░░▄▄░░░░░░░░░░░▄▀ ⠂█░░░█⠂⠂█▄▄░░░░░░░▀▀▄░░░░░░▄░█ ⠂⠂▀▄░▄█▄█▀██▄░░▄▄░░░▄▀░░▄▀▀░░░█ ⠂⠂⠂⠂▀███░░░░░░░░░▀▀▀░░░░▀▄░░░▄▀ ⠂⠂⠂⠂⠂⠂▀▀█░░░░░░░░░▄░░░░░░▄▀█▀ ⠂⠂⠂⠂⠂⠂⠂⠂▀█░░░░░▄▄▄▀░░▄▄▀▀░▄▀ ⠂⠂⠂⠂⠂⠂⠂⠂⠂⠂▀▀▄▄▄▄▀⠂▀▀▀⠂▀▀▄▄▄▀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1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429</Words>
  <Application>Microsoft Office PowerPoint</Application>
  <PresentationFormat>寬螢幕</PresentationFormat>
  <Paragraphs>64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Helvetica Neue</vt:lpstr>
      <vt:lpstr>Microsoft JhengHei UI</vt:lpstr>
      <vt:lpstr>微軟正黑體</vt:lpstr>
      <vt:lpstr>Cambria Math</vt:lpstr>
      <vt:lpstr>Times New Roman</vt:lpstr>
      <vt:lpstr>Tw Cen MT</vt:lpstr>
      <vt:lpstr>Wingdings 3</vt:lpstr>
      <vt:lpstr>整體</vt:lpstr>
      <vt:lpstr>演算法分組報告</vt:lpstr>
      <vt:lpstr>題目介紹-手寫(B)小題</vt:lpstr>
      <vt:lpstr>解題思路</vt:lpstr>
      <vt:lpstr>Step 1：設置活動清單A</vt:lpstr>
      <vt:lpstr>STEP2：進行第一次迭代</vt:lpstr>
      <vt:lpstr>STEP3：進行第二次迭代</vt:lpstr>
      <vt:lpstr>圖形解說</vt:lpstr>
      <vt:lpstr>總結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2022-04-08T03:09:26Z</dcterms:created>
  <dcterms:modified xsi:type="dcterms:W3CDTF">2022-05-23T11:41:38Z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