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64" r:id="rId4"/>
    <p:sldId id="258" r:id="rId5"/>
    <p:sldId id="259" r:id="rId6"/>
    <p:sldId id="260" r:id="rId7"/>
    <p:sldId id="261" r:id="rId8"/>
    <p:sldId id="262" r:id="rId9"/>
    <p:sldId id="263" r:id="rId10"/>
    <p:sldId id="265" r:id="rId11"/>
  </p:sldIdLst>
  <p:sldSz cx="9144000" cy="5143500" type="screen16x9"/>
  <p:notesSz cx="6858000" cy="9144000"/>
  <p:embeddedFontLst>
    <p:embeddedFont>
      <p:font typeface="Lato" panose="02020500000000000000" charset="0"/>
      <p:regular r:id="rId13"/>
      <p:bold r:id="rId14"/>
      <p:italic r:id="rId15"/>
      <p:boldItalic r:id="rId16"/>
    </p:embeddedFont>
    <p:embeddedFont>
      <p:font typeface="Montserrat" panose="02020500000000000000" charset="0"/>
      <p:regular r:id="rId17"/>
      <p:bold r:id="rId18"/>
      <p:italic r:id="rId19"/>
      <p:boldItalic r:id="rId20"/>
    </p:embeddedFont>
    <p:embeddedFont>
      <p:font typeface="標楷體" panose="03000509000000000000" pitchFamily="65" charset="-12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dy411490@gmail.com" initials="r" lastIdx="1" clrIdx="0">
    <p:extLst>
      <p:ext uri="{19B8F6BF-5375-455C-9EA6-DF929625EA0E}">
        <p15:presenceInfo xmlns:p15="http://schemas.microsoft.com/office/powerpoint/2012/main" userId="5ff4444d811562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0" y="5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1T21:06:19.442" idx="1">
    <p:pos x="5759" y="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b001fdf7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b001fdf7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b001fdf7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b001fdf7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Times New Roman" panose="02020603050405020304" pitchFamily="18" charset="0"/>
                <a:ea typeface="標楷體" panose="03000509000000000000" pitchFamily="65" charset="-120"/>
                <a:cs typeface="Times New Roman" panose="02020603050405020304" pitchFamily="18" charset="0"/>
              </a:rPr>
              <a:t>第53組報告作</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手寫作</a:t>
            </a:r>
            <a:r>
              <a:rPr lang="zh-TW" dirty="0">
                <a:latin typeface="Times New Roman" panose="02020603050405020304" pitchFamily="18" charset="0"/>
                <a:ea typeface="標楷體" panose="03000509000000000000" pitchFamily="65" charset="-120"/>
                <a:cs typeface="Times New Roman" panose="02020603050405020304" pitchFamily="18" charset="0"/>
              </a:rPr>
              <a:t>業</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11</a:t>
            </a:r>
            <a:r>
              <a:rPr lang="zh-TW"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a:t>
            </a:r>
            <a:r>
              <a:rPr lang="zh-TW" dirty="0">
                <a:latin typeface="Times New Roman" panose="02020603050405020304" pitchFamily="18" charset="0"/>
                <a:ea typeface="標楷體" panose="03000509000000000000" pitchFamily="65" charset="-120"/>
                <a:cs typeface="Times New Roman" panose="02020603050405020304" pitchFamily="18" charset="0"/>
              </a:rPr>
              <a:t>) </a:t>
            </a:r>
            <a:endParaRPr dirty="0">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35" name="Google Shape;135;p13"/>
          <p:cNvSpPr txBox="1">
            <a:spLocks noGrp="1"/>
          </p:cNvSpPr>
          <p:nvPr>
            <p:ph type="subTitle" idx="1"/>
          </p:nvPr>
        </p:nvSpPr>
        <p:spPr>
          <a:xfrm>
            <a:off x="729625" y="3172900"/>
            <a:ext cx="7688100" cy="97551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sz="1600" dirty="0">
                <a:latin typeface="Times New Roman" panose="02020603050405020304" pitchFamily="18" charset="0"/>
                <a:ea typeface="標楷體" panose="03000509000000000000" pitchFamily="65" charset="-120"/>
                <a:cs typeface="Times New Roman" panose="02020603050405020304" pitchFamily="18" charset="0"/>
              </a:rPr>
              <a:t>指導老師: 江振瑞 教授</a:t>
            </a:r>
            <a:endParaRPr sz="1600" dirty="0">
              <a:latin typeface="Times New Roman" panose="02020603050405020304" pitchFamily="18" charset="0"/>
              <a:ea typeface="標楷體" panose="03000509000000000000" pitchFamily="65" charset="-120"/>
              <a:cs typeface="Times New Roman" panose="02020603050405020304" pitchFamily="18" charset="0"/>
            </a:endParaRPr>
          </a:p>
          <a:p>
            <a:pPr marL="0" lvl="0" indent="0" algn="l" rtl="0">
              <a:spcBef>
                <a:spcPts val="0"/>
              </a:spcBef>
              <a:spcAft>
                <a:spcPts val="0"/>
              </a:spcAft>
              <a:buNone/>
            </a:pPr>
            <a:br>
              <a:rPr lang="zh-TW" sz="1600" dirty="0">
                <a:latin typeface="Times New Roman" panose="02020603050405020304" pitchFamily="18" charset="0"/>
                <a:ea typeface="標楷體" panose="03000509000000000000" pitchFamily="65" charset="-120"/>
                <a:cs typeface="Times New Roman" panose="02020603050405020304" pitchFamily="18" charset="0"/>
              </a:rPr>
            </a:br>
            <a:r>
              <a:rPr lang="zh-TW" sz="1600" dirty="0">
                <a:latin typeface="Times New Roman" panose="02020603050405020304" pitchFamily="18" charset="0"/>
                <a:ea typeface="標楷體" panose="03000509000000000000" pitchFamily="65" charset="-120"/>
                <a:cs typeface="Times New Roman" panose="02020603050405020304" pitchFamily="18" charset="0"/>
              </a:rPr>
              <a:t>組員: 柯瑋勳 張宏齊 黃昱東</a:t>
            </a:r>
            <a:endParaRPr sz="16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3E0F2FC-101C-464A-A2CF-92F8F7C48871}"/>
              </a:ext>
            </a:extLst>
          </p:cNvPr>
          <p:cNvSpPr>
            <a:spLocks noGrp="1"/>
          </p:cNvSpPr>
          <p:nvPr>
            <p:ph type="title"/>
          </p:nvPr>
        </p:nvSpPr>
        <p:spPr/>
        <p:txBody>
          <a:bodyPr/>
          <a:lstStyle/>
          <a:p>
            <a:r>
              <a:rPr lang="en-US" altLang="zh-TW" dirty="0"/>
              <a:t>Thank You!!</a:t>
            </a:r>
            <a:endParaRPr lang="zh-TW" altLang="en-US" dirty="0"/>
          </a:p>
        </p:txBody>
      </p:sp>
      <p:pic>
        <p:nvPicPr>
          <p:cNvPr id="5" name="Picture 4" descr="樂樂廚房- 謝謝大家這幾年來的支持和愛護因為老闆和闆娘有新的人生規劃樂樂廚房即日起歇業～ 謝謝大家| Facebook">
            <a:extLst>
              <a:ext uri="{FF2B5EF4-FFF2-40B4-BE49-F238E27FC236}">
                <a16:creationId xmlns:a16="http://schemas.microsoft.com/office/drawing/2014/main" id="{635B97BA-2F90-484C-AC42-00EF933CE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787" y="1307850"/>
            <a:ext cx="2840425" cy="284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71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14"/>
          <p:cNvSpPr txBox="1">
            <a:spLocks noGrp="1"/>
          </p:cNvSpPr>
          <p:nvPr>
            <p:ph type="body" idx="1"/>
          </p:nvPr>
        </p:nvSpPr>
        <p:spPr>
          <a:xfrm>
            <a:off x="729450" y="1853850"/>
            <a:ext cx="7738800" cy="318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dirty="0">
              <a:solidFill>
                <a:srgbClr val="3D3D3D"/>
              </a:solidFill>
              <a:highlight>
                <a:srgbClr val="FFFFFF"/>
              </a:highlight>
              <a:latin typeface="Arial"/>
              <a:ea typeface="Arial"/>
              <a:cs typeface="Arial"/>
              <a:sym typeface="Arial"/>
            </a:endParaRPr>
          </a:p>
          <a:p>
            <a:pPr marL="0" lvl="0" indent="0" algn="l" rtl="0">
              <a:spcBef>
                <a:spcPts val="1100"/>
              </a:spcBef>
              <a:spcAft>
                <a:spcPts val="1200"/>
              </a:spcAft>
              <a:buNone/>
            </a:pPr>
            <a:endParaRPr dirty="0"/>
          </a:p>
        </p:txBody>
      </p:sp>
      <p:pic>
        <p:nvPicPr>
          <p:cNvPr id="5" name="圖片 4">
            <a:extLst>
              <a:ext uri="{FF2B5EF4-FFF2-40B4-BE49-F238E27FC236}">
                <a16:creationId xmlns:a16="http://schemas.microsoft.com/office/drawing/2014/main" id="{0D14D6DF-F85C-42F6-837C-8AB333C0235E}"/>
              </a:ext>
            </a:extLst>
          </p:cNvPr>
          <p:cNvPicPr>
            <a:picLocks noChangeAspect="1"/>
          </p:cNvPicPr>
          <p:nvPr/>
        </p:nvPicPr>
        <p:blipFill>
          <a:blip r:embed="rId3"/>
          <a:stretch>
            <a:fillRect/>
          </a:stretch>
        </p:blipFill>
        <p:spPr>
          <a:xfrm>
            <a:off x="2129579" y="285873"/>
            <a:ext cx="4263454" cy="3326511"/>
          </a:xfrm>
          <a:prstGeom prst="rect">
            <a:avLst/>
          </a:prstGeom>
        </p:spPr>
      </p:pic>
      <p:sp>
        <p:nvSpPr>
          <p:cNvPr id="6" name="文字方塊 5">
            <a:extLst>
              <a:ext uri="{FF2B5EF4-FFF2-40B4-BE49-F238E27FC236}">
                <a16:creationId xmlns:a16="http://schemas.microsoft.com/office/drawing/2014/main" id="{22518C83-4C56-4B1F-8E55-879BC37138DB}"/>
              </a:ext>
            </a:extLst>
          </p:cNvPr>
          <p:cNvSpPr txBox="1"/>
          <p:nvPr/>
        </p:nvSpPr>
        <p:spPr>
          <a:xfrm>
            <a:off x="1131354" y="3910318"/>
            <a:ext cx="6394055" cy="830997"/>
          </a:xfrm>
          <a:prstGeom prst="rect">
            <a:avLst/>
          </a:prstGeom>
          <a:noFill/>
        </p:spPr>
        <p:txBody>
          <a:bodyPr wrap="square" rtlCol="0">
            <a:spAutoFit/>
          </a:bodyPr>
          <a:lstStyle/>
          <a:p>
            <a:r>
              <a:rPr lang="en-US" altLang="zh-TW" sz="2400" b="1" i="0" dirty="0">
                <a:solidFill>
                  <a:schemeClr val="bg1"/>
                </a:solidFill>
                <a:effectLst/>
                <a:latin typeface="Times New Roman" panose="02020603050405020304" pitchFamily="18" charset="0"/>
                <a:ea typeface="標楷體" panose="03000509000000000000" pitchFamily="65" charset="-120"/>
                <a:cs typeface="Times New Roman" panose="02020603050405020304" pitchFamily="18" charset="0"/>
              </a:rPr>
              <a:t>(E)</a:t>
            </a:r>
            <a:r>
              <a:rPr lang="zh-TW" altLang="en-US" sz="2400" b="1" i="0" dirty="0">
                <a:solidFill>
                  <a:schemeClr val="bg1"/>
                </a:solidFill>
                <a:effectLst/>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400" b="1" i="0" dirty="0">
                <a:solidFill>
                  <a:schemeClr val="bg1"/>
                </a:solidFill>
                <a:effectLst/>
                <a:latin typeface="Times New Roman" panose="02020603050405020304" pitchFamily="18" charset="0"/>
                <a:ea typeface="標楷體" panose="03000509000000000000" pitchFamily="65" charset="-120"/>
                <a:cs typeface="Times New Roman" panose="02020603050405020304" pitchFamily="18" charset="0"/>
              </a:rPr>
              <a:t>Prim</a:t>
            </a:r>
            <a:r>
              <a:rPr lang="zh-TW" altLang="en-US" sz="2400" b="1" i="0" dirty="0">
                <a:solidFill>
                  <a:schemeClr val="bg1"/>
                </a:solidFill>
                <a:effectLst/>
                <a:latin typeface="Times New Roman" panose="02020603050405020304" pitchFamily="18" charset="0"/>
                <a:ea typeface="標楷體" panose="03000509000000000000" pitchFamily="65" charset="-120"/>
                <a:cs typeface="Times New Roman" panose="02020603050405020304" pitchFamily="18" charset="0"/>
              </a:rPr>
              <a:t>演算法求出</a:t>
            </a:r>
            <a:r>
              <a:rPr lang="zh-TW" altLang="en-US" sz="2400" b="1"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以上</a:t>
            </a:r>
            <a:r>
              <a:rPr lang="zh-TW" altLang="en-US" sz="2400" b="1" i="0" dirty="0">
                <a:solidFill>
                  <a:schemeClr val="bg1"/>
                </a:solidFill>
                <a:effectLst/>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2400" b="1" i="0" dirty="0">
                <a:solidFill>
                  <a:schemeClr val="bg1"/>
                </a:solidFill>
                <a:effectLst/>
                <a:latin typeface="Times New Roman" panose="02020603050405020304" pitchFamily="18" charset="0"/>
                <a:ea typeface="標楷體" panose="03000509000000000000" pitchFamily="65" charset="-120"/>
                <a:cs typeface="Times New Roman" panose="02020603050405020304" pitchFamily="18" charset="0"/>
              </a:rPr>
              <a:t>(graph)</a:t>
            </a:r>
            <a:r>
              <a:rPr lang="zh-TW" altLang="en-US" sz="2400" b="1" i="0" dirty="0">
                <a:solidFill>
                  <a:schemeClr val="bg1"/>
                </a:solidFill>
                <a:effectLst/>
                <a:latin typeface="Times New Roman" panose="02020603050405020304" pitchFamily="18" charset="0"/>
                <a:ea typeface="標楷體" panose="03000509000000000000" pitchFamily="65" charset="-120"/>
                <a:cs typeface="Times New Roman" panose="02020603050405020304" pitchFamily="18" charset="0"/>
              </a:rPr>
              <a:t>的最小生成樹 </a:t>
            </a:r>
            <a:r>
              <a:rPr lang="en-US" altLang="zh-TW" sz="2400" b="1" i="0" dirty="0">
                <a:solidFill>
                  <a:schemeClr val="bg1"/>
                </a:solidFill>
                <a:effectLst/>
                <a:latin typeface="Times New Roman" panose="02020603050405020304" pitchFamily="18" charset="0"/>
                <a:ea typeface="標楷體" panose="03000509000000000000" pitchFamily="65" charset="-120"/>
                <a:cs typeface="Times New Roman" panose="02020603050405020304" pitchFamily="18" charset="0"/>
              </a:rPr>
              <a:t>(minimum spanning tree, MST)</a:t>
            </a:r>
            <a:endParaRPr lang="zh-TW" altLang="en-US"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4C5E6A-22B2-4BDD-8041-2507462A25E3}"/>
              </a:ext>
            </a:extLst>
          </p:cNvPr>
          <p:cNvSpPr>
            <a:spLocks noGrp="1"/>
          </p:cNvSpPr>
          <p:nvPr>
            <p:ph type="title"/>
          </p:nvPr>
        </p:nvSpPr>
        <p:spPr/>
        <p:txBody>
          <a:bodyPr/>
          <a:lstStyle/>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Prim</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最小</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生成樹</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演算法</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81167F50-A6FA-4329-BB03-A408597B3606}"/>
              </a:ext>
            </a:extLst>
          </p:cNvPr>
          <p:cNvSpPr>
            <a:spLocks noGrp="1"/>
          </p:cNvSpPr>
          <p:nvPr>
            <p:ph type="body" idx="1"/>
          </p:nvPr>
        </p:nvSpPr>
        <p:spPr>
          <a:xfrm>
            <a:off x="947854" y="1567550"/>
            <a:ext cx="7388546" cy="2911200"/>
          </a:xfrm>
        </p:spPr>
        <p:txBody>
          <a:bodyPr>
            <a:norm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此演算法先隨意挑一個節點加入集合</a:t>
            </a:r>
            <a:r>
              <a:rPr lang="en-US" altLang="zh-TW"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X</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中，</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此後每次都挑選</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一個</a:t>
            </a:r>
            <a:endParaRPr lang="en-US" altLang="zh-TW"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一端的節點在</a:t>
            </a:r>
            <a:r>
              <a:rPr lang="en-US" altLang="zh-TW"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X</a:t>
            </a:r>
            <a:r>
              <a:rPr lang="zh-TW" altLang="en-US"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中</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且</a:t>
            </a:r>
            <a:r>
              <a:rPr lang="zh-TW" altLang="en-US"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另一端的節點在</a:t>
            </a:r>
            <a:r>
              <a:rPr lang="en-US" altLang="zh-TW"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(V-X)</a:t>
            </a:r>
            <a:r>
              <a:rPr lang="zh-TW" altLang="en-US"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中</a:t>
            </a:r>
            <a:r>
              <a:rPr lang="zh-TW" altLang="en-US" sz="28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最小成本的</a:t>
            </a:r>
            <a:r>
              <a:rPr lang="en-US" altLang="zh-TW"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連線</a:t>
            </a:r>
            <a:r>
              <a:rPr lang="zh-TW" altLang="en-US" sz="28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8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8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並把連到 </a:t>
            </a:r>
            <a:r>
              <a:rPr lang="en-US" altLang="zh-TW"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(V-X)</a:t>
            </a:r>
            <a:r>
              <a:rPr lang="zh-TW" altLang="en-US" sz="28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中</a:t>
            </a:r>
            <a:r>
              <a:rPr lang="zh-TW" altLang="en-US" sz="28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的點加入</a:t>
            </a:r>
            <a:r>
              <a:rPr lang="en-US" altLang="zh-TW" sz="28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X</a:t>
            </a:r>
            <a:r>
              <a:rPr lang="zh-TW" altLang="en-US" sz="28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，直到</a:t>
            </a:r>
            <a:r>
              <a:rPr lang="en-US" altLang="zh-TW" sz="24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(V-X)=0</a:t>
            </a:r>
            <a:endParaRPr lang="zh-TW" altLang="en-US" sz="24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4048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247EFF-EF89-4B7B-AFC3-13138B1BD752}"/>
              </a:ext>
            </a:extLst>
          </p:cNvPr>
          <p:cNvSpPr>
            <a:spLocks noGrp="1"/>
          </p:cNvSpPr>
          <p:nvPr>
            <p:ph type="title"/>
          </p:nvPr>
        </p:nvSpPr>
        <p:spPr/>
        <p:txBody>
          <a:bodyPr>
            <a:normAutofit/>
          </a:bodyPr>
          <a:lstStyle/>
          <a:p>
            <a:pPr algn="ctr"/>
            <a:r>
              <a:rPr lang="en-US" altLang="zh-TW" sz="4000" b="1" i="0" dirty="0">
                <a:solidFill>
                  <a:schemeClr val="bg1"/>
                </a:solidFill>
                <a:effectLst/>
                <a:latin typeface="Times New Roman" panose="02020603050405020304" pitchFamily="18" charset="0"/>
              </a:rPr>
              <a:t>Prim</a:t>
            </a:r>
            <a:r>
              <a:rPr lang="zh-TW" altLang="en-US" sz="4000" b="1" i="0" dirty="0">
                <a:solidFill>
                  <a:schemeClr val="bg1"/>
                </a:solidFill>
                <a:effectLst/>
                <a:latin typeface="Times New Roman" panose="02020603050405020304" pitchFamily="18" charset="0"/>
              </a:rPr>
              <a:t>演算法</a:t>
            </a:r>
            <a:endParaRPr lang="zh-TW" altLang="en-US" sz="4000" dirty="0"/>
          </a:p>
        </p:txBody>
      </p:sp>
      <p:pic>
        <p:nvPicPr>
          <p:cNvPr id="5" name="圖片 4">
            <a:extLst>
              <a:ext uri="{FF2B5EF4-FFF2-40B4-BE49-F238E27FC236}">
                <a16:creationId xmlns:a16="http://schemas.microsoft.com/office/drawing/2014/main" id="{AEDDE332-A79E-4906-A5C2-7274D48BCC16}"/>
              </a:ext>
            </a:extLst>
          </p:cNvPr>
          <p:cNvPicPr>
            <a:picLocks noChangeAspect="1"/>
          </p:cNvPicPr>
          <p:nvPr/>
        </p:nvPicPr>
        <p:blipFill rotWithShape="1">
          <a:blip r:embed="rId2"/>
          <a:srcRect l="8816" t="20654" r="74569" b="54902"/>
          <a:stretch/>
        </p:blipFill>
        <p:spPr>
          <a:xfrm>
            <a:off x="4131538" y="1620369"/>
            <a:ext cx="3253412" cy="2693359"/>
          </a:xfrm>
          <a:prstGeom prst="rect">
            <a:avLst/>
          </a:prstGeom>
        </p:spPr>
      </p:pic>
      <p:sp>
        <p:nvSpPr>
          <p:cNvPr id="7" name="文字方塊 6">
            <a:extLst>
              <a:ext uri="{FF2B5EF4-FFF2-40B4-BE49-F238E27FC236}">
                <a16:creationId xmlns:a16="http://schemas.microsoft.com/office/drawing/2014/main" id="{2DC4A70A-F9CD-47F7-ADF3-A0C838E5C9DF}"/>
              </a:ext>
            </a:extLst>
          </p:cNvPr>
          <p:cNvSpPr txBox="1"/>
          <p:nvPr/>
        </p:nvSpPr>
        <p:spPr>
          <a:xfrm>
            <a:off x="1297500" y="2310140"/>
            <a:ext cx="1781876" cy="523220"/>
          </a:xfrm>
          <a:prstGeom prst="rect">
            <a:avLst/>
          </a:prstGeom>
          <a:noFill/>
        </p:spPr>
        <p:txBody>
          <a:bodyPr wrap="square" rtlCol="0">
            <a:spAutoFit/>
          </a:bodyPr>
          <a:lstStyle/>
          <a:p>
            <a:r>
              <a:rPr lang="en-US" altLang="zh-TW" dirty="0">
                <a:solidFill>
                  <a:schemeClr val="bg1"/>
                </a:solidFill>
              </a:rPr>
              <a:t>X</a:t>
            </a:r>
            <a:r>
              <a:rPr lang="zh-TW" altLang="en-US" dirty="0">
                <a:solidFill>
                  <a:schemeClr val="bg1"/>
                </a:solidFill>
              </a:rPr>
              <a:t>     </a:t>
            </a:r>
            <a:r>
              <a:rPr lang="en-US" altLang="zh-TW" dirty="0">
                <a:solidFill>
                  <a:schemeClr val="bg1"/>
                </a:solidFill>
              </a:rPr>
              <a:t>=</a:t>
            </a:r>
            <a:r>
              <a:rPr lang="zh-TW" altLang="en-US" dirty="0">
                <a:solidFill>
                  <a:schemeClr val="bg1"/>
                </a:solidFill>
              </a:rPr>
              <a:t> </a:t>
            </a:r>
            <a:r>
              <a:rPr lang="en-US" altLang="zh-TW" dirty="0">
                <a:solidFill>
                  <a:schemeClr val="bg1"/>
                </a:solidFill>
              </a:rPr>
              <a:t>{1}</a:t>
            </a:r>
          </a:p>
          <a:p>
            <a:r>
              <a:rPr lang="en-US" altLang="zh-TW" dirty="0">
                <a:solidFill>
                  <a:schemeClr val="bg1"/>
                </a:solidFill>
              </a:rPr>
              <a:t>V-X = {2,3,4,5,6}</a:t>
            </a:r>
            <a:endParaRPr lang="zh-TW" altLang="en-US" dirty="0">
              <a:solidFill>
                <a:schemeClr val="bg1"/>
              </a:solidFill>
            </a:endParaRPr>
          </a:p>
        </p:txBody>
      </p:sp>
      <p:sp>
        <p:nvSpPr>
          <p:cNvPr id="6" name="乘號 5">
            <a:extLst>
              <a:ext uri="{FF2B5EF4-FFF2-40B4-BE49-F238E27FC236}">
                <a16:creationId xmlns:a16="http://schemas.microsoft.com/office/drawing/2014/main" id="{93C2D744-DA47-4C44-BF8D-47A4CA668DDA}"/>
              </a:ext>
            </a:extLst>
          </p:cNvPr>
          <p:cNvSpPr/>
          <p:nvPr/>
        </p:nvSpPr>
        <p:spPr>
          <a:xfrm>
            <a:off x="5947814" y="2076106"/>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乘號 7">
            <a:extLst>
              <a:ext uri="{FF2B5EF4-FFF2-40B4-BE49-F238E27FC236}">
                <a16:creationId xmlns:a16="http://schemas.microsoft.com/office/drawing/2014/main" id="{7AF9677C-E1BB-454D-A21A-E49FCC68DDBB}"/>
              </a:ext>
            </a:extLst>
          </p:cNvPr>
          <p:cNvSpPr/>
          <p:nvPr/>
        </p:nvSpPr>
        <p:spPr>
          <a:xfrm>
            <a:off x="5858605" y="2655638"/>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FD7ECBA4-4EB9-4EB8-B61E-163B74E1F726}"/>
              </a:ext>
            </a:extLst>
          </p:cNvPr>
          <p:cNvSpPr/>
          <p:nvPr/>
        </p:nvSpPr>
        <p:spPr>
          <a:xfrm>
            <a:off x="-635996" y="2979023"/>
            <a:ext cx="5452946" cy="461665"/>
          </a:xfrm>
          <a:prstGeom prst="rect">
            <a:avLst/>
          </a:prstGeom>
          <a:noFill/>
        </p:spPr>
        <p:txBody>
          <a:bodyPr wrap="square" lIns="91440" tIns="45720" rIns="91440" bIns="45720">
            <a:spAutoFit/>
          </a:bodyPr>
          <a:lstStyle/>
          <a:p>
            <a:pPr algn="ctr"/>
            <a:r>
              <a:rPr lang="zh-TW" altLang="en-US" sz="24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一開始隨機選</a:t>
            </a:r>
            <a:r>
              <a:rPr lang="en-US" altLang="zh-TW" sz="24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1</a:t>
            </a:r>
            <a:r>
              <a:rPr lang="zh-TW" altLang="en-US" sz="24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放入集合</a:t>
            </a:r>
            <a:r>
              <a:rPr lang="en-US" altLang="zh-TW" sz="24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x</a:t>
            </a:r>
            <a:endParaRPr lang="zh-TW" altLang="en-US" sz="24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endParaRPr>
          </a:p>
        </p:txBody>
      </p:sp>
      <p:sp>
        <p:nvSpPr>
          <p:cNvPr id="10" name="矩形 9">
            <a:extLst>
              <a:ext uri="{FF2B5EF4-FFF2-40B4-BE49-F238E27FC236}">
                <a16:creationId xmlns:a16="http://schemas.microsoft.com/office/drawing/2014/main" id="{DB9B2086-5CDF-468D-B5EB-6491EABB22D2}"/>
              </a:ext>
            </a:extLst>
          </p:cNvPr>
          <p:cNvSpPr/>
          <p:nvPr/>
        </p:nvSpPr>
        <p:spPr>
          <a:xfrm>
            <a:off x="-1130118" y="3373985"/>
            <a:ext cx="6441190" cy="830997"/>
          </a:xfrm>
          <a:prstGeom prst="rect">
            <a:avLst/>
          </a:prstGeom>
          <a:noFill/>
        </p:spPr>
        <p:txBody>
          <a:bodyPr wrap="square" lIns="91440" tIns="45720" rIns="91440" bIns="45720">
            <a:spAutoFit/>
          </a:bodyPr>
          <a:lstStyle/>
          <a:p>
            <a:pPr algn="ctr"/>
            <a:r>
              <a:rPr lang="zh-TW" altLang="en-US" sz="24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之後重複選出集合</a:t>
            </a:r>
            <a:r>
              <a:rPr lang="en-US" altLang="zh-TW" sz="24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x</a:t>
            </a:r>
            <a:r>
              <a:rPr lang="zh-TW" altLang="en-US" sz="24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連接到</a:t>
            </a:r>
            <a:r>
              <a:rPr lang="en-US" altLang="zh-TW" sz="24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(v-x)</a:t>
            </a:r>
          </a:p>
          <a:p>
            <a:pPr algn="ctr"/>
            <a:r>
              <a:rPr lang="zh-TW" altLang="en-US" sz="24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的最小路徑</a:t>
            </a:r>
            <a:endParaRPr lang="zh-TW" altLang="en-US" sz="24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90377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247EFF-EF89-4B7B-AFC3-13138B1BD752}"/>
              </a:ext>
            </a:extLst>
          </p:cNvPr>
          <p:cNvSpPr>
            <a:spLocks noGrp="1"/>
          </p:cNvSpPr>
          <p:nvPr>
            <p:ph type="title"/>
          </p:nvPr>
        </p:nvSpPr>
        <p:spPr/>
        <p:txBody>
          <a:bodyPr>
            <a:normAutofit/>
          </a:bodyPr>
          <a:lstStyle/>
          <a:p>
            <a:pPr algn="ctr"/>
            <a:r>
              <a:rPr lang="en-US" altLang="zh-TW" sz="4000" b="1" i="0" dirty="0">
                <a:solidFill>
                  <a:schemeClr val="bg1"/>
                </a:solidFill>
                <a:effectLst/>
                <a:latin typeface="Times New Roman" panose="02020603050405020304" pitchFamily="18" charset="0"/>
              </a:rPr>
              <a:t>Prim</a:t>
            </a:r>
            <a:r>
              <a:rPr lang="zh-TW" altLang="en-US" sz="4000" b="1" i="0" dirty="0">
                <a:solidFill>
                  <a:schemeClr val="bg1"/>
                </a:solidFill>
                <a:effectLst/>
                <a:latin typeface="Times New Roman" panose="02020603050405020304" pitchFamily="18" charset="0"/>
              </a:rPr>
              <a:t>演算法</a:t>
            </a:r>
            <a:endParaRPr lang="zh-TW" altLang="en-US" sz="4000" dirty="0"/>
          </a:p>
        </p:txBody>
      </p:sp>
      <p:pic>
        <p:nvPicPr>
          <p:cNvPr id="5" name="圖片 4">
            <a:extLst>
              <a:ext uri="{FF2B5EF4-FFF2-40B4-BE49-F238E27FC236}">
                <a16:creationId xmlns:a16="http://schemas.microsoft.com/office/drawing/2014/main" id="{0BEFAA14-ED09-4183-AB52-BB1D9EE75189}"/>
              </a:ext>
            </a:extLst>
          </p:cNvPr>
          <p:cNvPicPr>
            <a:picLocks noChangeAspect="1"/>
          </p:cNvPicPr>
          <p:nvPr/>
        </p:nvPicPr>
        <p:blipFill rotWithShape="1">
          <a:blip r:embed="rId2"/>
          <a:srcRect l="28227" t="22876" r="58165" b="51242"/>
          <a:stretch/>
        </p:blipFill>
        <p:spPr>
          <a:xfrm>
            <a:off x="4572000" y="1472453"/>
            <a:ext cx="2729754" cy="2921570"/>
          </a:xfrm>
          <a:prstGeom prst="rect">
            <a:avLst/>
          </a:prstGeom>
        </p:spPr>
      </p:pic>
      <p:sp>
        <p:nvSpPr>
          <p:cNvPr id="6" name="文字方塊 5">
            <a:extLst>
              <a:ext uri="{FF2B5EF4-FFF2-40B4-BE49-F238E27FC236}">
                <a16:creationId xmlns:a16="http://schemas.microsoft.com/office/drawing/2014/main" id="{E0FC7506-D3BE-425F-A1E7-0D0027FD5B01}"/>
              </a:ext>
            </a:extLst>
          </p:cNvPr>
          <p:cNvSpPr txBox="1"/>
          <p:nvPr/>
        </p:nvSpPr>
        <p:spPr>
          <a:xfrm>
            <a:off x="1297500" y="2310140"/>
            <a:ext cx="1781876" cy="523220"/>
          </a:xfrm>
          <a:prstGeom prst="rect">
            <a:avLst/>
          </a:prstGeom>
          <a:noFill/>
        </p:spPr>
        <p:txBody>
          <a:bodyPr wrap="square" rtlCol="0">
            <a:spAutoFit/>
          </a:bodyPr>
          <a:lstStyle/>
          <a:p>
            <a:r>
              <a:rPr lang="en-US" altLang="zh-TW" dirty="0">
                <a:solidFill>
                  <a:schemeClr val="bg1"/>
                </a:solidFill>
              </a:rPr>
              <a:t>X</a:t>
            </a:r>
            <a:r>
              <a:rPr lang="zh-TW" altLang="en-US" dirty="0">
                <a:solidFill>
                  <a:schemeClr val="bg1"/>
                </a:solidFill>
              </a:rPr>
              <a:t>     </a:t>
            </a:r>
            <a:r>
              <a:rPr lang="en-US" altLang="zh-TW" dirty="0">
                <a:solidFill>
                  <a:schemeClr val="bg1"/>
                </a:solidFill>
              </a:rPr>
              <a:t>=</a:t>
            </a:r>
            <a:r>
              <a:rPr lang="zh-TW" altLang="en-US" dirty="0">
                <a:solidFill>
                  <a:schemeClr val="bg1"/>
                </a:solidFill>
              </a:rPr>
              <a:t> </a:t>
            </a:r>
            <a:r>
              <a:rPr lang="en-US" altLang="zh-TW" dirty="0">
                <a:solidFill>
                  <a:schemeClr val="bg1"/>
                </a:solidFill>
              </a:rPr>
              <a:t>{1,4}</a:t>
            </a:r>
          </a:p>
          <a:p>
            <a:r>
              <a:rPr lang="en-US" altLang="zh-TW" dirty="0">
                <a:solidFill>
                  <a:schemeClr val="bg1"/>
                </a:solidFill>
              </a:rPr>
              <a:t>V-X = {2,3,5,6}</a:t>
            </a:r>
            <a:endParaRPr lang="zh-TW" altLang="en-US" dirty="0">
              <a:solidFill>
                <a:schemeClr val="bg1"/>
              </a:solidFill>
            </a:endParaRPr>
          </a:p>
        </p:txBody>
      </p:sp>
      <p:sp>
        <p:nvSpPr>
          <p:cNvPr id="7" name="乘號 6">
            <a:extLst>
              <a:ext uri="{FF2B5EF4-FFF2-40B4-BE49-F238E27FC236}">
                <a16:creationId xmlns:a16="http://schemas.microsoft.com/office/drawing/2014/main" id="{034A5407-281F-4D8A-8CD2-36CBE70E23FD}"/>
              </a:ext>
            </a:extLst>
          </p:cNvPr>
          <p:cNvSpPr/>
          <p:nvPr/>
        </p:nvSpPr>
        <p:spPr>
          <a:xfrm>
            <a:off x="5936877" y="2357825"/>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乘號 7">
            <a:extLst>
              <a:ext uri="{FF2B5EF4-FFF2-40B4-BE49-F238E27FC236}">
                <a16:creationId xmlns:a16="http://schemas.microsoft.com/office/drawing/2014/main" id="{2B7BC958-EB5B-4869-9DD6-EE9493A346BC}"/>
              </a:ext>
            </a:extLst>
          </p:cNvPr>
          <p:cNvSpPr/>
          <p:nvPr/>
        </p:nvSpPr>
        <p:spPr>
          <a:xfrm>
            <a:off x="5970329" y="1647302"/>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7A55EBA7-F771-4229-B093-9EDDBBD80A4D}"/>
              </a:ext>
            </a:extLst>
          </p:cNvPr>
          <p:cNvSpPr/>
          <p:nvPr/>
        </p:nvSpPr>
        <p:spPr>
          <a:xfrm>
            <a:off x="-887191" y="2997963"/>
            <a:ext cx="6441190" cy="830997"/>
          </a:xfrm>
          <a:prstGeom prst="rect">
            <a:avLst/>
          </a:prstGeom>
          <a:noFill/>
        </p:spPr>
        <p:txBody>
          <a:bodyPr wrap="square" lIns="91440" tIns="45720" rIns="91440" bIns="45720">
            <a:spAutoFit/>
          </a:bodyPr>
          <a:lstStyle/>
          <a:p>
            <a:pPr algn="ctr"/>
            <a:r>
              <a:rPr lang="zh-TW" altLang="en-US" sz="24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再把連到的點加入</a:t>
            </a:r>
            <a:r>
              <a:rPr lang="en-US" altLang="zh-TW" sz="24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X</a:t>
            </a:r>
          </a:p>
          <a:p>
            <a:pPr algn="ctr"/>
            <a:r>
              <a:rPr lang="zh-TW" altLang="en-US" sz="24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直到</a:t>
            </a:r>
            <a:r>
              <a:rPr lang="en-US" altLang="zh-TW" sz="24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V</a:t>
            </a:r>
            <a:r>
              <a:rPr lang="zh-TW" altLang="en-US" sz="24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所有點</a:t>
            </a:r>
            <a:r>
              <a:rPr lang="zh-TW" altLang="en-US" sz="24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都在集合</a:t>
            </a:r>
            <a:r>
              <a:rPr lang="en-US" altLang="zh-TW" sz="24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X</a:t>
            </a:r>
            <a:r>
              <a:rPr lang="zh-TW" altLang="en-US" sz="24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為止</a:t>
            </a:r>
          </a:p>
        </p:txBody>
      </p:sp>
    </p:spTree>
    <p:extLst>
      <p:ext uri="{BB962C8B-B14F-4D97-AF65-F5344CB8AC3E}">
        <p14:creationId xmlns:p14="http://schemas.microsoft.com/office/powerpoint/2010/main" val="93471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247EFF-EF89-4B7B-AFC3-13138B1BD752}"/>
              </a:ext>
            </a:extLst>
          </p:cNvPr>
          <p:cNvSpPr>
            <a:spLocks noGrp="1"/>
          </p:cNvSpPr>
          <p:nvPr>
            <p:ph type="title"/>
          </p:nvPr>
        </p:nvSpPr>
        <p:spPr/>
        <p:txBody>
          <a:bodyPr>
            <a:normAutofit/>
          </a:bodyPr>
          <a:lstStyle/>
          <a:p>
            <a:pPr algn="ctr"/>
            <a:r>
              <a:rPr lang="en-US" altLang="zh-TW" sz="4000" b="1" i="0" dirty="0">
                <a:solidFill>
                  <a:schemeClr val="bg1"/>
                </a:solidFill>
                <a:effectLst/>
                <a:latin typeface="Times New Roman" panose="02020603050405020304" pitchFamily="18" charset="0"/>
              </a:rPr>
              <a:t>Prim</a:t>
            </a:r>
            <a:r>
              <a:rPr lang="zh-TW" altLang="en-US" sz="4000" b="1" i="0" dirty="0">
                <a:solidFill>
                  <a:schemeClr val="bg1"/>
                </a:solidFill>
                <a:effectLst/>
                <a:latin typeface="Times New Roman" panose="02020603050405020304" pitchFamily="18" charset="0"/>
              </a:rPr>
              <a:t>演算法</a:t>
            </a:r>
            <a:endParaRPr lang="zh-TW" altLang="en-US" sz="4000" dirty="0"/>
          </a:p>
        </p:txBody>
      </p:sp>
      <p:pic>
        <p:nvPicPr>
          <p:cNvPr id="4" name="圖片 3">
            <a:extLst>
              <a:ext uri="{FF2B5EF4-FFF2-40B4-BE49-F238E27FC236}">
                <a16:creationId xmlns:a16="http://schemas.microsoft.com/office/drawing/2014/main" id="{2EF4AFC6-4AD2-4083-BE18-45DB27CD4073}"/>
              </a:ext>
            </a:extLst>
          </p:cNvPr>
          <p:cNvPicPr>
            <a:picLocks noChangeAspect="1"/>
          </p:cNvPicPr>
          <p:nvPr/>
        </p:nvPicPr>
        <p:blipFill>
          <a:blip r:embed="rId2"/>
          <a:stretch>
            <a:fillRect/>
          </a:stretch>
        </p:blipFill>
        <p:spPr>
          <a:xfrm>
            <a:off x="4572000" y="1573867"/>
            <a:ext cx="3048264" cy="2560542"/>
          </a:xfrm>
          <a:prstGeom prst="rect">
            <a:avLst/>
          </a:prstGeom>
        </p:spPr>
      </p:pic>
      <p:sp>
        <p:nvSpPr>
          <p:cNvPr id="5" name="文字方塊 4">
            <a:extLst>
              <a:ext uri="{FF2B5EF4-FFF2-40B4-BE49-F238E27FC236}">
                <a16:creationId xmlns:a16="http://schemas.microsoft.com/office/drawing/2014/main" id="{D78B408E-BEB7-430A-91AE-9FD037E17AB2}"/>
              </a:ext>
            </a:extLst>
          </p:cNvPr>
          <p:cNvSpPr txBox="1"/>
          <p:nvPr/>
        </p:nvSpPr>
        <p:spPr>
          <a:xfrm>
            <a:off x="1297500" y="2310140"/>
            <a:ext cx="1781876" cy="523220"/>
          </a:xfrm>
          <a:prstGeom prst="rect">
            <a:avLst/>
          </a:prstGeom>
          <a:noFill/>
        </p:spPr>
        <p:txBody>
          <a:bodyPr wrap="square" rtlCol="0">
            <a:spAutoFit/>
          </a:bodyPr>
          <a:lstStyle/>
          <a:p>
            <a:r>
              <a:rPr lang="en-US" altLang="zh-TW" dirty="0">
                <a:solidFill>
                  <a:schemeClr val="bg1"/>
                </a:solidFill>
              </a:rPr>
              <a:t>X</a:t>
            </a:r>
            <a:r>
              <a:rPr lang="zh-TW" altLang="en-US" dirty="0">
                <a:solidFill>
                  <a:schemeClr val="bg1"/>
                </a:solidFill>
              </a:rPr>
              <a:t>     </a:t>
            </a:r>
            <a:r>
              <a:rPr lang="en-US" altLang="zh-TW" dirty="0">
                <a:solidFill>
                  <a:schemeClr val="bg1"/>
                </a:solidFill>
              </a:rPr>
              <a:t>=</a:t>
            </a:r>
            <a:r>
              <a:rPr lang="zh-TW" altLang="en-US" dirty="0">
                <a:solidFill>
                  <a:schemeClr val="bg1"/>
                </a:solidFill>
              </a:rPr>
              <a:t> </a:t>
            </a:r>
            <a:r>
              <a:rPr lang="en-US" altLang="zh-TW" dirty="0">
                <a:solidFill>
                  <a:schemeClr val="bg1"/>
                </a:solidFill>
              </a:rPr>
              <a:t>{1,4,6}</a:t>
            </a:r>
          </a:p>
          <a:p>
            <a:r>
              <a:rPr lang="en-US" altLang="zh-TW" dirty="0">
                <a:solidFill>
                  <a:schemeClr val="bg1"/>
                </a:solidFill>
              </a:rPr>
              <a:t>V-X = {2,3,5}</a:t>
            </a:r>
            <a:endParaRPr lang="zh-TW" altLang="en-US" dirty="0">
              <a:solidFill>
                <a:schemeClr val="bg1"/>
              </a:solidFill>
            </a:endParaRPr>
          </a:p>
        </p:txBody>
      </p:sp>
      <p:sp>
        <p:nvSpPr>
          <p:cNvPr id="3" name="乘號 2">
            <a:extLst>
              <a:ext uri="{FF2B5EF4-FFF2-40B4-BE49-F238E27FC236}">
                <a16:creationId xmlns:a16="http://schemas.microsoft.com/office/drawing/2014/main" id="{BAD2F2E5-EC00-439E-A42A-76FFFE643088}"/>
              </a:ext>
            </a:extLst>
          </p:cNvPr>
          <p:cNvSpPr/>
          <p:nvPr/>
        </p:nvSpPr>
        <p:spPr>
          <a:xfrm>
            <a:off x="5731727" y="2971800"/>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乘號 5">
            <a:extLst>
              <a:ext uri="{FF2B5EF4-FFF2-40B4-BE49-F238E27FC236}">
                <a16:creationId xmlns:a16="http://schemas.microsoft.com/office/drawing/2014/main" id="{A9763D70-CA92-4922-A77D-39325DA4956E}"/>
              </a:ext>
            </a:extLst>
          </p:cNvPr>
          <p:cNvSpPr/>
          <p:nvPr/>
        </p:nvSpPr>
        <p:spPr>
          <a:xfrm>
            <a:off x="6296854" y="3295185"/>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乘號 6">
            <a:extLst>
              <a:ext uri="{FF2B5EF4-FFF2-40B4-BE49-F238E27FC236}">
                <a16:creationId xmlns:a16="http://schemas.microsoft.com/office/drawing/2014/main" id="{A24A0BBA-E1CB-4BFF-8289-F953A19BDF5E}"/>
              </a:ext>
            </a:extLst>
          </p:cNvPr>
          <p:cNvSpPr/>
          <p:nvPr/>
        </p:nvSpPr>
        <p:spPr>
          <a:xfrm>
            <a:off x="5259658" y="1708633"/>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2653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247EFF-EF89-4B7B-AFC3-13138B1BD752}"/>
              </a:ext>
            </a:extLst>
          </p:cNvPr>
          <p:cNvSpPr>
            <a:spLocks noGrp="1"/>
          </p:cNvSpPr>
          <p:nvPr>
            <p:ph type="title"/>
          </p:nvPr>
        </p:nvSpPr>
        <p:spPr/>
        <p:txBody>
          <a:bodyPr>
            <a:normAutofit/>
          </a:bodyPr>
          <a:lstStyle/>
          <a:p>
            <a:pPr algn="ctr"/>
            <a:r>
              <a:rPr lang="en-US" altLang="zh-TW" sz="4000" b="1" i="0" dirty="0">
                <a:solidFill>
                  <a:schemeClr val="bg1"/>
                </a:solidFill>
                <a:effectLst/>
                <a:latin typeface="Times New Roman" panose="02020603050405020304" pitchFamily="18" charset="0"/>
              </a:rPr>
              <a:t>Prim</a:t>
            </a:r>
            <a:r>
              <a:rPr lang="zh-TW" altLang="en-US" sz="4000" b="1" i="0" dirty="0">
                <a:solidFill>
                  <a:schemeClr val="bg1"/>
                </a:solidFill>
                <a:effectLst/>
                <a:latin typeface="Times New Roman" panose="02020603050405020304" pitchFamily="18" charset="0"/>
              </a:rPr>
              <a:t>演算法</a:t>
            </a:r>
            <a:endParaRPr lang="zh-TW" altLang="en-US" sz="4000" dirty="0"/>
          </a:p>
        </p:txBody>
      </p:sp>
      <p:pic>
        <p:nvPicPr>
          <p:cNvPr id="7" name="圖片 6">
            <a:extLst>
              <a:ext uri="{FF2B5EF4-FFF2-40B4-BE49-F238E27FC236}">
                <a16:creationId xmlns:a16="http://schemas.microsoft.com/office/drawing/2014/main" id="{F4DB2F83-A9A1-4454-B17B-BFC055266074}"/>
              </a:ext>
            </a:extLst>
          </p:cNvPr>
          <p:cNvPicPr>
            <a:picLocks noChangeAspect="1"/>
          </p:cNvPicPr>
          <p:nvPr/>
        </p:nvPicPr>
        <p:blipFill rotWithShape="1">
          <a:blip r:embed="rId2"/>
          <a:srcRect l="11014" t="54510" r="68463" b="10196"/>
          <a:stretch/>
        </p:blipFill>
        <p:spPr>
          <a:xfrm>
            <a:off x="4572000" y="1586752"/>
            <a:ext cx="2534771" cy="2453003"/>
          </a:xfrm>
          <a:prstGeom prst="rect">
            <a:avLst/>
          </a:prstGeom>
        </p:spPr>
      </p:pic>
      <p:sp>
        <p:nvSpPr>
          <p:cNvPr id="8" name="文字方塊 7">
            <a:extLst>
              <a:ext uri="{FF2B5EF4-FFF2-40B4-BE49-F238E27FC236}">
                <a16:creationId xmlns:a16="http://schemas.microsoft.com/office/drawing/2014/main" id="{32748BAA-7EF6-46EF-9C41-247154B3075B}"/>
              </a:ext>
            </a:extLst>
          </p:cNvPr>
          <p:cNvSpPr txBox="1"/>
          <p:nvPr/>
        </p:nvSpPr>
        <p:spPr>
          <a:xfrm>
            <a:off x="1297500" y="2310140"/>
            <a:ext cx="1781876" cy="523220"/>
          </a:xfrm>
          <a:prstGeom prst="rect">
            <a:avLst/>
          </a:prstGeom>
          <a:noFill/>
        </p:spPr>
        <p:txBody>
          <a:bodyPr wrap="square" rtlCol="0">
            <a:spAutoFit/>
          </a:bodyPr>
          <a:lstStyle/>
          <a:p>
            <a:r>
              <a:rPr lang="en-US" altLang="zh-TW" dirty="0">
                <a:solidFill>
                  <a:schemeClr val="bg1"/>
                </a:solidFill>
              </a:rPr>
              <a:t>X</a:t>
            </a:r>
            <a:r>
              <a:rPr lang="zh-TW" altLang="en-US" dirty="0">
                <a:solidFill>
                  <a:schemeClr val="bg1"/>
                </a:solidFill>
              </a:rPr>
              <a:t>     </a:t>
            </a:r>
            <a:r>
              <a:rPr lang="en-US" altLang="zh-TW" dirty="0">
                <a:solidFill>
                  <a:schemeClr val="bg1"/>
                </a:solidFill>
              </a:rPr>
              <a:t>=</a:t>
            </a:r>
            <a:r>
              <a:rPr lang="zh-TW" altLang="en-US" dirty="0">
                <a:solidFill>
                  <a:schemeClr val="bg1"/>
                </a:solidFill>
              </a:rPr>
              <a:t> </a:t>
            </a:r>
            <a:r>
              <a:rPr lang="en-US" altLang="zh-TW" dirty="0">
                <a:solidFill>
                  <a:schemeClr val="bg1"/>
                </a:solidFill>
              </a:rPr>
              <a:t>{1,4,6,5}</a:t>
            </a:r>
          </a:p>
          <a:p>
            <a:r>
              <a:rPr lang="en-US" altLang="zh-TW" dirty="0">
                <a:solidFill>
                  <a:schemeClr val="bg1"/>
                </a:solidFill>
              </a:rPr>
              <a:t>V-X = {2,3}</a:t>
            </a:r>
            <a:endParaRPr lang="zh-TW" altLang="en-US" dirty="0">
              <a:solidFill>
                <a:schemeClr val="bg1"/>
              </a:solidFill>
            </a:endParaRPr>
          </a:p>
        </p:txBody>
      </p:sp>
      <p:sp>
        <p:nvSpPr>
          <p:cNvPr id="5" name="乘號 4">
            <a:extLst>
              <a:ext uri="{FF2B5EF4-FFF2-40B4-BE49-F238E27FC236}">
                <a16:creationId xmlns:a16="http://schemas.microsoft.com/office/drawing/2014/main" id="{E955C736-2D72-480E-BBAA-B974B6D23AD3}"/>
              </a:ext>
            </a:extLst>
          </p:cNvPr>
          <p:cNvSpPr/>
          <p:nvPr/>
        </p:nvSpPr>
        <p:spPr>
          <a:xfrm>
            <a:off x="5832086" y="2562351"/>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乘號 5">
            <a:extLst>
              <a:ext uri="{FF2B5EF4-FFF2-40B4-BE49-F238E27FC236}">
                <a16:creationId xmlns:a16="http://schemas.microsoft.com/office/drawing/2014/main" id="{B58D072B-659A-4B9E-ABD2-C83D1F5115A0}"/>
              </a:ext>
            </a:extLst>
          </p:cNvPr>
          <p:cNvSpPr/>
          <p:nvPr/>
        </p:nvSpPr>
        <p:spPr>
          <a:xfrm>
            <a:off x="5486399" y="2243232"/>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乘號 8">
            <a:extLst>
              <a:ext uri="{FF2B5EF4-FFF2-40B4-BE49-F238E27FC236}">
                <a16:creationId xmlns:a16="http://schemas.microsoft.com/office/drawing/2014/main" id="{6C6C8E14-4ADA-4F4F-9172-4C00D322484F}"/>
              </a:ext>
            </a:extLst>
          </p:cNvPr>
          <p:cNvSpPr/>
          <p:nvPr/>
        </p:nvSpPr>
        <p:spPr>
          <a:xfrm>
            <a:off x="6021656" y="2885736"/>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8400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247EFF-EF89-4B7B-AFC3-13138B1BD752}"/>
              </a:ext>
            </a:extLst>
          </p:cNvPr>
          <p:cNvSpPr>
            <a:spLocks noGrp="1"/>
          </p:cNvSpPr>
          <p:nvPr>
            <p:ph type="title"/>
          </p:nvPr>
        </p:nvSpPr>
        <p:spPr/>
        <p:txBody>
          <a:bodyPr>
            <a:normAutofit/>
          </a:bodyPr>
          <a:lstStyle/>
          <a:p>
            <a:pPr algn="ctr"/>
            <a:r>
              <a:rPr lang="en-US" altLang="zh-TW" sz="4000" b="1" i="0" dirty="0">
                <a:solidFill>
                  <a:schemeClr val="bg1"/>
                </a:solidFill>
                <a:effectLst/>
                <a:latin typeface="Times New Roman" panose="02020603050405020304" pitchFamily="18" charset="0"/>
              </a:rPr>
              <a:t>Prim</a:t>
            </a:r>
            <a:r>
              <a:rPr lang="zh-TW" altLang="en-US" sz="4000" b="1" i="0" dirty="0">
                <a:solidFill>
                  <a:schemeClr val="bg1"/>
                </a:solidFill>
                <a:effectLst/>
                <a:latin typeface="Times New Roman" panose="02020603050405020304" pitchFamily="18" charset="0"/>
              </a:rPr>
              <a:t>演算法</a:t>
            </a:r>
            <a:endParaRPr lang="zh-TW" altLang="en-US" sz="4000" dirty="0"/>
          </a:p>
        </p:txBody>
      </p:sp>
      <p:pic>
        <p:nvPicPr>
          <p:cNvPr id="5" name="圖片 4">
            <a:extLst>
              <a:ext uri="{FF2B5EF4-FFF2-40B4-BE49-F238E27FC236}">
                <a16:creationId xmlns:a16="http://schemas.microsoft.com/office/drawing/2014/main" id="{FF57B3F9-6889-412E-B64E-19200EC12F5F}"/>
              </a:ext>
            </a:extLst>
          </p:cNvPr>
          <p:cNvPicPr>
            <a:picLocks noChangeAspect="1"/>
          </p:cNvPicPr>
          <p:nvPr/>
        </p:nvPicPr>
        <p:blipFill rotWithShape="1">
          <a:blip r:embed="rId2"/>
          <a:srcRect l="36740" t="54771" r="42958" b="12157"/>
          <a:stretch/>
        </p:blipFill>
        <p:spPr>
          <a:xfrm>
            <a:off x="4572000" y="1760198"/>
            <a:ext cx="2487706" cy="2280398"/>
          </a:xfrm>
          <a:prstGeom prst="rect">
            <a:avLst/>
          </a:prstGeom>
        </p:spPr>
      </p:pic>
      <p:sp>
        <p:nvSpPr>
          <p:cNvPr id="6" name="文字方塊 5">
            <a:extLst>
              <a:ext uri="{FF2B5EF4-FFF2-40B4-BE49-F238E27FC236}">
                <a16:creationId xmlns:a16="http://schemas.microsoft.com/office/drawing/2014/main" id="{62B65A94-8882-4E1B-85DA-F89E4FE13A13}"/>
              </a:ext>
            </a:extLst>
          </p:cNvPr>
          <p:cNvSpPr txBox="1"/>
          <p:nvPr/>
        </p:nvSpPr>
        <p:spPr>
          <a:xfrm>
            <a:off x="1297500" y="2310140"/>
            <a:ext cx="1781876" cy="523220"/>
          </a:xfrm>
          <a:prstGeom prst="rect">
            <a:avLst/>
          </a:prstGeom>
          <a:noFill/>
        </p:spPr>
        <p:txBody>
          <a:bodyPr wrap="square" rtlCol="0">
            <a:spAutoFit/>
          </a:bodyPr>
          <a:lstStyle/>
          <a:p>
            <a:r>
              <a:rPr lang="en-US" altLang="zh-TW" dirty="0">
                <a:solidFill>
                  <a:schemeClr val="bg1"/>
                </a:solidFill>
              </a:rPr>
              <a:t>X</a:t>
            </a:r>
            <a:r>
              <a:rPr lang="zh-TW" altLang="en-US" dirty="0">
                <a:solidFill>
                  <a:schemeClr val="bg1"/>
                </a:solidFill>
              </a:rPr>
              <a:t>     </a:t>
            </a:r>
            <a:r>
              <a:rPr lang="en-US" altLang="zh-TW" dirty="0">
                <a:solidFill>
                  <a:schemeClr val="bg1"/>
                </a:solidFill>
              </a:rPr>
              <a:t>=</a:t>
            </a:r>
            <a:r>
              <a:rPr lang="zh-TW" altLang="en-US" dirty="0">
                <a:solidFill>
                  <a:schemeClr val="bg1"/>
                </a:solidFill>
              </a:rPr>
              <a:t> </a:t>
            </a:r>
            <a:r>
              <a:rPr lang="en-US" altLang="zh-TW" dirty="0">
                <a:solidFill>
                  <a:schemeClr val="bg1"/>
                </a:solidFill>
              </a:rPr>
              <a:t>{1,4,6,5,2}</a:t>
            </a:r>
          </a:p>
          <a:p>
            <a:r>
              <a:rPr lang="en-US" altLang="zh-TW" dirty="0">
                <a:solidFill>
                  <a:schemeClr val="bg1"/>
                </a:solidFill>
              </a:rPr>
              <a:t>V-X = {3}</a:t>
            </a:r>
            <a:endParaRPr lang="zh-TW" altLang="en-US" dirty="0">
              <a:solidFill>
                <a:schemeClr val="bg1"/>
              </a:solidFill>
            </a:endParaRPr>
          </a:p>
        </p:txBody>
      </p:sp>
      <p:sp>
        <p:nvSpPr>
          <p:cNvPr id="7" name="乘號 6">
            <a:extLst>
              <a:ext uri="{FF2B5EF4-FFF2-40B4-BE49-F238E27FC236}">
                <a16:creationId xmlns:a16="http://schemas.microsoft.com/office/drawing/2014/main" id="{C62D7EE8-FC3B-46AB-A5B4-0211CD18C645}"/>
              </a:ext>
            </a:extLst>
          </p:cNvPr>
          <p:cNvSpPr/>
          <p:nvPr/>
        </p:nvSpPr>
        <p:spPr>
          <a:xfrm>
            <a:off x="5815853" y="2207054"/>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乘號 7">
            <a:extLst>
              <a:ext uri="{FF2B5EF4-FFF2-40B4-BE49-F238E27FC236}">
                <a16:creationId xmlns:a16="http://schemas.microsoft.com/office/drawing/2014/main" id="{BCBCDF65-6732-45E0-9C55-5B66DCFCB05C}"/>
              </a:ext>
            </a:extLst>
          </p:cNvPr>
          <p:cNvSpPr/>
          <p:nvPr/>
        </p:nvSpPr>
        <p:spPr>
          <a:xfrm>
            <a:off x="5815853" y="2821095"/>
            <a:ext cx="379141" cy="32338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0086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247EFF-EF89-4B7B-AFC3-13138B1BD752}"/>
              </a:ext>
            </a:extLst>
          </p:cNvPr>
          <p:cNvSpPr>
            <a:spLocks noGrp="1"/>
          </p:cNvSpPr>
          <p:nvPr>
            <p:ph type="title"/>
          </p:nvPr>
        </p:nvSpPr>
        <p:spPr/>
        <p:txBody>
          <a:bodyPr>
            <a:normAutofit/>
          </a:bodyPr>
          <a:lstStyle/>
          <a:p>
            <a:pPr algn="ctr"/>
            <a:r>
              <a:rPr lang="en-US" altLang="zh-TW" sz="4000" b="1" i="0" dirty="0">
                <a:solidFill>
                  <a:schemeClr val="bg1"/>
                </a:solidFill>
                <a:effectLst/>
                <a:latin typeface="Times New Roman" panose="02020603050405020304" pitchFamily="18" charset="0"/>
              </a:rPr>
              <a:t>Prim</a:t>
            </a:r>
            <a:r>
              <a:rPr lang="zh-TW" altLang="en-US" sz="4000" b="1" i="0" dirty="0">
                <a:solidFill>
                  <a:schemeClr val="bg1"/>
                </a:solidFill>
                <a:effectLst/>
                <a:latin typeface="Times New Roman" panose="02020603050405020304" pitchFamily="18" charset="0"/>
              </a:rPr>
              <a:t>演算法</a:t>
            </a:r>
            <a:endParaRPr lang="zh-TW" altLang="en-US" sz="4000" dirty="0"/>
          </a:p>
        </p:txBody>
      </p:sp>
      <p:pic>
        <p:nvPicPr>
          <p:cNvPr id="5" name="圖片 4">
            <a:extLst>
              <a:ext uri="{FF2B5EF4-FFF2-40B4-BE49-F238E27FC236}">
                <a16:creationId xmlns:a16="http://schemas.microsoft.com/office/drawing/2014/main" id="{FB0C0A5D-0D28-499B-8089-27C4799C3C8A}"/>
              </a:ext>
            </a:extLst>
          </p:cNvPr>
          <p:cNvPicPr>
            <a:picLocks noChangeAspect="1"/>
          </p:cNvPicPr>
          <p:nvPr/>
        </p:nvPicPr>
        <p:blipFill rotWithShape="1">
          <a:blip r:embed="rId2"/>
          <a:srcRect l="60004" t="54903" r="23592" b="9280"/>
          <a:stretch/>
        </p:blipFill>
        <p:spPr>
          <a:xfrm>
            <a:off x="3392021" y="1276092"/>
            <a:ext cx="2359958" cy="2899679"/>
          </a:xfrm>
          <a:prstGeom prst="rect">
            <a:avLst/>
          </a:prstGeom>
        </p:spPr>
      </p:pic>
      <p:sp>
        <p:nvSpPr>
          <p:cNvPr id="6" name="文字方塊 5">
            <a:extLst>
              <a:ext uri="{FF2B5EF4-FFF2-40B4-BE49-F238E27FC236}">
                <a16:creationId xmlns:a16="http://schemas.microsoft.com/office/drawing/2014/main" id="{12759CAA-C5A4-4686-87E6-4867041AC3FA}"/>
              </a:ext>
            </a:extLst>
          </p:cNvPr>
          <p:cNvSpPr txBox="1"/>
          <p:nvPr/>
        </p:nvSpPr>
        <p:spPr>
          <a:xfrm>
            <a:off x="1297500" y="2310140"/>
            <a:ext cx="1781876" cy="523220"/>
          </a:xfrm>
          <a:prstGeom prst="rect">
            <a:avLst/>
          </a:prstGeom>
          <a:noFill/>
        </p:spPr>
        <p:txBody>
          <a:bodyPr wrap="square" rtlCol="0">
            <a:spAutoFit/>
          </a:bodyPr>
          <a:lstStyle/>
          <a:p>
            <a:r>
              <a:rPr lang="en-US" altLang="zh-TW" dirty="0">
                <a:solidFill>
                  <a:schemeClr val="bg1"/>
                </a:solidFill>
              </a:rPr>
              <a:t>X</a:t>
            </a:r>
            <a:r>
              <a:rPr lang="zh-TW" altLang="en-US" dirty="0">
                <a:solidFill>
                  <a:schemeClr val="bg1"/>
                </a:solidFill>
              </a:rPr>
              <a:t>     </a:t>
            </a:r>
            <a:r>
              <a:rPr lang="en-US" altLang="zh-TW" dirty="0">
                <a:solidFill>
                  <a:schemeClr val="bg1"/>
                </a:solidFill>
              </a:rPr>
              <a:t>=</a:t>
            </a:r>
            <a:r>
              <a:rPr lang="zh-TW" altLang="en-US" dirty="0">
                <a:solidFill>
                  <a:schemeClr val="bg1"/>
                </a:solidFill>
              </a:rPr>
              <a:t> </a:t>
            </a:r>
            <a:r>
              <a:rPr lang="en-US" altLang="zh-TW" dirty="0">
                <a:solidFill>
                  <a:schemeClr val="bg1"/>
                </a:solidFill>
              </a:rPr>
              <a:t>{1,4,6,5,2,3}</a:t>
            </a:r>
          </a:p>
          <a:p>
            <a:r>
              <a:rPr lang="en-US" altLang="zh-TW" dirty="0">
                <a:solidFill>
                  <a:schemeClr val="bg1"/>
                </a:solidFill>
              </a:rPr>
              <a:t>V-X = {}</a:t>
            </a:r>
            <a:endParaRPr lang="zh-TW" altLang="en-US" dirty="0">
              <a:solidFill>
                <a:schemeClr val="bg1"/>
              </a:solidFill>
            </a:endParaRPr>
          </a:p>
        </p:txBody>
      </p:sp>
      <p:sp>
        <p:nvSpPr>
          <p:cNvPr id="3" name="矩形 2">
            <a:extLst>
              <a:ext uri="{FF2B5EF4-FFF2-40B4-BE49-F238E27FC236}">
                <a16:creationId xmlns:a16="http://schemas.microsoft.com/office/drawing/2014/main" id="{A96C9B95-3F81-48A7-875E-6542D2E7975D}"/>
              </a:ext>
            </a:extLst>
          </p:cNvPr>
          <p:cNvSpPr/>
          <p:nvPr/>
        </p:nvSpPr>
        <p:spPr>
          <a:xfrm>
            <a:off x="1750742" y="4290394"/>
            <a:ext cx="5452946" cy="584775"/>
          </a:xfrm>
          <a:prstGeom prst="rect">
            <a:avLst/>
          </a:prstGeom>
          <a:noFill/>
        </p:spPr>
        <p:txBody>
          <a:bodyPr wrap="square" lIns="91440" tIns="45720" rIns="91440" bIns="45720">
            <a:spAutoFit/>
          </a:bodyPr>
          <a:lstStyle/>
          <a:p>
            <a:pPr algn="ctr"/>
            <a:r>
              <a:rPr lang="zh-TW" altLang="en-US" sz="32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題目所求的最小生成樹</a:t>
            </a:r>
            <a:r>
              <a:rPr lang="en-US" altLang="zh-TW" sz="32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MST</a:t>
            </a:r>
            <a:endParaRPr lang="zh-TW" altLang="en-US" sz="3200" b="1" cap="none" spc="0"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endParaRPr>
          </a:p>
        </p:txBody>
      </p:sp>
      <p:sp>
        <p:nvSpPr>
          <p:cNvPr id="4" name="矩形 3">
            <a:extLst>
              <a:ext uri="{FF2B5EF4-FFF2-40B4-BE49-F238E27FC236}">
                <a16:creationId xmlns:a16="http://schemas.microsoft.com/office/drawing/2014/main" id="{D88A1063-8D58-4938-BB46-B7FD58C22384}"/>
              </a:ext>
            </a:extLst>
          </p:cNvPr>
          <p:cNvSpPr/>
          <p:nvPr/>
        </p:nvSpPr>
        <p:spPr>
          <a:xfrm>
            <a:off x="1366918" y="2977101"/>
            <a:ext cx="1245854" cy="584775"/>
          </a:xfrm>
          <a:prstGeom prst="rect">
            <a:avLst/>
          </a:prstGeom>
        </p:spPr>
        <p:txBody>
          <a:bodyPr wrap="none">
            <a:spAutoFit/>
          </a:bodyPr>
          <a:lstStyle/>
          <a:p>
            <a:r>
              <a:rPr lang="en-US" altLang="zh-TW" sz="3200" b="1" dirty="0">
                <a:ln w="10160">
                  <a:solidFill>
                    <a:schemeClr val="accent5"/>
                  </a:solidFill>
                  <a:prstDash val="solid"/>
                </a:ln>
                <a:solidFill>
                  <a:schemeClr val="accent1">
                    <a:lumMod val="40000"/>
                    <a:lumOff val="60000"/>
                  </a:schemeClr>
                </a:solidFill>
                <a:effectLst>
                  <a:outerShdw blurRad="38100" dist="22860" dir="5400000" algn="tl" rotWithShape="0">
                    <a:srgbClr val="000000">
                      <a:alpha val="30000"/>
                    </a:srgbClr>
                  </a:outerShdw>
                </a:effectLst>
              </a:rPr>
              <a:t>(X=V)</a:t>
            </a:r>
            <a:endParaRPr lang="zh-TW" altLang="en-US" sz="3200" dirty="0"/>
          </a:p>
        </p:txBody>
      </p:sp>
    </p:spTree>
    <p:extLst>
      <p:ext uri="{BB962C8B-B14F-4D97-AF65-F5344CB8AC3E}">
        <p14:creationId xmlns:p14="http://schemas.microsoft.com/office/powerpoint/2010/main" val="3352801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238</Words>
  <Application>Microsoft Office PowerPoint</Application>
  <PresentationFormat>如螢幕大小 (16:9)</PresentationFormat>
  <Paragraphs>35</Paragraphs>
  <Slides>10</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Arial</vt:lpstr>
      <vt:lpstr>Times New Roman</vt:lpstr>
      <vt:lpstr>Montserrat</vt:lpstr>
      <vt:lpstr>標楷體</vt:lpstr>
      <vt:lpstr>新細明體</vt:lpstr>
      <vt:lpstr>Lato</vt:lpstr>
      <vt:lpstr>Focus</vt:lpstr>
      <vt:lpstr>第53組報告作手寫作業 (11-E)  </vt:lpstr>
      <vt:lpstr>PowerPoint 簡報</vt:lpstr>
      <vt:lpstr>Prim最小生成樹演算法</vt:lpstr>
      <vt:lpstr>Prim演算法</vt:lpstr>
      <vt:lpstr>Prim演算法</vt:lpstr>
      <vt:lpstr>Prim演算法</vt:lpstr>
      <vt:lpstr>Prim演算法</vt:lpstr>
      <vt:lpstr>Prim演算法</vt:lpstr>
      <vt:lpstr>Prim演算法</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第53組報告程式作業 (11-E)  </dc:title>
  <cp:lastModifiedBy>skj s</cp:lastModifiedBy>
  <cp:revision>22</cp:revision>
  <dcterms:modified xsi:type="dcterms:W3CDTF">2022-05-21T15:06:24Z</dcterms:modified>
</cp:coreProperties>
</file>