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3716000" cx="2438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g1zXCtyMmcVU/5tdM4iO8srV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E9AF8C-F437-41AF-AE38-EE56F713167C}">
  <a:tblStyle styleId="{17E9AF8C-F437-41AF-AE38-EE56F713167C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Helvetica Neue"/>
              <a:buNone/>
              <a:defRPr b="1" sz="306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聲明">
  <p:cSld name="聲明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重要事實">
  <p:cSld name="重要事實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  <a:defRPr b="1" sz="484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言語錄">
  <p:cSld name="名言語錄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Helvetica Neue"/>
              <a:buNone/>
              <a:defRPr b="1" sz="306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一頁三張">
  <p:cSld name="照片 - 一頁三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">
  <p:cSld name="照片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、項目符號與照片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  <a:defRPr b="1" sz="484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5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與照片">
  <p:cSld name="大標題與照片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Helvetica Neue"/>
              <a:buNone/>
              <a:defRPr b="1" sz="306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與替用照片 ">
  <p:cSld name="大標題與替用照片 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與項目符號">
  <p:cSld name="大標題與項目符號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  <a:defRPr b="1" sz="484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項目符號">
  <p:cSld name="項目符號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">
  <p:cSld name="章節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大標題">
  <p:cSld name="只有大標題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  <a:defRPr b="1" sz="484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議程">
  <p:cSld name="議程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  <a:defRPr b="1" sz="484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6499" y="10135365"/>
            <a:ext cx="21971002" cy="302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3"/>
              <a:buFont typeface="Arial"/>
              <a:buNone/>
            </a:pPr>
            <a:r>
              <a:rPr b="0" lang="en-US" sz="2733">
                <a:latin typeface="Arial"/>
                <a:ea typeface="Arial"/>
                <a:cs typeface="Arial"/>
                <a:sym typeface="Arial"/>
              </a:rPr>
              <a:t>廖弈婷 107302003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3"/>
              <a:buFont typeface="Arial"/>
              <a:buNone/>
            </a:pPr>
            <a:r>
              <a:rPr b="0" lang="en-US" sz="2733">
                <a:latin typeface="Arial"/>
                <a:ea typeface="Arial"/>
                <a:cs typeface="Arial"/>
                <a:sym typeface="Arial"/>
              </a:rPr>
              <a:t>李可欣 107208002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3"/>
              <a:buFont typeface="Arial"/>
              <a:buNone/>
            </a:pPr>
            <a:r>
              <a:rPr b="0" lang="en-US" sz="2733">
                <a:latin typeface="Arial"/>
                <a:ea typeface="Arial"/>
                <a:cs typeface="Arial"/>
                <a:sym typeface="Arial"/>
              </a:rPr>
              <a:t>吳壬翔107503202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 11 (G)小題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206500" y="8716088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5"/>
              <a:buFont typeface="Helvetica Neue"/>
              <a:buNone/>
            </a:pPr>
            <a:r>
              <a:rPr b="1" i="0" lang="en-US" sz="533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第55組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1337156" y="1321431"/>
            <a:ext cx="21709688" cy="1984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b="0" lang="en-US" sz="3900">
                <a:latin typeface="Helvetica Neue"/>
                <a:ea typeface="Helvetica Neue"/>
                <a:cs typeface="Helvetica Neue"/>
                <a:sym typeface="Helvetica Neue"/>
              </a:rPr>
              <a:t>(G). 利用Dijkstra演算法求頂點1到各頂點的最短路徑(shortest path)及其距離(成本)。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b="0" lang="en-US" sz="3900">
                <a:latin typeface="Helvetica Neue"/>
                <a:ea typeface="Helvetica Neue"/>
                <a:cs typeface="Helvetica Neue"/>
                <a:sym typeface="Helvetica Neue"/>
              </a:rPr>
              <a:t>註: 需要寫出每次迭代每個節點之最 短路徑更新的過程。</a:t>
            </a:r>
            <a:endParaRPr/>
          </a:p>
        </p:txBody>
      </p:sp>
      <p:pic>
        <p:nvPicPr>
          <p:cNvPr descr="影像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34" y="4473754"/>
            <a:ext cx="7323202" cy="76987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2"/>
          <p:cNvGraphicFramePr/>
          <p:nvPr/>
        </p:nvGraphicFramePr>
        <p:xfrm>
          <a:off x="9097258" y="504483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{17E9AF8C-F437-41AF-AE38-EE56F713167C}</a:tableStyleId>
              </a:tblPr>
              <a:tblGrid>
                <a:gridCol w="1408675"/>
                <a:gridCol w="1408675"/>
                <a:gridCol w="1408675"/>
                <a:gridCol w="1408675"/>
                <a:gridCol w="1408675"/>
                <a:gridCol w="1408675"/>
              </a:tblGrid>
              <a:tr h="109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Ｖ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9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</a:t>
                      </a: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8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∞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9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</a:t>
                      </a: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8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5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9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</a:t>
                      </a: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8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5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9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</a:t>
                      </a: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8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5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9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</a:t>
                      </a: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8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5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</a:t>
                      </a:r>
                      <a:r>
                        <a:rPr lang="en-US" sz="23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86" name="Google Shape;86;p2"/>
          <p:cNvSpPr txBox="1"/>
          <p:nvPr/>
        </p:nvSpPr>
        <p:spPr>
          <a:xfrm>
            <a:off x="18827191" y="7085713"/>
            <a:ext cx="5019927" cy="2474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00"/>
              <a:buFont typeface="Helvetica Neue"/>
              <a:buNone/>
            </a:pPr>
            <a:r>
              <a:rPr b="1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2: 1-&gt;2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00"/>
              <a:buFont typeface="Helvetica Neue"/>
              <a:buNone/>
            </a:pPr>
            <a:r>
              <a:rPr b="1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3: 1-&gt;3 =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00"/>
              <a:buFont typeface="Helvetica Neue"/>
              <a:buNone/>
            </a:pPr>
            <a:r>
              <a:rPr b="1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4: 1-&gt;2-&gt;4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00"/>
              <a:buFont typeface="Helvetica Neue"/>
              <a:buNone/>
            </a:pPr>
            <a:r>
              <a:rPr b="1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5: 1-&gt;5 =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