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10287000" cx="18288000"/>
  <p:notesSz cx="6858000" cy="9144000"/>
  <p:embeddedFontLst>
    <p:embeddedFont>
      <p:font typeface="Roboto"/>
      <p:bold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 roundtripDataSignature="AMtx7mjcOnQ1+Oif0rNzS1s+g049pdJp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1792288" y="612775"/>
            <a:ext cx="5486400" cy="4114800"/>
          </a:xfrm>
          <a:prstGeom prst="rect">
            <a:avLst/>
          </a:prstGeom>
          <a:noFill/>
          <a:ln>
            <a:noFill/>
          </a:ln>
        </p:spPr>
      </p:sp>
      <p:sp>
        <p:nvSpPr>
          <p:cNvPr id="64" name="Google Shape;64;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83" name="Shape 83"/>
        <p:cNvGrpSpPr/>
        <p:nvPr/>
      </p:nvGrpSpPr>
      <p:grpSpPr>
        <a:xfrm>
          <a:off x="0" y="0"/>
          <a:ext cx="0" cy="0"/>
          <a:chOff x="0" y="0"/>
          <a:chExt cx="0" cy="0"/>
        </a:xfrm>
      </p:grpSpPr>
      <p:sp>
        <p:nvSpPr>
          <p:cNvPr id="84" name="Google Shape;84;p1"/>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
          <p:cNvPicPr preferRelativeResize="0"/>
          <p:nvPr/>
        </p:nvPicPr>
        <p:blipFill rotWithShape="1">
          <a:blip r:embed="rId3">
            <a:alphaModFix/>
          </a:blip>
          <a:srcRect b="0" l="0" r="0" t="0"/>
          <a:stretch/>
        </p:blipFill>
        <p:spPr>
          <a:xfrm>
            <a:off x="15096233" y="-206777"/>
            <a:ext cx="2163067" cy="3752955"/>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13810109" y="6641098"/>
            <a:ext cx="5730130" cy="4777205"/>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rot="4239687">
            <a:off x="-1595429" y="-1178094"/>
            <a:ext cx="5248259" cy="5695590"/>
          </a:xfrm>
          <a:prstGeom prst="rect">
            <a:avLst/>
          </a:prstGeom>
          <a:noFill/>
          <a:ln>
            <a:noFill/>
          </a:ln>
        </p:spPr>
      </p:pic>
      <p:sp>
        <p:nvSpPr>
          <p:cNvPr id="88" name="Google Shape;88;p1"/>
          <p:cNvSpPr txBox="1"/>
          <p:nvPr/>
        </p:nvSpPr>
        <p:spPr>
          <a:xfrm>
            <a:off x="3079370" y="2765425"/>
            <a:ext cx="12129260" cy="4518025"/>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12999" u="none" cap="none" strike="noStrike">
                <a:solidFill>
                  <a:srgbClr val="9D4727"/>
                </a:solidFill>
                <a:latin typeface="Calibri"/>
                <a:ea typeface="Calibri"/>
                <a:cs typeface="Calibri"/>
                <a:sym typeface="Calibri"/>
              </a:rPr>
              <a:t>演算法</a:t>
            </a:r>
            <a:endParaRPr/>
          </a:p>
          <a:p>
            <a:pPr indent="0" lvl="0" marL="0" marR="0" rtl="0" algn="ctr">
              <a:lnSpc>
                <a:spcPct val="140003"/>
              </a:lnSpc>
              <a:spcBef>
                <a:spcPts val="0"/>
              </a:spcBef>
              <a:spcAft>
                <a:spcPts val="0"/>
              </a:spcAft>
              <a:buNone/>
            </a:pPr>
            <a:r>
              <a:rPr b="0" i="0" lang="en-US" sz="12999" u="none" cap="none" strike="noStrike">
                <a:solidFill>
                  <a:srgbClr val="9D4727"/>
                </a:solidFill>
                <a:latin typeface="Calibri"/>
                <a:ea typeface="Calibri"/>
                <a:cs typeface="Calibri"/>
                <a:sym typeface="Calibri"/>
              </a:rPr>
              <a:t>演習課報告</a:t>
            </a:r>
            <a:endParaRPr/>
          </a:p>
        </p:txBody>
      </p:sp>
      <p:sp>
        <p:nvSpPr>
          <p:cNvPr id="89" name="Google Shape;89;p1"/>
          <p:cNvSpPr txBox="1"/>
          <p:nvPr/>
        </p:nvSpPr>
        <p:spPr>
          <a:xfrm>
            <a:off x="6708921" y="1441100"/>
            <a:ext cx="4870157" cy="4762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9D4727"/>
                </a:solidFill>
                <a:latin typeface="Calibri"/>
                <a:ea typeface="Calibri"/>
                <a:cs typeface="Calibri"/>
                <a:sym typeface="Calibri"/>
              </a:rPr>
              <a:t>中央大學</a:t>
            </a:r>
            <a:endParaRPr/>
          </a:p>
        </p:txBody>
      </p:sp>
      <p:sp>
        <p:nvSpPr>
          <p:cNvPr id="90" name="Google Shape;90;p1"/>
          <p:cNvSpPr txBox="1"/>
          <p:nvPr/>
        </p:nvSpPr>
        <p:spPr>
          <a:xfrm>
            <a:off x="6394350" y="7639050"/>
            <a:ext cx="5499300" cy="13906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9D4727"/>
                </a:solidFill>
                <a:latin typeface="Calibri"/>
                <a:ea typeface="Calibri"/>
                <a:cs typeface="Calibri"/>
                <a:sym typeface="Calibri"/>
              </a:rPr>
              <a:t>資工2B 109502017 趙健宏</a:t>
            </a:r>
            <a:endParaRPr/>
          </a:p>
          <a:p>
            <a:pPr indent="0" lvl="0" marL="0" marR="0" rtl="0" algn="ctr">
              <a:lnSpc>
                <a:spcPct val="120000"/>
              </a:lnSpc>
              <a:spcBef>
                <a:spcPts val="0"/>
              </a:spcBef>
              <a:spcAft>
                <a:spcPts val="0"/>
              </a:spcAft>
              <a:buNone/>
            </a:pPr>
            <a:r>
              <a:rPr b="0" i="0" lang="en-US" sz="3000" u="none" cap="none" strike="noStrike">
                <a:solidFill>
                  <a:srgbClr val="9D4727"/>
                </a:solidFill>
                <a:latin typeface="Calibri"/>
                <a:ea typeface="Calibri"/>
                <a:cs typeface="Calibri"/>
                <a:sym typeface="Calibri"/>
              </a:rPr>
              <a:t>資工2B 109502019 吳宥謙</a:t>
            </a:r>
            <a:endParaRPr/>
          </a:p>
          <a:p>
            <a:pPr indent="0" lvl="0" marL="0" marR="0" rtl="0" algn="ctr">
              <a:lnSpc>
                <a:spcPct val="120000"/>
              </a:lnSpc>
              <a:spcBef>
                <a:spcPts val="0"/>
              </a:spcBef>
              <a:spcAft>
                <a:spcPts val="0"/>
              </a:spcAft>
              <a:buNone/>
            </a:pPr>
            <a:r>
              <a:rPr b="0" i="0" lang="en-US" sz="3000" u="none" cap="none" strike="noStrike">
                <a:solidFill>
                  <a:srgbClr val="9D4727"/>
                </a:solidFill>
                <a:latin typeface="Calibri"/>
                <a:ea typeface="Calibri"/>
                <a:cs typeface="Calibri"/>
                <a:sym typeface="Calibri"/>
              </a:rPr>
              <a:t>資工2B 109502021 方竣平</a:t>
            </a:r>
            <a:endParaRPr/>
          </a:p>
        </p:txBody>
      </p:sp>
      <p:pic>
        <p:nvPicPr>
          <p:cNvPr id="91" name="Google Shape;91;p1"/>
          <p:cNvPicPr preferRelativeResize="0"/>
          <p:nvPr/>
        </p:nvPicPr>
        <p:blipFill rotWithShape="1">
          <a:blip r:embed="rId6">
            <a:alphaModFix/>
          </a:blip>
          <a:srcRect b="0" l="0" r="0" t="0"/>
          <a:stretch/>
        </p:blipFill>
        <p:spPr>
          <a:xfrm>
            <a:off x="-993729" y="7391295"/>
            <a:ext cx="4044858" cy="2419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95" name="Shape 95"/>
        <p:cNvGrpSpPr/>
        <p:nvPr/>
      </p:nvGrpSpPr>
      <p:grpSpPr>
        <a:xfrm>
          <a:off x="0" y="0"/>
          <a:ext cx="0" cy="0"/>
          <a:chOff x="0" y="0"/>
          <a:chExt cx="0" cy="0"/>
        </a:xfrm>
      </p:grpSpPr>
      <p:sp>
        <p:nvSpPr>
          <p:cNvPr id="96" name="Google Shape;96;p2"/>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293986" y="3677296"/>
            <a:ext cx="15700030" cy="5311338"/>
          </a:xfrm>
          <a:custGeom>
            <a:rect b="b" l="l" r="r" t="t"/>
            <a:pathLst>
              <a:path extrusionOk="0"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2915794" y="1724025"/>
            <a:ext cx="12334817" cy="1228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A5593C"/>
                </a:solidFill>
                <a:latin typeface="Calibri"/>
                <a:ea typeface="Calibri"/>
                <a:cs typeface="Calibri"/>
                <a:sym typeface="Calibri"/>
              </a:rPr>
              <a:t>題目</a:t>
            </a:r>
            <a:endParaRPr/>
          </a:p>
        </p:txBody>
      </p:sp>
      <p:pic>
        <p:nvPicPr>
          <p:cNvPr id="99" name="Google Shape;99;p2"/>
          <p:cNvPicPr preferRelativeResize="0"/>
          <p:nvPr/>
        </p:nvPicPr>
        <p:blipFill rotWithShape="1">
          <a:blip r:embed="rId3">
            <a:alphaModFix/>
          </a:blip>
          <a:srcRect b="0" l="0" r="0" t="0"/>
          <a:stretch/>
        </p:blipFill>
        <p:spPr>
          <a:xfrm rot="-2097886">
            <a:off x="15249743" y="-867172"/>
            <a:ext cx="5162115" cy="4303651"/>
          </a:xfrm>
          <a:prstGeom prst="rect">
            <a:avLst/>
          </a:prstGeom>
          <a:noFill/>
          <a:ln>
            <a:noFill/>
          </a:ln>
        </p:spPr>
      </p:pic>
      <p:pic>
        <p:nvPicPr>
          <p:cNvPr id="100" name="Google Shape;100;p2"/>
          <p:cNvPicPr preferRelativeResize="0"/>
          <p:nvPr/>
        </p:nvPicPr>
        <p:blipFill rotWithShape="1">
          <a:blip r:embed="rId4">
            <a:alphaModFix/>
          </a:blip>
          <a:srcRect b="0" l="0" r="0" t="0"/>
          <a:stretch/>
        </p:blipFill>
        <p:spPr>
          <a:xfrm rot="4549130">
            <a:off x="-1577160" y="7170126"/>
            <a:ext cx="6380533" cy="4176349"/>
          </a:xfrm>
          <a:prstGeom prst="rect">
            <a:avLst/>
          </a:prstGeom>
          <a:noFill/>
          <a:ln>
            <a:noFill/>
          </a:ln>
        </p:spPr>
      </p:pic>
      <p:pic>
        <p:nvPicPr>
          <p:cNvPr id="101" name="Google Shape;101;p2"/>
          <p:cNvPicPr preferRelativeResize="0"/>
          <p:nvPr/>
        </p:nvPicPr>
        <p:blipFill rotWithShape="1">
          <a:blip r:embed="rId5">
            <a:alphaModFix/>
          </a:blip>
          <a:srcRect b="0" l="0" r="0" t="0"/>
          <a:stretch/>
        </p:blipFill>
        <p:spPr>
          <a:xfrm>
            <a:off x="15862963" y="7044708"/>
            <a:ext cx="2281153" cy="3544950"/>
          </a:xfrm>
          <a:prstGeom prst="rect">
            <a:avLst/>
          </a:prstGeom>
          <a:noFill/>
          <a:ln>
            <a:noFill/>
          </a:ln>
        </p:spPr>
      </p:pic>
      <p:sp>
        <p:nvSpPr>
          <p:cNvPr id="102" name="Google Shape;102;p2"/>
          <p:cNvSpPr txBox="1"/>
          <p:nvPr/>
        </p:nvSpPr>
        <p:spPr>
          <a:xfrm>
            <a:off x="1894591" y="4206371"/>
            <a:ext cx="12587869" cy="2447925"/>
          </a:xfrm>
          <a:prstGeom prst="rect">
            <a:avLst/>
          </a:prstGeom>
          <a:noFill/>
          <a:ln>
            <a:noFill/>
          </a:ln>
        </p:spPr>
        <p:txBody>
          <a:bodyPr anchorCtr="0" anchor="t" bIns="0" lIns="0" spcFirstLastPara="1" rIns="0" wrap="square" tIns="0">
            <a:spAutoFit/>
          </a:bodyPr>
          <a:lstStyle/>
          <a:p>
            <a:pPr indent="0" lvl="0" marL="0" marR="0" rtl="0" algn="l">
              <a:lnSpc>
                <a:spcPct val="120014"/>
              </a:lnSpc>
              <a:spcBef>
                <a:spcPts val="0"/>
              </a:spcBef>
              <a:spcAft>
                <a:spcPts val="0"/>
              </a:spcAft>
              <a:buNone/>
            </a:pPr>
            <a:r>
              <a:rPr b="0" i="0" lang="en-US" sz="4057" u="none" cap="none" strike="noStrike">
                <a:solidFill>
                  <a:srgbClr val="AF5737"/>
                </a:solidFill>
                <a:latin typeface="Calibri"/>
                <a:ea typeface="Calibri"/>
                <a:cs typeface="Calibri"/>
                <a:sym typeface="Calibri"/>
              </a:rPr>
              <a:t>以下的敘述是對還是錯，並解釋對或錯的原因:</a:t>
            </a:r>
            <a:endParaRPr/>
          </a:p>
          <a:p>
            <a:pPr indent="0" lvl="0" marL="0" marR="0" rtl="0" algn="l">
              <a:lnSpc>
                <a:spcPct val="120014"/>
              </a:lnSpc>
              <a:spcBef>
                <a:spcPts val="0"/>
              </a:spcBef>
              <a:spcAft>
                <a:spcPts val="0"/>
              </a:spcAft>
              <a:buNone/>
            </a:pPr>
            <a:r>
              <a:rPr b="0" i="0" lang="en-US" sz="4057" u="none" cap="none" strike="noStrike">
                <a:solidFill>
                  <a:srgbClr val="AF5737"/>
                </a:solidFill>
                <a:latin typeface="Calibri"/>
                <a:ea typeface="Calibri"/>
                <a:cs typeface="Calibri"/>
                <a:sym typeface="Calibri"/>
              </a:rPr>
              <a:t>若我們能證明任何一個 NPC問題的最壞狀況問題下界</a:t>
            </a:r>
            <a:endParaRPr/>
          </a:p>
          <a:p>
            <a:pPr indent="0" lvl="0" marL="0" marR="0" rtl="0" algn="l">
              <a:lnSpc>
                <a:spcPct val="120014"/>
              </a:lnSpc>
              <a:spcBef>
                <a:spcPts val="0"/>
              </a:spcBef>
              <a:spcAft>
                <a:spcPts val="0"/>
              </a:spcAft>
              <a:buNone/>
            </a:pPr>
            <a:r>
              <a:rPr b="1" i="0" lang="en-US" sz="4057" u="none" cap="none" strike="noStrike">
                <a:solidFill>
                  <a:srgbClr val="AF5737"/>
                </a:solidFill>
                <a:latin typeface="Roboto"/>
                <a:ea typeface="Roboto"/>
                <a:cs typeface="Roboto"/>
                <a:sym typeface="Roboto"/>
              </a:rPr>
              <a:t>(worst case problem lower bound)是多項式函數量級，</a:t>
            </a:r>
            <a:endParaRPr/>
          </a:p>
          <a:p>
            <a:pPr indent="0" lvl="0" marL="0" marR="0" rtl="0" algn="l">
              <a:lnSpc>
                <a:spcPct val="120014"/>
              </a:lnSpc>
              <a:spcBef>
                <a:spcPts val="0"/>
              </a:spcBef>
              <a:spcAft>
                <a:spcPts val="0"/>
              </a:spcAft>
              <a:buNone/>
            </a:pPr>
            <a:r>
              <a:rPr b="0" i="0" lang="en-US" sz="4057" u="none" cap="none" strike="noStrike">
                <a:solidFill>
                  <a:srgbClr val="AF5737"/>
                </a:solidFill>
                <a:latin typeface="Calibri"/>
                <a:ea typeface="Calibri"/>
                <a:cs typeface="Calibri"/>
                <a:sym typeface="Calibri"/>
              </a:rPr>
              <a:t>則我們已經證明 NP等於P。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06" name="Shape 106"/>
        <p:cNvGrpSpPr/>
        <p:nvPr/>
      </p:nvGrpSpPr>
      <p:grpSpPr>
        <a:xfrm>
          <a:off x="0" y="0"/>
          <a:ext cx="0" cy="0"/>
          <a:chOff x="0" y="0"/>
          <a:chExt cx="0" cy="0"/>
        </a:xfrm>
      </p:grpSpPr>
      <p:sp>
        <p:nvSpPr>
          <p:cNvPr id="107" name="Google Shape;107;p3"/>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1718923" y="4260985"/>
            <a:ext cx="6914375" cy="176234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800" u="none" cap="none" strike="noStrike">
                <a:solidFill>
                  <a:srgbClr val="9D4727"/>
                </a:solidFill>
                <a:latin typeface="Calibri"/>
                <a:ea typeface="Calibri"/>
                <a:cs typeface="Calibri"/>
                <a:sym typeface="Calibri"/>
              </a:rPr>
              <a:t>指數量級函數多項式較多項式函數複雜</a:t>
            </a:r>
            <a:endParaRPr/>
          </a:p>
        </p:txBody>
      </p:sp>
      <p:sp>
        <p:nvSpPr>
          <p:cNvPr id="109" name="Google Shape;109;p3"/>
          <p:cNvSpPr/>
          <p:nvPr/>
        </p:nvSpPr>
        <p:spPr>
          <a:xfrm>
            <a:off x="8913985" y="1295681"/>
            <a:ext cx="8080028" cy="7692952"/>
          </a:xfrm>
          <a:custGeom>
            <a:rect b="b" l="l" r="r" t="t"/>
            <a:pathLst>
              <a:path extrusionOk="0" h="13732850" w="14423828">
                <a:moveTo>
                  <a:pt x="14119028" y="0"/>
                </a:moveTo>
                <a:lnTo>
                  <a:pt x="304800" y="0"/>
                </a:lnTo>
                <a:cubicBezTo>
                  <a:pt x="135890" y="0"/>
                  <a:pt x="0" y="135890"/>
                  <a:pt x="0" y="304800"/>
                </a:cubicBezTo>
                <a:lnTo>
                  <a:pt x="0" y="13428050"/>
                </a:lnTo>
                <a:cubicBezTo>
                  <a:pt x="0" y="13596959"/>
                  <a:pt x="135890" y="13732850"/>
                  <a:pt x="304800" y="13732850"/>
                </a:cubicBezTo>
                <a:lnTo>
                  <a:pt x="14119028" y="13732850"/>
                </a:lnTo>
                <a:cubicBezTo>
                  <a:pt x="14287939" y="13732850"/>
                  <a:pt x="14423828" y="13596959"/>
                  <a:pt x="14423828" y="13428050"/>
                </a:cubicBezTo>
                <a:lnTo>
                  <a:pt x="14423828" y="304800"/>
                </a:lnTo>
                <a:cubicBezTo>
                  <a:pt x="14423828" y="135890"/>
                  <a:pt x="14287939" y="0"/>
                  <a:pt x="14119028"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3"/>
          <p:cNvPicPr preferRelativeResize="0"/>
          <p:nvPr/>
        </p:nvPicPr>
        <p:blipFill rotWithShape="1">
          <a:blip r:embed="rId3">
            <a:alphaModFix/>
          </a:blip>
          <a:srcRect b="0" l="0" r="0" t="0"/>
          <a:stretch/>
        </p:blipFill>
        <p:spPr>
          <a:xfrm>
            <a:off x="6190955" y="-271501"/>
            <a:ext cx="2192023" cy="3803194"/>
          </a:xfrm>
          <a:prstGeom prst="rect">
            <a:avLst/>
          </a:prstGeom>
          <a:noFill/>
          <a:ln>
            <a:noFill/>
          </a:ln>
        </p:spPr>
      </p:pic>
      <p:pic>
        <p:nvPicPr>
          <p:cNvPr id="111" name="Google Shape;111;p3"/>
          <p:cNvPicPr preferRelativeResize="0"/>
          <p:nvPr/>
        </p:nvPicPr>
        <p:blipFill rotWithShape="1">
          <a:blip r:embed="rId4">
            <a:alphaModFix/>
          </a:blip>
          <a:srcRect b="0" l="0" r="0" t="0"/>
          <a:stretch/>
        </p:blipFill>
        <p:spPr>
          <a:xfrm rot="6483644">
            <a:off x="-1472006" y="7686855"/>
            <a:ext cx="5248259" cy="5695590"/>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896261" y="895350"/>
            <a:ext cx="3472856" cy="2077399"/>
          </a:xfrm>
          <a:prstGeom prst="rect">
            <a:avLst/>
          </a:prstGeom>
          <a:noFill/>
          <a:ln>
            <a:noFill/>
          </a:ln>
        </p:spPr>
      </p:pic>
      <p:pic>
        <p:nvPicPr>
          <p:cNvPr id="113" name="Google Shape;113;p3"/>
          <p:cNvPicPr preferRelativeResize="0"/>
          <p:nvPr/>
        </p:nvPicPr>
        <p:blipFill rotWithShape="1">
          <a:blip r:embed="rId6">
            <a:alphaModFix/>
          </a:blip>
          <a:srcRect b="0" l="0" r="0" t="0"/>
          <a:stretch/>
        </p:blipFill>
        <p:spPr>
          <a:xfrm>
            <a:off x="10898700" y="1524100"/>
            <a:ext cx="4110599" cy="7236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17" name="Shape 117"/>
        <p:cNvGrpSpPr/>
        <p:nvPr/>
      </p:nvGrpSpPr>
      <p:grpSpPr>
        <a:xfrm>
          <a:off x="0" y="0"/>
          <a:ext cx="0" cy="0"/>
          <a:chOff x="0" y="0"/>
          <a:chExt cx="0" cy="0"/>
        </a:xfrm>
      </p:grpSpPr>
      <p:sp>
        <p:nvSpPr>
          <p:cNvPr id="118" name="Google Shape;118;p4"/>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1293986" y="3677296"/>
            <a:ext cx="15700030" cy="5311338"/>
          </a:xfrm>
          <a:custGeom>
            <a:rect b="b" l="l" r="r" t="t"/>
            <a:pathLst>
              <a:path extrusionOk="0"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4"/>
          <p:cNvPicPr preferRelativeResize="0"/>
          <p:nvPr/>
        </p:nvPicPr>
        <p:blipFill rotWithShape="1">
          <a:blip r:embed="rId3">
            <a:alphaModFix/>
          </a:blip>
          <a:srcRect b="0" l="0" r="0" t="0"/>
          <a:stretch/>
        </p:blipFill>
        <p:spPr>
          <a:xfrm>
            <a:off x="93340" y="6332965"/>
            <a:ext cx="2952509" cy="4548684"/>
          </a:xfrm>
          <a:prstGeom prst="rect">
            <a:avLst/>
          </a:prstGeom>
          <a:noFill/>
          <a:ln>
            <a:noFill/>
          </a:ln>
        </p:spPr>
      </p:pic>
      <p:pic>
        <p:nvPicPr>
          <p:cNvPr id="121" name="Google Shape;121;p4"/>
          <p:cNvPicPr preferRelativeResize="0"/>
          <p:nvPr/>
        </p:nvPicPr>
        <p:blipFill rotWithShape="1">
          <a:blip r:embed="rId4">
            <a:alphaModFix/>
          </a:blip>
          <a:srcRect b="0" l="0" r="0" t="0"/>
          <a:stretch/>
        </p:blipFill>
        <p:spPr>
          <a:xfrm rot="6897869">
            <a:off x="-2249484" y="-1802926"/>
            <a:ext cx="5730130" cy="4777205"/>
          </a:xfrm>
          <a:prstGeom prst="rect">
            <a:avLst/>
          </a:prstGeom>
          <a:noFill/>
          <a:ln>
            <a:noFill/>
          </a:ln>
        </p:spPr>
      </p:pic>
      <p:pic>
        <p:nvPicPr>
          <p:cNvPr id="122" name="Google Shape;122;p4"/>
          <p:cNvPicPr preferRelativeResize="0"/>
          <p:nvPr/>
        </p:nvPicPr>
        <p:blipFill rotWithShape="1">
          <a:blip r:embed="rId5">
            <a:alphaModFix/>
          </a:blip>
          <a:srcRect b="0" l="0" r="0" t="0"/>
          <a:stretch/>
        </p:blipFill>
        <p:spPr>
          <a:xfrm rot="-7281959">
            <a:off x="13594629" y="-745811"/>
            <a:ext cx="6798772" cy="4450105"/>
          </a:xfrm>
          <a:prstGeom prst="rect">
            <a:avLst/>
          </a:prstGeom>
          <a:noFill/>
          <a:ln>
            <a:noFill/>
          </a:ln>
        </p:spPr>
      </p:pic>
      <p:sp>
        <p:nvSpPr>
          <p:cNvPr id="123" name="Google Shape;123;p4"/>
          <p:cNvSpPr txBox="1"/>
          <p:nvPr/>
        </p:nvSpPr>
        <p:spPr>
          <a:xfrm>
            <a:off x="1856548" y="1724025"/>
            <a:ext cx="14574904" cy="1228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9D4727"/>
                </a:solidFill>
                <a:latin typeface="Calibri"/>
                <a:ea typeface="Calibri"/>
                <a:cs typeface="Calibri"/>
                <a:sym typeface="Calibri"/>
              </a:rPr>
              <a:t>因此...</a:t>
            </a:r>
            <a:endParaRPr/>
          </a:p>
        </p:txBody>
      </p:sp>
      <p:pic>
        <p:nvPicPr>
          <p:cNvPr id="124" name="Google Shape;124;p4"/>
          <p:cNvPicPr preferRelativeResize="0"/>
          <p:nvPr/>
        </p:nvPicPr>
        <p:blipFill rotWithShape="1">
          <a:blip r:embed="rId6">
            <a:alphaModFix/>
          </a:blip>
          <a:srcRect b="0" l="0" r="0" t="0"/>
          <a:stretch/>
        </p:blipFill>
        <p:spPr>
          <a:xfrm>
            <a:off x="15913648" y="8111859"/>
            <a:ext cx="3472856" cy="2077399"/>
          </a:xfrm>
          <a:prstGeom prst="rect">
            <a:avLst/>
          </a:prstGeom>
          <a:noFill/>
          <a:ln>
            <a:noFill/>
          </a:ln>
        </p:spPr>
      </p:pic>
      <p:sp>
        <p:nvSpPr>
          <p:cNvPr id="125" name="Google Shape;125;p4"/>
          <p:cNvSpPr txBox="1"/>
          <p:nvPr/>
        </p:nvSpPr>
        <p:spPr>
          <a:xfrm>
            <a:off x="2115450" y="3970703"/>
            <a:ext cx="14076600" cy="4255500"/>
          </a:xfrm>
          <a:prstGeom prst="rect">
            <a:avLst/>
          </a:prstGeom>
          <a:noFill/>
          <a:ln>
            <a:noFill/>
          </a:ln>
        </p:spPr>
        <p:txBody>
          <a:bodyPr anchorCtr="0" anchor="t" bIns="0" lIns="0" spcFirstLastPara="1" rIns="0" wrap="square" tIns="0">
            <a:spAutoFit/>
          </a:bodyPr>
          <a:lstStyle/>
          <a:p>
            <a:pPr indent="0" lvl="0" marL="0" marR="0" rtl="0" algn="l">
              <a:lnSpc>
                <a:spcPct val="120016"/>
              </a:lnSpc>
              <a:spcBef>
                <a:spcPts val="0"/>
              </a:spcBef>
              <a:spcAft>
                <a:spcPts val="0"/>
              </a:spcAft>
              <a:buNone/>
            </a:pPr>
            <a:r>
              <a:rPr b="0" i="0" lang="en-US" sz="4766" u="none" cap="none" strike="noStrike">
                <a:solidFill>
                  <a:srgbClr val="9D4727"/>
                </a:solidFill>
                <a:latin typeface="Calibri"/>
                <a:ea typeface="Calibri"/>
                <a:cs typeface="Calibri"/>
                <a:sym typeface="Calibri"/>
              </a:rPr>
              <a:t>由於指數量級函數多項式較多項式函數複雜，因此若某演算法之最差狀況的下界為指數函數量級，則其下界同樣也可為多項式函數量級。因此，僅知道某演算法之下界為多項式函數量級仍不足以確定該演算法之下界是否非為指數函數量級。</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29" name="Shape 129"/>
        <p:cNvGrpSpPr/>
        <p:nvPr/>
      </p:nvGrpSpPr>
      <p:grpSpPr>
        <a:xfrm>
          <a:off x="0" y="0"/>
          <a:ext cx="0" cy="0"/>
          <a:chOff x="0" y="0"/>
          <a:chExt cx="0" cy="0"/>
        </a:xfrm>
      </p:grpSpPr>
      <p:sp>
        <p:nvSpPr>
          <p:cNvPr id="130" name="Google Shape;130;p5"/>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293986" y="3677296"/>
            <a:ext cx="15700030" cy="5311338"/>
          </a:xfrm>
          <a:custGeom>
            <a:rect b="b" l="l" r="r" t="t"/>
            <a:pathLst>
              <a:path extrusionOk="0"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5"/>
          <p:cNvPicPr preferRelativeResize="0"/>
          <p:nvPr/>
        </p:nvPicPr>
        <p:blipFill rotWithShape="1">
          <a:blip r:embed="rId3">
            <a:alphaModFix/>
          </a:blip>
          <a:srcRect b="0" l="0" r="0" t="0"/>
          <a:stretch/>
        </p:blipFill>
        <p:spPr>
          <a:xfrm>
            <a:off x="93340" y="6332965"/>
            <a:ext cx="2952509" cy="4548684"/>
          </a:xfrm>
          <a:prstGeom prst="rect">
            <a:avLst/>
          </a:prstGeom>
          <a:noFill/>
          <a:ln>
            <a:noFill/>
          </a:ln>
        </p:spPr>
      </p:pic>
      <p:pic>
        <p:nvPicPr>
          <p:cNvPr id="133" name="Google Shape;133;p5"/>
          <p:cNvPicPr preferRelativeResize="0"/>
          <p:nvPr/>
        </p:nvPicPr>
        <p:blipFill rotWithShape="1">
          <a:blip r:embed="rId4">
            <a:alphaModFix/>
          </a:blip>
          <a:srcRect b="0" l="0" r="0" t="0"/>
          <a:stretch/>
        </p:blipFill>
        <p:spPr>
          <a:xfrm rot="6897869">
            <a:off x="-2249484" y="-1802926"/>
            <a:ext cx="5730130" cy="4777205"/>
          </a:xfrm>
          <a:prstGeom prst="rect">
            <a:avLst/>
          </a:prstGeom>
          <a:noFill/>
          <a:ln>
            <a:noFill/>
          </a:ln>
        </p:spPr>
      </p:pic>
      <p:pic>
        <p:nvPicPr>
          <p:cNvPr id="134" name="Google Shape;134;p5"/>
          <p:cNvPicPr preferRelativeResize="0"/>
          <p:nvPr/>
        </p:nvPicPr>
        <p:blipFill rotWithShape="1">
          <a:blip r:embed="rId5">
            <a:alphaModFix/>
          </a:blip>
          <a:srcRect b="0" l="0" r="0" t="0"/>
          <a:stretch/>
        </p:blipFill>
        <p:spPr>
          <a:xfrm rot="-7281959">
            <a:off x="13594629" y="-745811"/>
            <a:ext cx="6798772" cy="4450105"/>
          </a:xfrm>
          <a:prstGeom prst="rect">
            <a:avLst/>
          </a:prstGeom>
          <a:noFill/>
          <a:ln>
            <a:noFill/>
          </a:ln>
        </p:spPr>
      </p:pic>
      <p:sp>
        <p:nvSpPr>
          <p:cNvPr id="135" name="Google Shape;135;p5"/>
          <p:cNvSpPr txBox="1"/>
          <p:nvPr/>
        </p:nvSpPr>
        <p:spPr>
          <a:xfrm>
            <a:off x="1856548" y="1724025"/>
            <a:ext cx="14574904" cy="1228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9D4727"/>
                </a:solidFill>
                <a:latin typeface="Calibri"/>
                <a:ea typeface="Calibri"/>
                <a:cs typeface="Calibri"/>
                <a:sym typeface="Calibri"/>
              </a:rPr>
              <a:t>解答</a:t>
            </a:r>
            <a:endParaRPr/>
          </a:p>
        </p:txBody>
      </p:sp>
      <p:pic>
        <p:nvPicPr>
          <p:cNvPr id="136" name="Google Shape;136;p5"/>
          <p:cNvPicPr preferRelativeResize="0"/>
          <p:nvPr/>
        </p:nvPicPr>
        <p:blipFill rotWithShape="1">
          <a:blip r:embed="rId6">
            <a:alphaModFix/>
          </a:blip>
          <a:srcRect b="0" l="0" r="0" t="0"/>
          <a:stretch/>
        </p:blipFill>
        <p:spPr>
          <a:xfrm>
            <a:off x="15913648" y="8111859"/>
            <a:ext cx="3472856" cy="2077399"/>
          </a:xfrm>
          <a:prstGeom prst="rect">
            <a:avLst/>
          </a:prstGeom>
          <a:noFill/>
          <a:ln>
            <a:noFill/>
          </a:ln>
        </p:spPr>
      </p:pic>
      <p:sp>
        <p:nvSpPr>
          <p:cNvPr id="137" name="Google Shape;137;p5"/>
          <p:cNvSpPr txBox="1"/>
          <p:nvPr/>
        </p:nvSpPr>
        <p:spPr>
          <a:xfrm>
            <a:off x="2115450" y="4418499"/>
            <a:ext cx="14057100" cy="1614000"/>
          </a:xfrm>
          <a:prstGeom prst="rect">
            <a:avLst/>
          </a:prstGeom>
          <a:noFill/>
          <a:ln>
            <a:noFill/>
          </a:ln>
        </p:spPr>
        <p:txBody>
          <a:bodyPr anchorCtr="0" anchor="t" bIns="0" lIns="0" spcFirstLastPara="1" rIns="0" wrap="square" tIns="0">
            <a:spAutoFit/>
          </a:bodyPr>
          <a:lstStyle/>
          <a:p>
            <a:pPr indent="0" lvl="0" marL="0" marR="0" rtl="0" algn="l">
              <a:lnSpc>
                <a:spcPct val="120016"/>
              </a:lnSpc>
              <a:spcBef>
                <a:spcPts val="0"/>
              </a:spcBef>
              <a:spcAft>
                <a:spcPts val="0"/>
              </a:spcAft>
              <a:buNone/>
            </a:pPr>
            <a:r>
              <a:rPr b="0" i="0" lang="en-US" sz="4766" u="none" cap="none" strike="noStrike">
                <a:solidFill>
                  <a:srgbClr val="9D4727"/>
                </a:solidFill>
                <a:latin typeface="Calibri"/>
                <a:ea typeface="Calibri"/>
                <a:cs typeface="Calibri"/>
                <a:sym typeface="Calibri"/>
              </a:rPr>
              <a:t>錯。我們仍須證明該演算法之最差狀況下界並非或著小於指數函數量級才可證明NP=P。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