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s2v2lR4wJ/02HwjaE16MG/sOP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6.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050">
                <a:solidFill>
                  <a:srgbClr val="3C4043"/>
                </a:solidFill>
                <a:highlight>
                  <a:srgbClr val="FFFFFF"/>
                </a:highlight>
              </a:rPr>
              <a:t>位於劍橋市的克雷數學研究所發出一百萬美元的獎金希望有人能夠證明NP=P或NP!=P，也說明要證明這件事是一個非常困難的題目。</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p8"/>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5" name="Shape 15"/>
        <p:cNvGrpSpPr/>
        <p:nvPr/>
      </p:nvGrpSpPr>
      <p:grpSpPr>
        <a:xfrm>
          <a:off x="0" y="0"/>
          <a:ext cx="0" cy="0"/>
          <a:chOff x="0" y="0"/>
          <a:chExt cx="0" cy="0"/>
        </a:xfrm>
      </p:grpSpPr>
      <p:sp>
        <p:nvSpPr>
          <p:cNvPr id="16" name="Google Shape;16;p9"/>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i="1"/>
            </a:lvl1pPr>
            <a:lvl2pPr indent="-381000" lvl="1" marL="914400" algn="ctr">
              <a:lnSpc>
                <a:spcPct val="100000"/>
              </a:lnSpc>
              <a:spcBef>
                <a:spcPts val="0"/>
              </a:spcBef>
              <a:spcAft>
                <a:spcPts val="0"/>
              </a:spcAft>
              <a:buSzPts val="2400"/>
              <a:buChar char="○"/>
              <a:defRPr i="1"/>
            </a:lvl2pPr>
            <a:lvl3pPr indent="-381000" lvl="2" marL="1371600" algn="ctr">
              <a:lnSpc>
                <a:spcPct val="100000"/>
              </a:lnSpc>
              <a:spcBef>
                <a:spcPts val="0"/>
              </a:spcBef>
              <a:spcAft>
                <a:spcPts val="0"/>
              </a:spcAft>
              <a:buSzPts val="2400"/>
              <a:buChar char="■"/>
              <a:defRPr i="1"/>
            </a:lvl3pPr>
            <a:lvl4pPr indent="-381000" lvl="3" marL="1828800" algn="ctr">
              <a:lnSpc>
                <a:spcPct val="100000"/>
              </a:lnSpc>
              <a:spcBef>
                <a:spcPts val="0"/>
              </a:spcBef>
              <a:spcAft>
                <a:spcPts val="0"/>
              </a:spcAft>
              <a:buSzPts val="2400"/>
              <a:buChar char="●"/>
              <a:defRPr i="1"/>
            </a:lvl4pPr>
            <a:lvl5pPr indent="-381000" lvl="4" marL="2286000" algn="ctr">
              <a:lnSpc>
                <a:spcPct val="100000"/>
              </a:lnSpc>
              <a:spcBef>
                <a:spcPts val="0"/>
              </a:spcBef>
              <a:spcAft>
                <a:spcPts val="0"/>
              </a:spcAft>
              <a:buSzPts val="2400"/>
              <a:buChar char="○"/>
              <a:defRPr i="1"/>
            </a:lvl5pPr>
            <a:lvl6pPr indent="-381000" lvl="5" marL="2743200" algn="ctr">
              <a:lnSpc>
                <a:spcPct val="100000"/>
              </a:lnSpc>
              <a:spcBef>
                <a:spcPts val="0"/>
              </a:spcBef>
              <a:spcAft>
                <a:spcPts val="0"/>
              </a:spcAft>
              <a:buSzPts val="2400"/>
              <a:buChar char="■"/>
              <a:defRPr i="1"/>
            </a:lvl6pPr>
            <a:lvl7pPr indent="-381000" lvl="6" marL="3200400" algn="ctr">
              <a:lnSpc>
                <a:spcPct val="100000"/>
              </a:lnSpc>
              <a:spcBef>
                <a:spcPts val="0"/>
              </a:spcBef>
              <a:spcAft>
                <a:spcPts val="0"/>
              </a:spcAft>
              <a:buSzPts val="2400"/>
              <a:buChar char="●"/>
              <a:defRPr i="1"/>
            </a:lvl7pPr>
            <a:lvl8pPr indent="-381000" lvl="7" marL="3657600" algn="ctr">
              <a:lnSpc>
                <a:spcPct val="100000"/>
              </a:lnSpc>
              <a:spcBef>
                <a:spcPts val="0"/>
              </a:spcBef>
              <a:spcAft>
                <a:spcPts val="0"/>
              </a:spcAft>
              <a:buSzPts val="2400"/>
              <a:buChar char="○"/>
              <a:defRPr i="1"/>
            </a:lvl8pPr>
            <a:lvl9pPr indent="-381000" lvl="8" marL="4114800" algn="ctr">
              <a:lnSpc>
                <a:spcPct val="100000"/>
              </a:lnSpc>
              <a:spcBef>
                <a:spcPts val="0"/>
              </a:spcBef>
              <a:spcAft>
                <a:spcPts val="0"/>
              </a:spcAft>
              <a:buSzPts val="2400"/>
              <a:buChar char="■"/>
              <a:defRPr i="1"/>
            </a:lvl9pPr>
          </a:lstStyle>
          <a:p/>
        </p:txBody>
      </p:sp>
      <p:sp>
        <p:nvSpPr>
          <p:cNvPr id="17" name="Google Shape;17;p9"/>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chemeClr val="accent6"/>
                </a:solidFill>
                <a:latin typeface="Arial"/>
                <a:ea typeface="Arial"/>
                <a:cs typeface="Arial"/>
                <a:sym typeface="Arial"/>
              </a:rPr>
              <a:t>“</a:t>
            </a:r>
            <a:endParaRPr b="1" i="0" sz="9600" u="none" cap="none" strike="noStrike">
              <a:solidFill>
                <a:schemeClr val="accent6"/>
              </a:solidFill>
              <a:latin typeface="Arial"/>
              <a:ea typeface="Arial"/>
              <a:cs typeface="Arial"/>
              <a:sym typeface="Arial"/>
            </a:endParaRPr>
          </a:p>
        </p:txBody>
      </p:sp>
      <p:sp>
        <p:nvSpPr>
          <p:cNvPr id="18" name="Google Shape;18;p9"/>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1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26" name="Google Shape;26;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31" name="Shape 31"/>
        <p:cNvGrpSpPr/>
        <p:nvPr/>
      </p:nvGrpSpPr>
      <p:grpSpPr>
        <a:xfrm>
          <a:off x="0" y="0"/>
          <a:ext cx="0" cy="0"/>
          <a:chOff x="0" y="0"/>
          <a:chExt cx="0" cy="0"/>
        </a:xfrm>
      </p:grpSpPr>
      <p:sp>
        <p:nvSpPr>
          <p:cNvPr id="32" name="Google Shape;32;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7" name="Shape 37"/>
        <p:cNvGrpSpPr/>
        <p:nvPr/>
      </p:nvGrpSpPr>
      <p:grpSpPr>
        <a:xfrm>
          <a:off x="0" y="0"/>
          <a:ext cx="0" cy="0"/>
          <a:chOff x="0" y="0"/>
          <a:chExt cx="0" cy="0"/>
        </a:xfrm>
      </p:grpSpPr>
      <p:sp>
        <p:nvSpPr>
          <p:cNvPr id="38" name="Google Shape;38;p12"/>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40" name="Google Shape;40;p12"/>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b="1" sz="2400">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b="1" sz="2400">
                <a:solidFill>
                  <a:schemeClr val="lt1"/>
                </a:solidFill>
              </a:defRPr>
            </a:lvl4pPr>
            <a:lvl5pPr lvl="4" algn="ctr">
              <a:lnSpc>
                <a:spcPct val="100000"/>
              </a:lnSpc>
              <a:spcBef>
                <a:spcPts val="0"/>
              </a:spcBef>
              <a:spcAft>
                <a:spcPts val="0"/>
              </a:spcAft>
              <a:buClr>
                <a:schemeClr val="lt1"/>
              </a:buClr>
              <a:buSzPts val="2400"/>
              <a:buNone/>
              <a:defRPr b="1" sz="2400">
                <a:solidFill>
                  <a:schemeClr val="lt1"/>
                </a:solidFill>
              </a:defRPr>
            </a:lvl5pPr>
            <a:lvl6pPr lvl="5" algn="ctr">
              <a:lnSpc>
                <a:spcPct val="100000"/>
              </a:lnSpc>
              <a:spcBef>
                <a:spcPts val="0"/>
              </a:spcBef>
              <a:spcAft>
                <a:spcPts val="0"/>
              </a:spcAft>
              <a:buClr>
                <a:schemeClr val="lt1"/>
              </a:buClr>
              <a:buSzPts val="2400"/>
              <a:buNone/>
              <a:defRPr b="1" sz="2400">
                <a:solidFill>
                  <a:schemeClr val="lt1"/>
                </a:solidFill>
              </a:defRPr>
            </a:lvl6pPr>
            <a:lvl7pPr lvl="6" algn="ctr">
              <a:lnSpc>
                <a:spcPct val="100000"/>
              </a:lnSpc>
              <a:spcBef>
                <a:spcPts val="0"/>
              </a:spcBef>
              <a:spcAft>
                <a:spcPts val="0"/>
              </a:spcAft>
              <a:buClr>
                <a:schemeClr val="lt1"/>
              </a:buClr>
              <a:buSzPts val="2400"/>
              <a:buNone/>
              <a:defRPr b="1" sz="2400">
                <a:solidFill>
                  <a:schemeClr val="lt1"/>
                </a:solidFill>
              </a:defRPr>
            </a:lvl7pPr>
            <a:lvl8pPr lvl="7" algn="ctr">
              <a:lnSpc>
                <a:spcPct val="100000"/>
              </a:lnSpc>
              <a:spcBef>
                <a:spcPts val="0"/>
              </a:spcBef>
              <a:spcAft>
                <a:spcPts val="0"/>
              </a:spcAft>
              <a:buClr>
                <a:schemeClr val="lt1"/>
              </a:buClr>
              <a:buSzPts val="2400"/>
              <a:buNone/>
              <a:defRPr b="1" sz="2400">
                <a:solidFill>
                  <a:schemeClr val="lt1"/>
                </a:solidFill>
              </a:defRPr>
            </a:lvl8pPr>
            <a:lvl9pPr lvl="8" algn="ctr">
              <a:lnSpc>
                <a:spcPct val="100000"/>
              </a:lnSpc>
              <a:spcBef>
                <a:spcPts val="0"/>
              </a:spcBef>
              <a:spcAft>
                <a:spcPts val="0"/>
              </a:spcAft>
              <a:buClr>
                <a:schemeClr val="lt1"/>
              </a:buClr>
              <a:buSzPts val="2400"/>
              <a:buNone/>
              <a:defRPr b="1" sz="2400">
                <a:solidFill>
                  <a:schemeClr val="lt1"/>
                </a:solidFill>
              </a:defRPr>
            </a:lvl9pPr>
          </a:lstStyle>
          <a:p/>
        </p:txBody>
      </p:sp>
      <p:sp>
        <p:nvSpPr>
          <p:cNvPr id="41" name="Google Shape;41;p12"/>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5" name="Shape 45"/>
        <p:cNvGrpSpPr/>
        <p:nvPr/>
      </p:nvGrpSpPr>
      <p:grpSpPr>
        <a:xfrm>
          <a:off x="0" y="0"/>
          <a:ext cx="0" cy="0"/>
          <a:chOff x="0" y="0"/>
          <a:chExt cx="0" cy="0"/>
        </a:xfrm>
      </p:grpSpPr>
      <p:sp>
        <p:nvSpPr>
          <p:cNvPr id="46" name="Google Shape;46;p1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51" name="Google Shape;51;p13"/>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2" name="Google Shape;52;p13"/>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3" name="Google Shape;53;p1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4" name="Shape 54"/>
        <p:cNvGrpSpPr/>
        <p:nvPr/>
      </p:nvGrpSpPr>
      <p:grpSpPr>
        <a:xfrm>
          <a:off x="0" y="0"/>
          <a:ext cx="0" cy="0"/>
          <a:chOff x="0" y="0"/>
          <a:chExt cx="0" cy="0"/>
        </a:xfrm>
      </p:grpSpPr>
      <p:sp>
        <p:nvSpPr>
          <p:cNvPr id="55" name="Google Shape;55;p14"/>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0" name="Google Shape;60;p14"/>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1" name="Google Shape;61;p14"/>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2" name="Google Shape;62;p14"/>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3" name="Google Shape;63;p1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0" name="Google Shape;70;p1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Clr>
                <a:schemeClr val="dk2"/>
              </a:buClr>
              <a:buSzPts val="1400"/>
              <a:buNone/>
              <a:defRPr sz="1400">
                <a:solidFill>
                  <a:schemeClr val="dk2"/>
                </a:solidFill>
              </a:defRPr>
            </a:lvl1pPr>
          </a:lstStyle>
          <a:p/>
        </p:txBody>
      </p:sp>
      <p:sp>
        <p:nvSpPr>
          <p:cNvPr id="77" name="Google Shape;77;p1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1pPr>
            <a:lvl2pPr lvl="1"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2pPr>
            <a:lvl3pPr lvl="2"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3pPr>
            <a:lvl4pPr lvl="3"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4pPr>
            <a:lvl5pPr lvl="4"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5pPr>
            <a:lvl6pPr lvl="5"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6pPr>
            <a:lvl7pPr lvl="6"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7pPr>
            <a:lvl8pPr lvl="7"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8pPr>
            <a:lvl9pPr lvl="8"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9pPr>
          </a:lstStyle>
          <a:p/>
        </p:txBody>
      </p:sp>
      <p:sp>
        <p:nvSpPr>
          <p:cNvPr id="7" name="Google Shape;7;p7"/>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Lato"/>
              <a:buChar char="▷"/>
              <a:defRPr b="0" i="0" sz="2400" u="none" cap="none" strike="noStrike">
                <a:solidFill>
                  <a:schemeClr val="dk1"/>
                </a:solidFill>
                <a:latin typeface="Lato"/>
                <a:ea typeface="Lato"/>
                <a:cs typeface="Lato"/>
                <a:sym typeface="Lato"/>
              </a:defRPr>
            </a:lvl1pPr>
            <a:lvl2pPr indent="-381000" lvl="1" marL="914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2pPr>
            <a:lvl3pPr indent="-381000" lvl="2" marL="1371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3pPr>
            <a:lvl4pPr indent="-381000" lvl="3" marL="1828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4pPr>
            <a:lvl5pPr indent="-381000" lvl="4" marL="22860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5pPr>
            <a:lvl6pPr indent="-381000" lvl="5" marL="27432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6pPr>
            <a:lvl7pPr indent="-381000" lvl="6" marL="3200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7pPr>
            <a:lvl8pPr indent="-381000" lvl="7" marL="3657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8pPr>
            <a:lvl9pPr indent="-381000" lvl="8" marL="4114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9pPr>
          </a:lstStyle>
          <a:p/>
        </p:txBody>
      </p:sp>
      <p:sp>
        <p:nvSpPr>
          <p:cNvPr id="8" name="Google Shape;8;p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laymath.org/millennium-problems/p-vs-np-problem"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07300" y="2762725"/>
            <a:ext cx="6736500" cy="83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
                <a:latin typeface="Microsoft JhengHei"/>
                <a:ea typeface="Microsoft JhengHei"/>
                <a:cs typeface="Microsoft JhengHei"/>
                <a:sym typeface="Microsoft JhengHei"/>
              </a:rPr>
              <a:t>手寫 – D小題</a:t>
            </a:r>
            <a:endParaRPr>
              <a:latin typeface="Microsoft JhengHei"/>
              <a:ea typeface="Microsoft JhengHei"/>
              <a:cs typeface="Microsoft JhengHei"/>
              <a:sym typeface="Microsoft JhengHei"/>
            </a:endParaRPr>
          </a:p>
        </p:txBody>
      </p:sp>
      <p:sp>
        <p:nvSpPr>
          <p:cNvPr id="89" name="Google Shape;89;p1"/>
          <p:cNvSpPr txBox="1"/>
          <p:nvPr/>
        </p:nvSpPr>
        <p:spPr>
          <a:xfrm>
            <a:off x="786225" y="2074300"/>
            <a:ext cx="8613900" cy="4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2185C5"/>
                </a:solidFill>
                <a:latin typeface="Microsoft JhengHei"/>
                <a:ea typeface="Microsoft JhengHei"/>
                <a:cs typeface="Microsoft JhengHei"/>
                <a:sym typeface="Microsoft JhengHei"/>
              </a:rPr>
              <a:t>第21組: 107403551 邱士權、107403513 張竣翔、107802516 邱士懿</a:t>
            </a:r>
            <a:endParaRPr b="0" i="0" sz="1600" u="none" cap="none" strike="noStrike">
              <a:solidFill>
                <a:srgbClr val="2185C5"/>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185C5"/>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1107400" y="2188425"/>
            <a:ext cx="7202100" cy="23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i="0" lang="en">
                <a:latin typeface="Arial"/>
                <a:ea typeface="Arial"/>
                <a:cs typeface="Arial"/>
                <a:sym typeface="Arial"/>
              </a:rPr>
              <a:t>以下的敘述是對還是錯，並解釋對或錯的原因:</a:t>
            </a:r>
            <a:endParaRPr i="0">
              <a:latin typeface="Arial"/>
              <a:ea typeface="Arial"/>
              <a:cs typeface="Arial"/>
              <a:sym typeface="Arial"/>
            </a:endParaRPr>
          </a:p>
          <a:p>
            <a:pPr indent="-381000" lvl="0" marL="457200" rtl="0" algn="l">
              <a:lnSpc>
                <a:spcPct val="115000"/>
              </a:lnSpc>
              <a:spcBef>
                <a:spcPts val="600"/>
              </a:spcBef>
              <a:spcAft>
                <a:spcPts val="0"/>
              </a:spcAft>
              <a:buSzPts val="2400"/>
              <a:buFont typeface="Arial"/>
              <a:buChar char="●"/>
            </a:pPr>
            <a:r>
              <a:rPr i="0" lang="en">
                <a:latin typeface="Arial"/>
                <a:ea typeface="Arial"/>
                <a:cs typeface="Arial"/>
                <a:sym typeface="Arial"/>
              </a:rPr>
              <a:t>人們已經證明: 沒有任何確定演算法(deterministic algorithm)可以在最差狀況(worst case)下，以多項式時間複雜度解決NPC問題。</a:t>
            </a:r>
            <a:endParaRPr i="0">
              <a:latin typeface="Arial"/>
              <a:ea typeface="Arial"/>
              <a:cs typeface="Arial"/>
              <a:sym typeface="Arial"/>
            </a:endParaRPr>
          </a:p>
        </p:txBody>
      </p:sp>
      <p:sp>
        <p:nvSpPr>
          <p:cNvPr id="95" name="Google Shape;95;p2"/>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96" name="Google Shape;96;p2"/>
          <p:cNvSpPr txBox="1"/>
          <p:nvPr>
            <p:ph idx="4294967295" type="ctrTitle"/>
          </p:nvPr>
        </p:nvSpPr>
        <p:spPr>
          <a:xfrm>
            <a:off x="1119175" y="279750"/>
            <a:ext cx="6905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6"/>
              </a:buClr>
              <a:buSzPts val="3200"/>
              <a:buFont typeface="Raleway"/>
              <a:buNone/>
            </a:pPr>
            <a:r>
              <a:rPr b="1" i="0" lang="en" sz="4900" u="none" cap="none" strike="noStrike">
                <a:solidFill>
                  <a:schemeClr val="accent1"/>
                </a:solidFill>
                <a:latin typeface="Arial"/>
                <a:ea typeface="Arial"/>
                <a:cs typeface="Arial"/>
                <a:sym typeface="Arial"/>
              </a:rPr>
              <a:t>題目</a:t>
            </a:r>
            <a:endParaRPr b="1" i="0" sz="4900" u="none" cap="none" strike="noStrike">
              <a:solidFill>
                <a:schemeClr val="accen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02" name="Google Shape;102;p3"/>
          <p:cNvSpPr txBox="1"/>
          <p:nvPr/>
        </p:nvSpPr>
        <p:spPr>
          <a:xfrm>
            <a:off x="1264075" y="2154662"/>
            <a:ext cx="6615600" cy="1960506"/>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600"/>
              </a:spcBef>
              <a:spcAft>
                <a:spcPts val="0"/>
              </a:spcAft>
              <a:buNone/>
            </a:pPr>
            <a:r>
              <a:rPr b="0" i="0" lang="en" sz="2400" u="none" cap="none" strike="noStrike">
                <a:solidFill>
                  <a:schemeClr val="dk1"/>
                </a:solidFill>
                <a:latin typeface="Arial"/>
                <a:ea typeface="Arial"/>
                <a:cs typeface="Arial"/>
                <a:sym typeface="Arial"/>
              </a:rPr>
              <a:t>錯。雖然我們目前找不到任何可以使用確定演算法在最差狀況下以多項式時間複雜度解掉的NPC 問題。但是也</a:t>
            </a:r>
            <a:r>
              <a:rPr b="1" i="0" lang="en" sz="2400" u="none" cap="none" strike="noStrike">
                <a:solidFill>
                  <a:schemeClr val="dk1"/>
                </a:solidFill>
                <a:highlight>
                  <a:srgbClr val="FFE599"/>
                </a:highlight>
                <a:latin typeface="Arial"/>
                <a:ea typeface="Arial"/>
                <a:cs typeface="Arial"/>
                <a:sym typeface="Arial"/>
              </a:rPr>
              <a:t>還沒有人可以證明這樣的 NPC 問題不存在</a:t>
            </a:r>
            <a:r>
              <a:rPr b="0" i="0" lang="en"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103" name="Google Shape;103;p3"/>
          <p:cNvSpPr txBox="1"/>
          <p:nvPr>
            <p:ph idx="4294967295" type="ctrTitle"/>
          </p:nvPr>
        </p:nvSpPr>
        <p:spPr>
          <a:xfrm>
            <a:off x="1119175" y="279750"/>
            <a:ext cx="6905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6"/>
              </a:buClr>
              <a:buSzPts val="3200"/>
              <a:buFont typeface="Raleway"/>
              <a:buNone/>
            </a:pPr>
            <a:r>
              <a:rPr b="1" i="0" lang="en" sz="4900" u="none" cap="none" strike="noStrike">
                <a:solidFill>
                  <a:schemeClr val="accent1"/>
                </a:solidFill>
                <a:latin typeface="Arial"/>
                <a:ea typeface="Arial"/>
                <a:cs typeface="Arial"/>
                <a:sym typeface="Arial"/>
              </a:rPr>
              <a:t>解答</a:t>
            </a:r>
            <a:endParaRPr b="1" i="0" sz="4900" u="none" cap="none" strike="noStrike">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idx="1" type="body"/>
          </p:nvPr>
        </p:nvSpPr>
        <p:spPr>
          <a:xfrm>
            <a:off x="537400" y="3723125"/>
            <a:ext cx="7018200" cy="7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a:latin typeface="Arial"/>
                <a:ea typeface="Arial"/>
                <a:cs typeface="Arial"/>
                <a:sym typeface="Arial"/>
              </a:rPr>
              <a:t>若有這樣的 NPC 問題存在，所有NP就會等於P。</a:t>
            </a:r>
            <a:endParaRPr>
              <a:latin typeface="Arial"/>
              <a:ea typeface="Arial"/>
              <a:cs typeface="Arial"/>
              <a:sym typeface="Arial"/>
            </a:endParaRPr>
          </a:p>
        </p:txBody>
      </p:sp>
      <p:sp>
        <p:nvSpPr>
          <p:cNvPr id="109" name="Google Shape;109;p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0" name="Google Shape;110;p4"/>
          <p:cNvSpPr txBox="1"/>
          <p:nvPr>
            <p:ph type="title"/>
          </p:nvPr>
        </p:nvSpPr>
        <p:spPr>
          <a:xfrm>
            <a:off x="537400" y="2795963"/>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3200"/>
              <a:buNone/>
            </a:pPr>
            <a:r>
              <a:rPr lang="en">
                <a:latin typeface="Microsoft JhengHei"/>
                <a:ea typeface="Microsoft JhengHei"/>
                <a:cs typeface="Microsoft JhengHei"/>
                <a:sym typeface="Microsoft JhengHei"/>
              </a:rPr>
              <a:t>一人得道，雞犬升天</a:t>
            </a:r>
            <a:endParaRPr>
              <a:latin typeface="Microsoft JhengHei"/>
              <a:ea typeface="Microsoft JhengHei"/>
              <a:cs typeface="Microsoft JhengHei"/>
              <a:sym typeface="Microsoft JhengHei"/>
            </a:endParaRPr>
          </a:p>
        </p:txBody>
      </p:sp>
      <p:sp>
        <p:nvSpPr>
          <p:cNvPr id="111" name="Google Shape;111;p4"/>
          <p:cNvSpPr txBox="1"/>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FFFFFF"/>
                </a:solidFill>
                <a:latin typeface="Lato"/>
                <a:ea typeface="Lato"/>
                <a:cs typeface="Lato"/>
                <a:sym typeface="Lato"/>
              </a:rPr>
              <a:t>‹#›</a:t>
            </a:fld>
            <a:endParaRPr b="1" i="0" sz="1300" u="none" cap="none" strike="noStrike">
              <a:solidFill>
                <a:srgbClr val="FFFFFF"/>
              </a:solidFill>
              <a:latin typeface="Lato"/>
              <a:ea typeface="Lato"/>
              <a:cs typeface="Lato"/>
              <a:sym typeface="Lato"/>
            </a:endParaRPr>
          </a:p>
        </p:txBody>
      </p:sp>
      <p:pic>
        <p:nvPicPr>
          <p:cNvPr id="112" name="Google Shape;112;p4"/>
          <p:cNvPicPr preferRelativeResize="0"/>
          <p:nvPr/>
        </p:nvPicPr>
        <p:blipFill rotWithShape="1">
          <a:blip r:embed="rId3">
            <a:alphaModFix/>
          </a:blip>
          <a:srcRect b="0" l="0" r="0" t="0"/>
          <a:stretch/>
        </p:blipFill>
        <p:spPr>
          <a:xfrm>
            <a:off x="4509780" y="346993"/>
            <a:ext cx="4428250" cy="3074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idx="1" type="body"/>
          </p:nvPr>
        </p:nvSpPr>
        <p:spPr>
          <a:xfrm>
            <a:off x="388225" y="1373600"/>
            <a:ext cx="4737600" cy="355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
              <a:t>位於劍橋市的克雷數學研究所發出一百萬美元的獎金希望有人能夠證明NP=P或NP!=P，也說明要證明這件事是一個非常困難的題目。</a:t>
            </a:r>
            <a:endParaRPr/>
          </a:p>
          <a:p>
            <a:pPr indent="0" lvl="0" marL="0" rtl="0" algn="l">
              <a:lnSpc>
                <a:spcPct val="100000"/>
              </a:lnSpc>
              <a:spcBef>
                <a:spcPts val="600"/>
              </a:spcBef>
              <a:spcAft>
                <a:spcPts val="0"/>
              </a:spcAft>
              <a:buSzPts val="1800"/>
              <a:buNone/>
            </a:pPr>
            <a:r>
              <a:t/>
            </a:r>
            <a:endParaRPr/>
          </a:p>
          <a:p>
            <a:pPr indent="0" lvl="0" marL="0" rtl="0" algn="l">
              <a:lnSpc>
                <a:spcPct val="100000"/>
              </a:lnSpc>
              <a:spcBef>
                <a:spcPts val="600"/>
              </a:spcBef>
              <a:spcAft>
                <a:spcPts val="0"/>
              </a:spcAft>
              <a:buSzPts val="1800"/>
              <a:buNone/>
            </a:pPr>
            <a:r>
              <a:rPr lang="en" sz="1700" u="sng">
                <a:solidFill>
                  <a:schemeClr val="hlink"/>
                </a:solidFill>
                <a:latin typeface="Arial"/>
                <a:ea typeface="Arial"/>
                <a:cs typeface="Arial"/>
                <a:sym typeface="Arial"/>
                <a:hlinkClick r:id="rId3"/>
              </a:rPr>
              <a:t>P vs NP Problem | Clay Mathematics Institute</a:t>
            </a:r>
            <a:endParaRPr sz="3000"/>
          </a:p>
        </p:txBody>
      </p:sp>
      <p:sp>
        <p:nvSpPr>
          <p:cNvPr id="118" name="Google Shape;118;p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9" name="Google Shape;119;p5"/>
          <p:cNvSpPr txBox="1"/>
          <p:nvPr>
            <p:ph type="title"/>
          </p:nvPr>
        </p:nvSpPr>
        <p:spPr>
          <a:xfrm>
            <a:off x="317275" y="340663"/>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latin typeface="Microsoft JhengHei"/>
                <a:ea typeface="Microsoft JhengHei"/>
                <a:cs typeface="Microsoft JhengHei"/>
                <a:sym typeface="Microsoft JhengHei"/>
              </a:rPr>
              <a:t>價值百萬美金的千禧年大獎難題</a:t>
            </a:r>
            <a:endParaRPr>
              <a:latin typeface="Microsoft JhengHei"/>
              <a:ea typeface="Microsoft JhengHei"/>
              <a:cs typeface="Microsoft JhengHei"/>
              <a:sym typeface="Microsoft JhengHei"/>
            </a:endParaRPr>
          </a:p>
        </p:txBody>
      </p:sp>
      <p:sp>
        <p:nvSpPr>
          <p:cNvPr id="120" name="Google Shape;120;p5"/>
          <p:cNvSpPr txBox="1"/>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1" i="0" lang="en" sz="1300" u="none" cap="none" strike="noStrike">
                <a:solidFill>
                  <a:srgbClr val="FFFFFF"/>
                </a:solidFill>
                <a:latin typeface="Lato"/>
                <a:ea typeface="Lato"/>
                <a:cs typeface="Lato"/>
                <a:sym typeface="Lato"/>
              </a:rPr>
              <a:t>‹#›</a:t>
            </a:fld>
            <a:endParaRPr b="1" i="0" sz="1300" u="none" cap="none" strike="noStrike">
              <a:solidFill>
                <a:srgbClr val="FFFFFF"/>
              </a:solidFill>
              <a:latin typeface="Lato"/>
              <a:ea typeface="Lato"/>
              <a:cs typeface="Lato"/>
              <a:sym typeface="Lato"/>
            </a:endParaRPr>
          </a:p>
        </p:txBody>
      </p:sp>
      <p:pic>
        <p:nvPicPr>
          <p:cNvPr id="121" name="Google Shape;121;p5"/>
          <p:cNvPicPr preferRelativeResize="0"/>
          <p:nvPr/>
        </p:nvPicPr>
        <p:blipFill rotWithShape="1">
          <a:blip r:embed="rId4">
            <a:alphaModFix/>
          </a:blip>
          <a:srcRect b="0" l="0" r="0" t="0"/>
          <a:stretch/>
        </p:blipFill>
        <p:spPr>
          <a:xfrm>
            <a:off x="5950575" y="1418899"/>
            <a:ext cx="2252550" cy="313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4294967295" type="ctrTitle"/>
          </p:nvPr>
        </p:nvSpPr>
        <p:spPr>
          <a:xfrm>
            <a:off x="916025" y="726094"/>
            <a:ext cx="5561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3200"/>
              <a:buFont typeface="Raleway"/>
              <a:buNone/>
            </a:pPr>
            <a:r>
              <a:rPr b="0" i="0" lang="en" sz="6000" u="none" cap="none" strike="noStrike">
                <a:solidFill>
                  <a:schemeClr val="accent2"/>
                </a:solidFill>
                <a:latin typeface="Raleway"/>
                <a:ea typeface="Raleway"/>
                <a:cs typeface="Raleway"/>
                <a:sym typeface="Raleway"/>
              </a:rPr>
              <a:t>Thanks!</a:t>
            </a:r>
            <a:endParaRPr b="0" i="0" sz="6000" u="none" cap="none" strike="noStrike">
              <a:solidFill>
                <a:schemeClr val="accent2"/>
              </a:solidFill>
              <a:latin typeface="Raleway"/>
              <a:ea typeface="Raleway"/>
              <a:cs typeface="Raleway"/>
              <a:sym typeface="Raleway"/>
            </a:endParaRPr>
          </a:p>
        </p:txBody>
      </p:sp>
      <p:sp>
        <p:nvSpPr>
          <p:cNvPr id="127" name="Google Shape;127;p6"/>
          <p:cNvSpPr txBox="1"/>
          <p:nvPr>
            <p:ph idx="4294967295" type="subTitle"/>
          </p:nvPr>
        </p:nvSpPr>
        <p:spPr>
          <a:xfrm>
            <a:off x="916025" y="1754213"/>
            <a:ext cx="55611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6"/>
              </a:buClr>
              <a:buSzPts val="2400"/>
              <a:buFont typeface="Lato"/>
              <a:buNone/>
            </a:pPr>
            <a:r>
              <a:rPr b="1" i="0" lang="en" sz="4800" u="none" cap="none" strike="noStrike">
                <a:solidFill>
                  <a:schemeClr val="lt1"/>
                </a:solidFill>
                <a:latin typeface="Lato"/>
                <a:ea typeface="Lato"/>
                <a:cs typeface="Lato"/>
                <a:sym typeface="Lato"/>
              </a:rPr>
              <a:t>Any questions?</a:t>
            </a:r>
            <a:endParaRPr b="1" i="0" sz="4800" u="none" cap="none" strike="noStrike">
              <a:solidFill>
                <a:schemeClr val="lt1"/>
              </a:solidFill>
              <a:latin typeface="Lato"/>
              <a:ea typeface="Lato"/>
              <a:cs typeface="Lato"/>
              <a:sym typeface="Lato"/>
            </a:endParaRPr>
          </a:p>
        </p:txBody>
      </p:sp>
      <p:sp>
        <p:nvSpPr>
          <p:cNvPr id="128" name="Google Shape;128;p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