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dvent Pro SemiBold"/>
      <p:regular r:id="rId11"/>
      <p:bold r:id="rId12"/>
    </p:embeddedFont>
    <p:embeddedFont>
      <p:font typeface="Fira Sans Extra Condensed Medium"/>
      <p:regular r:id="rId13"/>
      <p:bold r:id="rId14"/>
      <p:italic r:id="rId15"/>
      <p:boldItalic r:id="rId16"/>
    </p:embeddedFont>
    <p:embeddedFont>
      <p:font typeface="Fira Sans Condensed Medium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Share Tec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iO2PYzjGqLId900TsBhwZ0LVO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Italic.fntdata"/><Relationship Id="rId11" Type="http://schemas.openxmlformats.org/officeDocument/2006/relationships/font" Target="fonts/AdventProSemiBold-regular.fntdata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font" Target="fonts/FiraSansExtraCondensedMedium-regular.fntdata"/><Relationship Id="rId24" Type="http://customschemas.google.com/relationships/presentationmetadata" Target="metadata"/><Relationship Id="rId12" Type="http://schemas.openxmlformats.org/officeDocument/2006/relationships/font" Target="fonts/AdventProSemiBold-bold.fntdata"/><Relationship Id="rId23" Type="http://schemas.openxmlformats.org/officeDocument/2006/relationships/font" Target="fonts/ShareTech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Medium-italic.fntdata"/><Relationship Id="rId14" Type="http://schemas.openxmlformats.org/officeDocument/2006/relationships/font" Target="fonts/FiraSansExtraCondensedMedium-bold.fntdata"/><Relationship Id="rId17" Type="http://schemas.openxmlformats.org/officeDocument/2006/relationships/font" Target="fonts/FiraSansCondensedMedium-regular.fntdata"/><Relationship Id="rId16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19" Type="http://schemas.openxmlformats.org/officeDocument/2006/relationships/font" Target="fonts/FiraSansCondensedMedium-italic.fntdata"/><Relationship Id="rId6" Type="http://schemas.openxmlformats.org/officeDocument/2006/relationships/slide" Target="slides/slide2.xml"/><Relationship Id="rId18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8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8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8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8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2" name="Google Shape;22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8" name="Google Shape;228;p19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19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35" name="Google Shape;235;p1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9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9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0" name="Google Shape;240;p19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3" name="Google Shape;243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46" name="Google Shape;246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19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9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3" name="Google Shape;253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9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9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57" name="Google Shape;257;p1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9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9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2" name="Google Shape;262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9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65" name="Google Shape;26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72" name="Google Shape;272;p20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21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0" name="Google Shape;320;p21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21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2" name="Google Shape;322;p21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3" name="Google Shape;323;p21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21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5" name="Google Shape;325;p21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6" name="Google Shape;326;p21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7" name="Google Shape;327;p21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8" name="Google Shape;328;p21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1" name="Google Shape;331;p2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2" name="Google Shape;332;p2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3" name="Google Shape;333;p2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4" name="Google Shape;334;p2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2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9" name="Google Shape;339;p2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2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3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50" name="Google Shape;350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23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3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5" name="Google Shape;355;p23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23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23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23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9" name="Google Shape;359;p23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23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3" name="Google Shape;363;p24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4" name="Google Shape;364;p24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5" name="Google Shape;365;p24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6" name="Google Shape;366;p24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7" name="Google Shape;367;p24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8" name="Google Shape;368;p24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9" name="Google Shape;369;p24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0" name="Google Shape;370;p24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24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2" name="Google Shape;372;p24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24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4" name="Google Shape;374;p24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24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6" name="Google Shape;386;p25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7" name="Google Shape;387;p25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8" name="Google Shape;388;p25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9" name="Google Shape;389;p25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0" name="Google Shape;390;p25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1" name="Google Shape;391;p25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2" name="Google Shape;392;p25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3" name="Google Shape;393;p25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94" name="Google Shape;394;p2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6" name="Google Shape;406;p26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7" name="Google Shape;407;p26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8" name="Google Shape;408;p26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9" name="Google Shape;409;p26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0" name="Google Shape;410;p26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1" name="Google Shape;411;p26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2" name="Google Shape;412;p26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3" name="Google Shape;413;p26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4" name="Google Shape;414;p26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9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47" name="Google Shape;47;p9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9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50" name="Google Shape;50;p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9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53" name="Google Shape;53;p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9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1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1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85" name="Google Shape;85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1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88" name="Google Shape;88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1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93" name="Google Shape;93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1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99" name="Google Shape;99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1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102" name="Google Shape;102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1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1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106" name="Google Shape;106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12" name="Google Shape;112;p1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2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17" name="Google Shape;117;p1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2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21" name="Google Shape;121;p1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2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24" name="Google Shape;124;p1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2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12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5" name="Google Shape;135;p13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3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40" name="Google Shape;140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3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6" name="Google Shape;146;p14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1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64" name="Google Shape;164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16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7" name="Google Shape;177;p16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6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4" name="Google Shape;184;p1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7" name="Google Shape;187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6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90" name="Google Shape;190;p1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93" name="Google Shape;193;p16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8" name="Google Shape;198;p16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6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6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6" name="Google Shape;206;p1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16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6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10" name="Google Shape;210;p1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13" name="Google Shape;213;p1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6" name="Google Shape;216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6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"/>
          <p:cNvSpPr txBox="1"/>
          <p:nvPr>
            <p:ph idx="1" type="subTitle"/>
          </p:nvPr>
        </p:nvSpPr>
        <p:spPr>
          <a:xfrm>
            <a:off x="167250" y="2779300"/>
            <a:ext cx="88095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108201019 李懿芳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109502547 楊晴方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109502565 黃思樺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31" name="Google Shape;431;p1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手寫L小題</a:t>
            </a:r>
            <a:r>
              <a:rPr lang="en" sz="3600">
                <a:solidFill>
                  <a:schemeClr val="accent2"/>
                </a:solidFill>
              </a:rPr>
              <a:t>-第29組</a:t>
            </a:r>
            <a:endParaRPr sz="3600"/>
          </a:p>
        </p:txBody>
      </p:sp>
      <p:sp>
        <p:nvSpPr>
          <p:cNvPr id="432" name="Google Shape;432;p1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1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51" name="Google Shape;451;p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1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454" name="Google Shape;454;p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"/>
          <p:cNvSpPr txBox="1"/>
          <p:nvPr>
            <p:ph idx="1" type="body"/>
          </p:nvPr>
        </p:nvSpPr>
        <p:spPr>
          <a:xfrm>
            <a:off x="660475" y="1658350"/>
            <a:ext cx="37647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證明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200"/>
              <a:t>3-滿足問題(3-SAT problem)是NP問題。</a:t>
            </a:r>
            <a:endParaRPr sz="2000"/>
          </a:p>
        </p:txBody>
      </p:sp>
      <p:sp>
        <p:nvSpPr>
          <p:cNvPr id="462" name="Google Shape;462;p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題目</a:t>
            </a:r>
            <a:endParaRPr/>
          </a:p>
        </p:txBody>
      </p:sp>
      <p:grpSp>
        <p:nvGrpSpPr>
          <p:cNvPr id="463" name="Google Shape;463;p2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64" name="Google Shape;464;p2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2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70" name="Google Shape;470;p2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2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490" name="Google Shape;490;p2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"/>
          <p:cNvSpPr txBox="1"/>
          <p:nvPr>
            <p:ph idx="1" type="body"/>
          </p:nvPr>
        </p:nvSpPr>
        <p:spPr>
          <a:xfrm>
            <a:off x="576075" y="1167650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為SAT問題的特例。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當給定一個SAT函數，且此函數中要and(∧)起來的每一個子句 (clause)都恰好含三個字元 (literals)，是不是存在一種真假值的指派，使得整個布林式為真？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Ex: Let E = (¬x1 ∨ x2 ∨ ¬x3)∧(x1 ∨ ¬x2 ∨ ¬x4)∧(¬x5 ∨ x2 ∨ x3) Then x1 ←T, x2←T, x3←T, x4←F, x5←F will make E true and the answer will be “yes”. </a:t>
            </a:r>
            <a:endParaRPr sz="2000"/>
          </a:p>
        </p:txBody>
      </p:sp>
      <p:sp>
        <p:nvSpPr>
          <p:cNvPr id="527" name="Google Shape;527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何謂3-SAT問題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"/>
          <p:cNvSpPr txBox="1"/>
          <p:nvPr>
            <p:ph idx="1" type="body"/>
          </p:nvPr>
        </p:nvSpPr>
        <p:spPr>
          <a:xfrm>
            <a:off x="576075" y="1167650"/>
            <a:ext cx="7430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只需要將每個變數的值代入true或false，就可以在O(n)(n為子句的數量)時間內得到布林式的結果，再判斷是否為True就可以了。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若可以在Polynomial time的複雜度內驗證解答，則3-SAT problem 為 NP problem。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</p:txBody>
      </p:sp>
      <p:sp>
        <p:nvSpPr>
          <p:cNvPr id="533" name="Google Shape;533;p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證明思路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"/>
          <p:cNvSpPr txBox="1"/>
          <p:nvPr>
            <p:ph idx="1" type="body"/>
          </p:nvPr>
        </p:nvSpPr>
        <p:spPr>
          <a:xfrm>
            <a:off x="576075" y="1094750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/>
              <a:t>由以下的非決定性演算法得知此問題在猜一組解答僅需O(n)，而驗證解答僅需常數時間O(c)。由於可在Polynomial Time的複雜度內很快地驗證出答案是否正確，故得知此問題為NP問題。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>
                <a:solidFill>
                  <a:schemeClr val="accent2"/>
                </a:solidFill>
              </a:rPr>
              <a:t>虛擬碼: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>
                <a:solidFill>
                  <a:schemeClr val="accent2"/>
                </a:solidFill>
              </a:rPr>
              <a:t>/* Guess */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>
                <a:solidFill>
                  <a:schemeClr val="accent2"/>
                </a:solidFill>
              </a:rPr>
              <a:t>for i = 1 to n do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>
                <a:solidFill>
                  <a:schemeClr val="accent2"/>
                </a:solidFill>
              </a:rPr>
              <a:t>	xi ← choice(true, false);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>
                <a:solidFill>
                  <a:schemeClr val="accent2"/>
                </a:solidFill>
              </a:rPr>
              <a:t>/* Verification */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>
                <a:solidFill>
                  <a:schemeClr val="accent2"/>
                </a:solidFill>
              </a:rPr>
              <a:t>if E(x1, x2, … ,xn) is true then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>
                <a:solidFill>
                  <a:schemeClr val="accent2"/>
                </a:solidFill>
              </a:rPr>
              <a:t>	success;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>
                <a:solidFill>
                  <a:schemeClr val="accent2"/>
                </a:solidFill>
              </a:rPr>
              <a:t>else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>
                <a:solidFill>
                  <a:schemeClr val="accent2"/>
                </a:solidFill>
              </a:rPr>
              <a:t>	failure;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</p:txBody>
      </p:sp>
      <p:sp>
        <p:nvSpPr>
          <p:cNvPr id="539" name="Google Shape;539;p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證明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45" name="Google Shape;545;p6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6"/>
          <p:cNvGrpSpPr/>
          <p:nvPr/>
        </p:nvGrpSpPr>
        <p:grpSpPr>
          <a:xfrm>
            <a:off x="7981434" y="-1177061"/>
            <a:ext cx="203789" cy="1274755"/>
            <a:chOff x="2877432" y="975334"/>
            <a:chExt cx="188886" cy="1181532"/>
          </a:xfrm>
        </p:grpSpPr>
        <p:sp>
          <p:nvSpPr>
            <p:cNvPr id="547" name="Google Shape;547;p6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6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150" y="3748575"/>
            <a:ext cx="37623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