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3" r:id="rId4"/>
    <p:sldId id="274" r:id="rId5"/>
    <p:sldId id="304" r:id="rId6"/>
    <p:sldId id="286" r:id="rId7"/>
    <p:sldId id="303" r:id="rId8"/>
    <p:sldId id="295" r:id="rId9"/>
    <p:sldId id="29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F7F7F8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26" autoAdjust="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29"/>
          <p:cNvSpPr/>
          <p:nvPr>
            <p:custDataLst>
              <p:tags r:id="rId7"/>
            </p:custDataLst>
          </p:nvPr>
        </p:nvSpPr>
        <p:spPr>
          <a:xfrm>
            <a:off x="6527363" y="5519360"/>
            <a:ext cx="5468242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第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37</a:t>
            </a:r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組 通訊三 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108503002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 </a:t>
            </a:r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謝佩玲</a:t>
            </a:r>
            <a:endParaRPr lang="en-US" altLang="zh-TW" sz="2200" dirty="0">
              <a:solidFill>
                <a:prstClr val="black">
                  <a:lumMod val="50000"/>
                  <a:lumOff val="50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  <a:p>
            <a:pPr algn="r"/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通訊三 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108503503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 </a:t>
            </a:r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陳彥棻</a:t>
            </a:r>
            <a:endParaRPr lang="en-US" altLang="zh-TW" sz="2200" dirty="0">
              <a:solidFill>
                <a:prstClr val="black">
                  <a:lumMod val="50000"/>
                  <a:lumOff val="50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  <a:p>
            <a:pPr algn="r"/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通訊三 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108601020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 </a:t>
            </a:r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陳泊言</a:t>
            </a:r>
            <a:endParaRPr lang="en-US" altLang="zh-CN" sz="2200" dirty="0">
              <a:solidFill>
                <a:prstClr val="black">
                  <a:lumMod val="50000"/>
                  <a:lumOff val="50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</p:txBody>
      </p:sp>
      <p:sp>
        <p:nvSpPr>
          <p:cNvPr id="31" name="PA_矩形 30"/>
          <p:cNvSpPr/>
          <p:nvPr>
            <p:custDataLst>
              <p:tags r:id="rId8"/>
            </p:custDataLst>
          </p:nvPr>
        </p:nvSpPr>
        <p:spPr>
          <a:xfrm>
            <a:off x="4354183" y="3013501"/>
            <a:ext cx="3482043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48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上機</a:t>
            </a:r>
            <a:r>
              <a:rPr lang="en-US" altLang="zh-TW" sz="4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Queen</a:t>
            </a:r>
            <a:endParaRPr lang="zh-CN" altLang="en-US" sz="48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9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1057045" y="2405063"/>
            <a:ext cx="10077904" cy="373497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2700000">
            <a:off x="5131553" y="973634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584137"/>
            <a:ext cx="2299168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題目</a:t>
            </a:r>
            <a:endParaRPr lang="en-US" altLang="zh-CN" sz="4000" dirty="0">
              <a:solidFill>
                <a:srgbClr val="18478F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590" y="3733940"/>
            <a:ext cx="9904813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在標準的西洋棋空棋盤 </a:t>
            </a:r>
            <a:r>
              <a:rPr lang="en-US" altLang="zh-TW" sz="32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(8 x 8 </a:t>
            </a:r>
            <a:r>
              <a:rPr lang="zh-TW" altLang="en-US" sz="32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棋盤</a:t>
            </a:r>
            <a:r>
              <a:rPr lang="en-US" altLang="zh-TW" sz="32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) </a:t>
            </a:r>
            <a:r>
              <a:rPr lang="zh-TW" altLang="en-US" sz="32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上擺一個皇后，它要走幾步才能走到某個特定的格子？</a:t>
            </a:r>
            <a:endParaRPr lang="en-US" altLang="zh-CN" sz="3200" dirty="0">
              <a:solidFill>
                <a:srgbClr val="18478F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5" y="375518"/>
            <a:ext cx="2967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CN" sz="3600" dirty="0">
              <a:solidFill>
                <a:srgbClr val="18478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28">
            <a:extLst>
              <a:ext uri="{FF2B5EF4-FFF2-40B4-BE49-F238E27FC236}">
                <a16:creationId xmlns:a16="http://schemas.microsoft.com/office/drawing/2014/main" id="{35C56165-64BC-433F-A937-923AC8B56E04}"/>
              </a:ext>
            </a:extLst>
          </p:cNvPr>
          <p:cNvSpPr/>
          <p:nvPr/>
        </p:nvSpPr>
        <p:spPr>
          <a:xfrm>
            <a:off x="942089" y="1110463"/>
            <a:ext cx="10307822" cy="548105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5E5E00D-B8BE-4C49-BF8D-6CBED488894B}"/>
              </a:ext>
            </a:extLst>
          </p:cNvPr>
          <p:cNvSpPr txBox="1"/>
          <p:nvPr/>
        </p:nvSpPr>
        <p:spPr>
          <a:xfrm>
            <a:off x="1545144" y="1442218"/>
            <a:ext cx="89240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西洋棋中有幾個子的走法滿特別的，其中一個就是皇后。她可以循垂直、水平、或對角線的方向隨她走幾格，如下圖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 (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黑點表示皇后可以一步走到的格子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</p:txBody>
      </p:sp>
      <p:pic>
        <p:nvPicPr>
          <p:cNvPr id="10" name="image1.png" descr="http://luckycat.kshs.kh.edu.tw/homework/p11494.png">
            <a:extLst>
              <a:ext uri="{FF2B5EF4-FFF2-40B4-BE49-F238E27FC236}">
                <a16:creationId xmlns:a16="http://schemas.microsoft.com/office/drawing/2014/main" id="{6B77D6B9-F27D-4412-B5C5-1CA192D4C7A5}"/>
              </a:ext>
            </a:extLst>
          </p:cNvPr>
          <p:cNvPicPr/>
          <p:nvPr/>
        </p:nvPicPr>
        <p:blipFill rotWithShape="1">
          <a:blip r:embed="rId3"/>
          <a:srcRect r="29248"/>
          <a:stretch/>
        </p:blipFill>
        <p:spPr>
          <a:xfrm>
            <a:off x="8229600" y="3591812"/>
            <a:ext cx="2458720" cy="24474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4967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5E6DB8B-59E3-4177-9AD4-729B10C0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5" y="375518"/>
            <a:ext cx="2967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CN" sz="3600" dirty="0">
              <a:solidFill>
                <a:srgbClr val="18478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28">
            <a:extLst>
              <a:ext uri="{FF2B5EF4-FFF2-40B4-BE49-F238E27FC236}">
                <a16:creationId xmlns:a16="http://schemas.microsoft.com/office/drawing/2014/main" id="{35C56165-64BC-433F-A937-923AC8B56E04}"/>
              </a:ext>
            </a:extLst>
          </p:cNvPr>
          <p:cNvSpPr/>
          <p:nvPr/>
        </p:nvSpPr>
        <p:spPr>
          <a:xfrm>
            <a:off x="942089" y="1174796"/>
            <a:ext cx="10307822" cy="548105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5E5E00D-B8BE-4C49-BF8D-6CBED488894B}"/>
                  </a:ext>
                </a:extLst>
              </p:cNvPr>
              <p:cNvSpPr txBox="1"/>
              <p:nvPr/>
            </p:nvSpPr>
            <p:spPr>
              <a:xfrm>
                <a:off x="1545144" y="1442218"/>
                <a:ext cx="89240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用水平距離與垂直距離來判定四種狀況：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514350" indent="-514350">
                  <a:buAutoNum type="arabicPeriod"/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在同一點，走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步：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水平距離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垂直距離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=0</a:t>
                </a:r>
              </a:p>
              <a:p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2.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在斜線上，走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步：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水平距離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垂直距離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≠</m:t>
                    </m:r>
                  </m:oMath>
                </a14:m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</a:p>
              <a:p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3.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在直線上，走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步：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水平距離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=0 </a:t>
                </a:r>
                <a14:m>
                  <m:oMath xmlns:m="http://schemas.openxmlformats.org/officeDocument/2006/math"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垂直距離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垂直距離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=0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≠</m:t>
                    </m:r>
                  </m:oMath>
                </a14:m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水平距離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4.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以上三種都不是，走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步</a:t>
                </a:r>
                <a:endParaRPr lang="zh-TW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5E5E00D-B8BE-4C49-BF8D-6CBED488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44" y="1442218"/>
                <a:ext cx="8924049" cy="4524315"/>
              </a:xfrm>
              <a:prstGeom prst="rect">
                <a:avLst/>
              </a:prstGeom>
              <a:blipFill>
                <a:blip r:embed="rId3"/>
                <a:stretch>
                  <a:fillRect l="-1708" t="-1752" b="-3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1.png" descr="http://luckycat.kshs.kh.edu.tw/homework/p11494.png">
            <a:extLst>
              <a:ext uri="{FF2B5EF4-FFF2-40B4-BE49-F238E27FC236}">
                <a16:creationId xmlns:a16="http://schemas.microsoft.com/office/drawing/2014/main" id="{6B77D6B9-F27D-4412-B5C5-1CA192D4C7A5}"/>
              </a:ext>
            </a:extLst>
          </p:cNvPr>
          <p:cNvPicPr/>
          <p:nvPr/>
        </p:nvPicPr>
        <p:blipFill rotWithShape="1">
          <a:blip r:embed="rId4"/>
          <a:srcRect r="29248"/>
          <a:stretch/>
        </p:blipFill>
        <p:spPr>
          <a:xfrm>
            <a:off x="8229600" y="3591812"/>
            <a:ext cx="2458720" cy="24474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028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35445" y="375734"/>
            <a:ext cx="241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59" name="圆角矩形 5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結束點 3">
            <a:extLst>
              <a:ext uri="{FF2B5EF4-FFF2-40B4-BE49-F238E27FC236}">
                <a16:creationId xmlns:a16="http://schemas.microsoft.com/office/drawing/2014/main" id="{728C1C80-3107-D449-B124-D89EEBA091DD}"/>
              </a:ext>
            </a:extLst>
          </p:cNvPr>
          <p:cNvSpPr/>
          <p:nvPr/>
        </p:nvSpPr>
        <p:spPr>
          <a:xfrm>
            <a:off x="525792" y="1544533"/>
            <a:ext cx="1552354" cy="425302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決策 4">
                <a:extLst>
                  <a:ext uri="{FF2B5EF4-FFF2-40B4-BE49-F238E27FC236}">
                    <a16:creationId xmlns:a16="http://schemas.microsoft.com/office/drawing/2014/main" id="{EFE05E4A-0EED-4A44-9C81-F7EFC966A21D}"/>
                  </a:ext>
                </a:extLst>
              </p:cNvPr>
              <p:cNvSpPr/>
              <p:nvPr/>
            </p:nvSpPr>
            <p:spPr>
              <a:xfrm>
                <a:off x="132198" y="2347640"/>
                <a:ext cx="2339542" cy="1047893"/>
              </a:xfrm>
              <a:prstGeom prst="flowChartDecisi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dirty="0"/>
                  <a:t>x1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x2 and</a:t>
                </a:r>
              </a:p>
              <a:p>
                <a:pPr algn="ctr"/>
                <a:r>
                  <a:rPr lang="en-US" altLang="zh-TW" dirty="0"/>
                  <a:t>y1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dirty="0"/>
                  <a:t>y2</a:t>
                </a:r>
                <a:endParaRPr kumimoji="1"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8" name="決策 4">
                <a:extLst>
                  <a:ext uri="{FF2B5EF4-FFF2-40B4-BE49-F238E27FC236}">
                    <a16:creationId xmlns:a16="http://schemas.microsoft.com/office/drawing/2014/main" id="{EFE05E4A-0EED-4A44-9C81-F7EFC966A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8" y="2347640"/>
                <a:ext cx="2339542" cy="1047893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9">
            <a:extLst>
              <a:ext uri="{FF2B5EF4-FFF2-40B4-BE49-F238E27FC236}">
                <a16:creationId xmlns:a16="http://schemas.microsoft.com/office/drawing/2014/main" id="{A21DEC18-D1F3-A04A-A4B2-436A6E5B28DB}"/>
              </a:ext>
            </a:extLst>
          </p:cNvPr>
          <p:cNvSpPr txBox="1"/>
          <p:nvPr/>
        </p:nvSpPr>
        <p:spPr>
          <a:xfrm>
            <a:off x="576932" y="3516485"/>
            <a:ext cx="90679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D8F6C9-BADC-4249-8CDF-C948FEB8E756}"/>
              </a:ext>
            </a:extLst>
          </p:cNvPr>
          <p:cNvSpPr/>
          <p:nvPr/>
        </p:nvSpPr>
        <p:spPr>
          <a:xfrm>
            <a:off x="666524" y="4283016"/>
            <a:ext cx="1281215" cy="54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</a:t>
            </a:r>
            <a:endParaRPr kumimoji="1" lang="zh-TW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33" name="結束點 50">
            <a:extLst>
              <a:ext uri="{FF2B5EF4-FFF2-40B4-BE49-F238E27FC236}">
                <a16:creationId xmlns:a16="http://schemas.microsoft.com/office/drawing/2014/main" id="{11587E4F-6AFD-3D42-A3A9-50BF12C410A1}"/>
              </a:ext>
            </a:extLst>
          </p:cNvPr>
          <p:cNvSpPr/>
          <p:nvPr/>
        </p:nvSpPr>
        <p:spPr>
          <a:xfrm>
            <a:off x="525792" y="6024669"/>
            <a:ext cx="1552354" cy="425302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5F08510-E60B-412D-B11D-9C3E5DEB709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301969" y="1990965"/>
            <a:ext cx="0" cy="35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FDC5578-7DF6-4275-8732-172FEA9862C2}"/>
              </a:ext>
            </a:extLst>
          </p:cNvPr>
          <p:cNvCxnSpPr>
            <a:cxnSpLocks/>
          </p:cNvCxnSpPr>
          <p:nvPr/>
        </p:nvCxnSpPr>
        <p:spPr>
          <a:xfrm>
            <a:off x="1284310" y="3344877"/>
            <a:ext cx="0" cy="94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E6ED03B-2228-4937-A03F-E016B50C837B}"/>
              </a:ext>
            </a:extLst>
          </p:cNvPr>
          <p:cNvCxnSpPr>
            <a:cxnSpLocks/>
          </p:cNvCxnSpPr>
          <p:nvPr/>
        </p:nvCxnSpPr>
        <p:spPr>
          <a:xfrm>
            <a:off x="2471740" y="2871586"/>
            <a:ext cx="866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9">
            <a:extLst>
              <a:ext uri="{FF2B5EF4-FFF2-40B4-BE49-F238E27FC236}">
                <a16:creationId xmlns:a16="http://schemas.microsoft.com/office/drawing/2014/main" id="{6CDD0377-1A8A-446F-92FE-419020379891}"/>
              </a:ext>
            </a:extLst>
          </p:cNvPr>
          <p:cNvSpPr txBox="1"/>
          <p:nvPr/>
        </p:nvSpPr>
        <p:spPr>
          <a:xfrm>
            <a:off x="2471740" y="2378781"/>
            <a:ext cx="89221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決策 4">
                <a:extLst>
                  <a:ext uri="{FF2B5EF4-FFF2-40B4-BE49-F238E27FC236}">
                    <a16:creationId xmlns:a16="http://schemas.microsoft.com/office/drawing/2014/main" id="{36420120-08E6-4EE4-8594-92B82CE4597A}"/>
                  </a:ext>
                </a:extLst>
              </p:cNvPr>
              <p:cNvSpPr/>
              <p:nvPr/>
            </p:nvSpPr>
            <p:spPr>
              <a:xfrm>
                <a:off x="3334494" y="1784778"/>
                <a:ext cx="5561303" cy="2161190"/>
              </a:xfrm>
              <a:prstGeom prst="flowChartDecisi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dirty="0"/>
                  <a:t>( x1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x2 and y1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≠</m:t>
                    </m:r>
                  </m:oMath>
                </a14:m>
                <a:r>
                  <a:rPr lang="en-US" altLang="zh-TW" dirty="0"/>
                  <a:t> y2 ) </a:t>
                </a:r>
              </a:p>
              <a:p>
                <a:pPr algn="ctr"/>
                <a:r>
                  <a:rPr lang="en-US" altLang="zh-TW" dirty="0"/>
                  <a:t>or</a:t>
                </a:r>
              </a:p>
              <a:p>
                <a:pPr algn="ctr"/>
                <a:r>
                  <a:rPr lang="en-US" altLang="zh-TW" dirty="0"/>
                  <a:t>( x1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≠</m:t>
                    </m:r>
                  </m:oMath>
                </a14:m>
                <a:r>
                  <a:rPr lang="en-US" altLang="zh-TW" dirty="0"/>
                  <a:t> x2 and y1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y2 )</a:t>
                </a:r>
              </a:p>
              <a:p>
                <a:pPr algn="ctr"/>
                <a:r>
                  <a:rPr lang="en-US" altLang="zh-TW" dirty="0"/>
                  <a:t> or</a:t>
                </a:r>
              </a:p>
              <a:p>
                <a:pPr algn="ctr"/>
                <a:r>
                  <a:rPr lang="es-ES" altLang="zh-TW" dirty="0"/>
                  <a:t>(|x1 - x2|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altLang="zh-TW" dirty="0"/>
                  <a:t> |y1 - y2|)</a:t>
                </a:r>
                <a:endParaRPr kumimoji="1"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41" name="決策 4">
                <a:extLst>
                  <a:ext uri="{FF2B5EF4-FFF2-40B4-BE49-F238E27FC236}">
                    <a16:creationId xmlns:a16="http://schemas.microsoft.com/office/drawing/2014/main" id="{36420120-08E6-4EE4-8594-92B82CE45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94" y="1784778"/>
                <a:ext cx="5561303" cy="2161190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9">
            <a:extLst>
              <a:ext uri="{FF2B5EF4-FFF2-40B4-BE49-F238E27FC236}">
                <a16:creationId xmlns:a16="http://schemas.microsoft.com/office/drawing/2014/main" id="{AF67D22B-2B88-492C-BB0C-A3775527E1B4}"/>
              </a:ext>
            </a:extLst>
          </p:cNvPr>
          <p:cNvSpPr txBox="1"/>
          <p:nvPr/>
        </p:nvSpPr>
        <p:spPr>
          <a:xfrm>
            <a:off x="8899592" y="2438893"/>
            <a:ext cx="89221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10C6206-B20D-4802-B28F-08E0CD5D16C4}"/>
              </a:ext>
            </a:extLst>
          </p:cNvPr>
          <p:cNvCxnSpPr>
            <a:cxnSpLocks/>
          </p:cNvCxnSpPr>
          <p:nvPr/>
        </p:nvCxnSpPr>
        <p:spPr>
          <a:xfrm>
            <a:off x="6093721" y="3934645"/>
            <a:ext cx="0" cy="35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1A76129-9994-4CE9-BD32-36136E7EE5A0}"/>
              </a:ext>
            </a:extLst>
          </p:cNvPr>
          <p:cNvSpPr/>
          <p:nvPr/>
        </p:nvSpPr>
        <p:spPr>
          <a:xfrm>
            <a:off x="5490986" y="4277714"/>
            <a:ext cx="1281215" cy="54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1</a:t>
            </a:r>
            <a:endParaRPr kumimoji="1" lang="zh-TW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9B94BFE8-38D7-4C1A-8FAE-D15F53B111A7}"/>
              </a:ext>
            </a:extLst>
          </p:cNvPr>
          <p:cNvSpPr txBox="1"/>
          <p:nvPr/>
        </p:nvSpPr>
        <p:spPr>
          <a:xfrm>
            <a:off x="5250786" y="3816049"/>
            <a:ext cx="90679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BB34E6C-841C-44CC-9802-B0A2ECDEF78E}"/>
              </a:ext>
            </a:extLst>
          </p:cNvPr>
          <p:cNvSpPr/>
          <p:nvPr/>
        </p:nvSpPr>
        <p:spPr>
          <a:xfrm>
            <a:off x="10292801" y="4295160"/>
            <a:ext cx="1281215" cy="54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2</a:t>
            </a:r>
            <a:endParaRPr kumimoji="1" lang="zh-TW" altLang="en-US" sz="2400" dirty="0">
              <a:latin typeface="Cambria Math" panose="02040503050406030204" pitchFamily="18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F85A2E5-5B1C-48B4-987D-1DBCCA0867CF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 flipH="1">
            <a:off x="1301969" y="4824016"/>
            <a:ext cx="5163" cy="120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2EDDAD63-EFA6-4EA9-A2E4-74DDC0CD1E9C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3328297" y="2792387"/>
            <a:ext cx="776970" cy="4829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8F85F157-21BE-411C-A1AE-C44BE50DA62E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8161463" y="2806292"/>
            <a:ext cx="742079" cy="4801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15C62F7B-1EE4-45EC-A6C4-AAF57C3E8148}"/>
              </a:ext>
            </a:extLst>
          </p:cNvPr>
          <p:cNvCxnSpPr>
            <a:stCxn id="41" idx="3"/>
            <a:endCxn id="62" idx="0"/>
          </p:cNvCxnSpPr>
          <p:nvPr/>
        </p:nvCxnSpPr>
        <p:spPr>
          <a:xfrm>
            <a:off x="8895797" y="2865373"/>
            <a:ext cx="2037612" cy="1429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06DFB66-3D28-43BB-9B81-40911F27D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5" y="375518"/>
            <a:ext cx="2967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Pseudo code </a:t>
            </a: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28">
            <a:extLst>
              <a:ext uri="{FF2B5EF4-FFF2-40B4-BE49-F238E27FC236}">
                <a16:creationId xmlns:a16="http://schemas.microsoft.com/office/drawing/2014/main" id="{35C56165-64BC-433F-A937-923AC8B56E04}"/>
              </a:ext>
            </a:extLst>
          </p:cNvPr>
          <p:cNvSpPr/>
          <p:nvPr/>
        </p:nvSpPr>
        <p:spPr>
          <a:xfrm>
            <a:off x="942089" y="1110463"/>
            <a:ext cx="10307822" cy="548105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5E5E00D-B8BE-4C49-BF8D-6CBED488894B}"/>
                  </a:ext>
                </a:extLst>
              </p:cNvPr>
              <p:cNvSpPr txBox="1"/>
              <p:nvPr/>
            </p:nvSpPr>
            <p:spPr>
              <a:xfrm>
                <a:off x="1603950" y="1021849"/>
                <a:ext cx="8924049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Queen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起始座標：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，終點座標：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800" baseline="-25000" dirty="0"/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起點到終點需要走幾步</a:t>
                </a:r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r>
                  <a:rPr lang="en-US" altLang="zh-TW" sz="2800" dirty="0"/>
                  <a:t>	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sz="2800" dirty="0">
                    <a:latin typeface="Open Sans" panose="020B0606030504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≠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r>
                  <a:rPr lang="en-US" altLang="zh-TW" sz="2800" dirty="0"/>
                  <a:t>	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sz="2800" dirty="0">
                    <a:latin typeface="Open Sans" panose="020B0606030504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≠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r>
                  <a:rPr lang="en-US" altLang="zh-TW" sz="2800" dirty="0"/>
                  <a:t>	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sz="2800" dirty="0">
                    <a:latin typeface="Open Sans" panose="020B0606030504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s-ES" altLang="zh-TW" sz="2800" dirty="0"/>
                  <a:t>|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altLang="zh-TW" sz="2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es-ES" altLang="zh-TW" sz="2800" dirty="0"/>
                  <a:t>| = |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altLang="zh-TW" sz="2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es-ES" altLang="zh-TW" sz="2800" dirty="0"/>
                  <a:t>|</a:t>
                </a:r>
                <a:r>
                  <a:rPr lang="en-US" altLang="zh-TW" sz="2800" dirty="0"/>
                  <a:t> 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r>
                  <a:rPr lang="en-US" altLang="zh-TW" sz="2800" dirty="0"/>
                  <a:t>	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sz="2800" dirty="0">
                    <a:latin typeface="Open Sans" panose="020B0606030504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</a:t>
                </a:r>
                <a:r>
                  <a:rPr lang="en-US" altLang="zh-TW" sz="2800" dirty="0">
                    <a:latin typeface="Open Sans" panose="020B0606030504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5E5E00D-B8BE-4C49-BF8D-6CBED488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50" y="1021849"/>
                <a:ext cx="8924049" cy="5693866"/>
              </a:xfrm>
              <a:prstGeom prst="rect">
                <a:avLst/>
              </a:prstGeom>
              <a:blipFill>
                <a:blip r:embed="rId3"/>
                <a:stretch>
                  <a:fillRect l="-1366" t="-1285" b="-2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68489"/>
            <a:ext cx="453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BE6E70-A807-4926-94B3-358F030D55DD}"/>
              </a:ext>
            </a:extLst>
          </p:cNvPr>
          <p:cNvSpPr/>
          <p:nvPr/>
        </p:nvSpPr>
        <p:spPr>
          <a:xfrm>
            <a:off x="2587372" y="1014820"/>
            <a:ext cx="70172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int main() {</a:t>
            </a:r>
          </a:p>
          <a:p>
            <a:r>
              <a:rPr lang="es-E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int x1, x2, y1, y2;</a:t>
            </a:r>
          </a:p>
          <a:p>
            <a:r>
              <a:rPr lang="es-E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scanf("%d%d%d%d", &amp;x1, &amp;y1, &amp;x2, &amp;y2);</a:t>
            </a:r>
          </a:p>
          <a:p>
            <a:r>
              <a:rPr lang="es-E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while (x1 + x2 + y1 + y2) {</a:t>
            </a:r>
          </a:p>
          <a:p>
            <a:r>
              <a:rPr lang="es-E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if (x1 == x2 &amp;&amp; y1 == y2)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   </a:t>
            </a:r>
            <a:r>
              <a:rPr lang="en-US" altLang="zh-TW" sz="2000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("0\n");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else if (x1 == x2 &amp;&amp; y1 != y2)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   </a:t>
            </a:r>
            <a:r>
              <a:rPr lang="en-US" altLang="zh-TW" sz="2000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("1\n");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else if (x1 != x2 &amp;&amp; y1 == y2)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   </a:t>
            </a:r>
            <a:r>
              <a:rPr lang="en-US" altLang="zh-TW" sz="2000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("1\n");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else if (abs(x1 - x2) == abs(y1 - y2))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   </a:t>
            </a:r>
            <a:r>
              <a:rPr lang="en-US" altLang="zh-TW" sz="2000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("1\n");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   </a:t>
            </a:r>
            <a:r>
              <a:rPr lang="en-US" altLang="zh-TW" sz="2000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("2\n");</a:t>
            </a:r>
          </a:p>
          <a:p>
            <a:r>
              <a:rPr lang="es-E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	scanf("%d%d%d%d", &amp;x1, &amp;y1, &amp;x2, &amp;y2);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18664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67311"/>
            <a:ext cx="5024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51ECD9-6565-4856-B979-86858A4121DE}"/>
              </a:ext>
            </a:extLst>
          </p:cNvPr>
          <p:cNvSpPr/>
          <p:nvPr/>
        </p:nvSpPr>
        <p:spPr>
          <a:xfrm>
            <a:off x="1817805" y="306455"/>
            <a:ext cx="2408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6BE3AA-AD74-48E5-AD67-2848004E9FFE}"/>
              </a:ext>
            </a:extLst>
          </p:cNvPr>
          <p:cNvSpPr/>
          <p:nvPr/>
        </p:nvSpPr>
        <p:spPr>
          <a:xfrm>
            <a:off x="3365977" y="857067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 = input()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 = coor.split()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= int(coor[0])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 = int(coor[1])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 = int(coor[2])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 = int(coor[3])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x1==0 and x2==0 and y1==0 and y2 ==0:    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elif x1 != x2 and y1 != y2:   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x2 -x1   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y2 - y1  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abs(x) == abs(y):       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print("1")    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else:print("2")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elif x1 == x2 or y1 ==y2:    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print("1")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     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print("0")</a:t>
            </a:r>
          </a:p>
        </p:txBody>
      </p:sp>
    </p:spTree>
    <p:extLst>
      <p:ext uri="{BB962C8B-B14F-4D97-AF65-F5344CB8AC3E}">
        <p14:creationId xmlns:p14="http://schemas.microsoft.com/office/powerpoint/2010/main" val="359206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51" y="1739716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28309" y="3063036"/>
            <a:ext cx="3533790" cy="93112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12291" y="3070830"/>
            <a:ext cx="3165825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THANKS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697</Words>
  <Application>Microsoft Office PowerPoint</Application>
  <PresentationFormat>寬螢幕</PresentationFormat>
  <Paragraphs>96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Open Sans</vt:lpstr>
      <vt:lpstr>宋体</vt:lpstr>
      <vt:lpstr>細明體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謝佩玲 (108503002)</cp:lastModifiedBy>
  <cp:revision>172</cp:revision>
  <dcterms:created xsi:type="dcterms:W3CDTF">2016-06-30T07:01:47Z</dcterms:created>
  <dcterms:modified xsi:type="dcterms:W3CDTF">2022-05-09T15:01:25Z</dcterms:modified>
</cp:coreProperties>
</file>