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306" r:id="rId6"/>
    <p:sldId id="262" r:id="rId7"/>
    <p:sldId id="268" r:id="rId8"/>
    <p:sldId id="263" r:id="rId9"/>
    <p:sldId id="308" r:id="rId10"/>
  </p:sldIdLst>
  <p:sldSz cx="9144000" cy="5143500" type="screen16x9"/>
  <p:notesSz cx="6858000" cy="9144000"/>
  <p:embeddedFontLst>
    <p:embeddedFont>
      <p:font typeface="BioRhyme ExtraBold" panose="00000900000000000000" charset="0"/>
      <p:bold r:id="rId12"/>
    </p:embeddedFont>
    <p:embeddedFont>
      <p:font typeface="Cambria Math" panose="02040503050406030204" pitchFamily="18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Fredoka One" panose="020B0604020202020204" charset="0"/>
      <p:regular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Raleway Thin" panose="020B0604020202020204" charset="0"/>
      <p:regular r:id="rId27"/>
      <p:bold r:id="rId28"/>
      <p:italic r:id="rId29"/>
      <p:boldItalic r:id="rId30"/>
    </p:embeddedFont>
    <p:embeddedFont>
      <p:font typeface="Taipei Sans TC Beta Light" pitchFamily="2" charset="-12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48BC6D-337C-4231-B532-DE68DA4BA54F}">
  <a:tblStyle styleId="{D948BC6D-337C-4231-B532-DE68DA4BA5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0307ad3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0307ad3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266271319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266271319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266271319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a266271319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0307ad3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0307ad3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83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b44b627b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b44b627b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ad1506d47a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ad1506d47a_0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44b627b1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44b627b1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b91e9ba9a8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b91e9ba9a8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34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758" y="1376850"/>
            <a:ext cx="5199300" cy="18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5758" y="3244050"/>
            <a:ext cx="5199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16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64826" y="-7937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19797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756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96123" y="4085017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84750" y="4138150"/>
            <a:ext cx="1004946" cy="253775"/>
            <a:chOff x="1435000" y="4229925"/>
            <a:chExt cx="1004946" cy="253775"/>
          </a:xfrm>
        </p:grpSpPr>
        <p:sp>
          <p:nvSpPr>
            <p:cNvPr id="16" name="Google Shape;16;p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5400000">
            <a:off x="4349614" y="4239884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/>
          <p:nvPr/>
        </p:nvSpPr>
        <p:spPr>
          <a:xfrm>
            <a:off x="0" y="4408075"/>
            <a:ext cx="1578644" cy="735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786970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8490223" y="38203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286712" y="-12156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 rot="10800000">
            <a:off x="-249599" y="34697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29"/>
          <p:cNvGrpSpPr/>
          <p:nvPr/>
        </p:nvGrpSpPr>
        <p:grpSpPr>
          <a:xfrm>
            <a:off x="1125175" y="4276588"/>
            <a:ext cx="1004946" cy="253775"/>
            <a:chOff x="1435000" y="4229925"/>
            <a:chExt cx="1004946" cy="253775"/>
          </a:xfrm>
        </p:grpSpPr>
        <p:sp>
          <p:nvSpPr>
            <p:cNvPr id="502" name="Google Shape;502;p2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/>
          <p:nvPr/>
        </p:nvSpPr>
        <p:spPr>
          <a:xfrm rot="5400000">
            <a:off x="7963164" y="3780021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-72785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0"/>
          <p:cNvGrpSpPr/>
          <p:nvPr/>
        </p:nvGrpSpPr>
        <p:grpSpPr>
          <a:xfrm>
            <a:off x="7425775" y="4350213"/>
            <a:ext cx="1004946" cy="253775"/>
            <a:chOff x="1435000" y="4229925"/>
            <a:chExt cx="1004946" cy="253775"/>
          </a:xfrm>
        </p:grpSpPr>
        <p:sp>
          <p:nvSpPr>
            <p:cNvPr id="518" name="Google Shape;518;p3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0"/>
          <p:cNvSpPr/>
          <p:nvPr/>
        </p:nvSpPr>
        <p:spPr>
          <a:xfrm>
            <a:off x="7864826" y="-4841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8622575" y="192733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428950" y="2771788"/>
            <a:ext cx="42861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3091450" y="3332788"/>
            <a:ext cx="29610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2781990" y="1259393"/>
            <a:ext cx="35799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289625" y="419792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260121" y="3885202"/>
            <a:ext cx="131550" cy="730198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-383150" y="3822625"/>
            <a:ext cx="20205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rgbClr val="DBB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44" name="Google Shape;44;p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-49320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5400000">
            <a:off x="7805270" y="3780245"/>
            <a:ext cx="1462101" cy="164751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6"/>
          <p:cNvGrpSpPr/>
          <p:nvPr/>
        </p:nvGrpSpPr>
        <p:grpSpPr>
          <a:xfrm>
            <a:off x="883975" y="4178275"/>
            <a:ext cx="1004946" cy="253775"/>
            <a:chOff x="1435000" y="4229925"/>
            <a:chExt cx="1004946" cy="253775"/>
          </a:xfrm>
        </p:grpSpPr>
        <p:sp>
          <p:nvSpPr>
            <p:cNvPr id="84" name="Google Shape;84;p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6"/>
          <p:cNvSpPr/>
          <p:nvPr/>
        </p:nvSpPr>
        <p:spPr>
          <a:xfrm>
            <a:off x="7912625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91275"/>
            <a:ext cx="77175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713225" y="2923813"/>
            <a:ext cx="7717500" cy="4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/>
          <p:nvPr/>
        </p:nvSpPr>
        <p:spPr>
          <a:xfrm rot="10800000" flipH="1">
            <a:off x="-7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rot="10800000" flipH="1">
            <a:off x="7291474" y="3"/>
            <a:ext cx="1875359" cy="11146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220601" y="3872082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7874575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1"/>
          <p:cNvGrpSpPr/>
          <p:nvPr/>
        </p:nvGrpSpPr>
        <p:grpSpPr>
          <a:xfrm>
            <a:off x="4069525" y="3947925"/>
            <a:ext cx="1004946" cy="253775"/>
            <a:chOff x="1435000" y="4229925"/>
            <a:chExt cx="1004946" cy="253775"/>
          </a:xfrm>
        </p:grpSpPr>
        <p:sp>
          <p:nvSpPr>
            <p:cNvPr id="166" name="Google Shape;166;p1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>
            <a:hlinkClick r:id="" action="ppaction://noaction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07902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rgbClr val="89C0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1" name="Google Shape;181;p1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0303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2030350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907902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" name="Google Shape;18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0303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0303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4839589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7" name="Google Shape;187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620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5962051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4839589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90" name="Google Shape;190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9620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59620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-702611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022175" y="4571528"/>
            <a:ext cx="1121816" cy="572028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5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942000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4941925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>
            <a:off x="5059875" y="3719675"/>
            <a:ext cx="1004946" cy="253775"/>
            <a:chOff x="1435000" y="4229925"/>
            <a:chExt cx="1004946" cy="253775"/>
          </a:xfrm>
        </p:grpSpPr>
        <p:sp>
          <p:nvSpPr>
            <p:cNvPr id="199" name="Google Shape;199;p1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/>
          <p:nvPr/>
        </p:nvSpPr>
        <p:spPr>
          <a:xfrm rot="10800000" flipH="1">
            <a:off x="0" y="-7"/>
            <a:ext cx="1260607" cy="1260607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0" y="1566300"/>
            <a:ext cx="4163851" cy="276335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37675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 rot="5400000">
            <a:off x="7680983" y="1030007"/>
            <a:ext cx="1962209" cy="981194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bg>
      <p:bgPr>
        <a:solidFill>
          <a:schemeClr val="lt1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713225" y="1240800"/>
            <a:ext cx="4275300" cy="27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775726" y="3787751"/>
            <a:ext cx="1368280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7"/>
          <p:cNvGrpSpPr/>
          <p:nvPr/>
        </p:nvGrpSpPr>
        <p:grpSpPr>
          <a:xfrm>
            <a:off x="7212800" y="4226375"/>
            <a:ext cx="1004946" cy="253775"/>
            <a:chOff x="1435000" y="4229925"/>
            <a:chExt cx="1004946" cy="253775"/>
          </a:xfrm>
        </p:grpSpPr>
        <p:sp>
          <p:nvSpPr>
            <p:cNvPr id="456" name="Google Shape;456;p2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7"/>
          <p:cNvSpPr/>
          <p:nvPr/>
        </p:nvSpPr>
        <p:spPr>
          <a:xfrm rot="10800000">
            <a:off x="367453" y="3952000"/>
            <a:ext cx="2382788" cy="119149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8343900" y="571500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oRhyme ExtraBold"/>
              <a:buNone/>
              <a:defRPr sz="2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●"/>
              <a:defRPr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59" r:id="rId7"/>
    <p:sldLayoutId id="2147483660" r:id="rId8"/>
    <p:sldLayoutId id="2147483673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/>
          <p:nvPr/>
        </p:nvSpPr>
        <p:spPr>
          <a:xfrm>
            <a:off x="6249900" y="914650"/>
            <a:ext cx="2894100" cy="26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3"/>
          <p:cNvSpPr txBox="1">
            <a:spLocks noGrp="1"/>
          </p:cNvSpPr>
          <p:nvPr>
            <p:ph type="subTitle" idx="1"/>
          </p:nvPr>
        </p:nvSpPr>
        <p:spPr>
          <a:xfrm>
            <a:off x="605758" y="3244050"/>
            <a:ext cx="5199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/>
              <a:t>第</a:t>
            </a:r>
            <a:r>
              <a:rPr lang="en-US" altLang="zh-TW" sz="2000" dirty="0"/>
              <a:t>39</a:t>
            </a:r>
            <a:r>
              <a:rPr lang="zh-TW" altLang="en-US" sz="2000" dirty="0"/>
              <a:t>組  黃子容 李馥軒 王祈翔</a:t>
            </a:r>
            <a:endParaRPr sz="2000"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ctrTitle"/>
          </p:nvPr>
        </p:nvSpPr>
        <p:spPr>
          <a:xfrm>
            <a:off x="605758" y="1376850"/>
            <a:ext cx="9111266" cy="18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/>
              <a:t>程式作業</a:t>
            </a:r>
            <a:r>
              <a:rPr lang="en-US" altLang="zh-TW" dirty="0"/>
              <a:t>3</a:t>
            </a:r>
            <a:br>
              <a:rPr lang="en-US" altLang="zh-TW" dirty="0"/>
            </a:br>
            <a:r>
              <a:rPr lang="en-US" altLang="zh-TW" b="1" dirty="0"/>
              <a:t>Minimum Average Difference</a:t>
            </a:r>
            <a:br>
              <a:rPr lang="zh-TW" altLang="zh-TW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6">
        <p:cut/>
      </p:transition>
    </mc:Choice>
    <mc:Fallback>
      <p:transition spd="slow" advTm="3166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/>
          <p:nvPr/>
        </p:nvSpPr>
        <p:spPr>
          <a:xfrm>
            <a:off x="3637000" y="805336"/>
            <a:ext cx="1869900" cy="1869900"/>
          </a:xfrm>
          <a:prstGeom prst="ellipse">
            <a:avLst/>
          </a:prstGeom>
          <a:solidFill>
            <a:srgbClr val="D5E3D9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6"/>
          <p:cNvSpPr txBox="1">
            <a:spLocks noGrp="1"/>
          </p:cNvSpPr>
          <p:nvPr>
            <p:ph type="title"/>
          </p:nvPr>
        </p:nvSpPr>
        <p:spPr>
          <a:xfrm>
            <a:off x="2428950" y="2771788"/>
            <a:ext cx="42861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題目</a:t>
            </a:r>
            <a:endParaRPr dirty="0"/>
          </a:p>
        </p:txBody>
      </p:sp>
      <p:sp>
        <p:nvSpPr>
          <p:cNvPr id="591" name="Google Shape;591;p36"/>
          <p:cNvSpPr txBox="1">
            <a:spLocks noGrp="1"/>
          </p:cNvSpPr>
          <p:nvPr>
            <p:ph type="subTitle" idx="1"/>
          </p:nvPr>
        </p:nvSpPr>
        <p:spPr>
          <a:xfrm>
            <a:off x="3091450" y="3332788"/>
            <a:ext cx="2961000" cy="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 idx="2"/>
          </p:nvPr>
        </p:nvSpPr>
        <p:spPr>
          <a:xfrm>
            <a:off x="2781990" y="1259393"/>
            <a:ext cx="35799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93" name="Google Shape;593;p36"/>
          <p:cNvGrpSpPr/>
          <p:nvPr/>
        </p:nvGrpSpPr>
        <p:grpSpPr>
          <a:xfrm>
            <a:off x="4069525" y="4458825"/>
            <a:ext cx="1004946" cy="253775"/>
            <a:chOff x="1435000" y="4229925"/>
            <a:chExt cx="1004946" cy="253775"/>
          </a:xfrm>
        </p:grpSpPr>
        <p:sp>
          <p:nvSpPr>
            <p:cNvPr id="594" name="Google Shape;594;p3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2">
        <p:cut/>
      </p:transition>
    </mc:Choice>
    <mc:Fallback>
      <p:transition spd="slow" advTm="2722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b="1" dirty="0"/>
              <a:t>Minimum Average Difference</a:t>
            </a:r>
            <a:endParaRPr lang="zh-TW" altLang="zh-TW" dirty="0"/>
          </a:p>
        </p:txBody>
      </p:sp>
      <p:sp>
        <p:nvSpPr>
          <p:cNvPr id="550" name="Google Shape;550;p3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306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zh-TW" altLang="zh-TW" dirty="0">
                <a:latin typeface="Taipei Sans TC Beta Light" pitchFamily="2" charset="-120"/>
                <a:ea typeface="Taipei Sans TC Beta Light" pitchFamily="2" charset="-120"/>
              </a:rPr>
              <a:t>給定一個長度為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n </a:t>
            </a:r>
            <a:r>
              <a:rPr lang="zh-TW" altLang="zh-TW" dirty="0">
                <a:latin typeface="Taipei Sans TC Beta Light" pitchFamily="2" charset="-120"/>
                <a:ea typeface="Taipei Sans TC Beta Light" pitchFamily="2" charset="-120"/>
              </a:rPr>
              <a:t>的索引整數數組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en-US" altLang="zh-TW" dirty="0" err="1">
                <a:latin typeface="Taipei Sans TC Beta Light" pitchFamily="2" charset="-120"/>
                <a:ea typeface="Taipei Sans TC Beta Light" pitchFamily="2" charset="-120"/>
              </a:rPr>
              <a:t>nums</a:t>
            </a:r>
            <a:r>
              <a:rPr lang="zh-TW" altLang="zh-TW" dirty="0">
                <a:latin typeface="Taipei Sans TC Beta Light" pitchFamily="2" charset="-120"/>
                <a:ea typeface="Taipei Sans TC Beta Light" pitchFamily="2" charset="-120"/>
              </a:rPr>
              <a:t>。 索引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en-US" altLang="zh-TW" dirty="0" err="1">
                <a:latin typeface="Taipei Sans TC Beta Light" pitchFamily="2" charset="-120"/>
                <a:ea typeface="Taipei Sans TC Beta Light" pitchFamily="2" charset="-120"/>
              </a:rPr>
              <a:t>i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zh-TW" dirty="0">
                <a:latin typeface="Taipei Sans TC Beta Light" pitchFamily="2" charset="-120"/>
                <a:ea typeface="Taipei Sans TC Beta Light" pitchFamily="2" charset="-120"/>
              </a:rPr>
              <a:t>的平均差值是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en-US" altLang="zh-TW" dirty="0" err="1">
                <a:latin typeface="Taipei Sans TC Beta Light" pitchFamily="2" charset="-120"/>
                <a:ea typeface="Taipei Sans TC Beta Light" pitchFamily="2" charset="-120"/>
              </a:rPr>
              <a:t>nums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zh-TW" dirty="0">
                <a:latin typeface="Taipei Sans TC Beta Light" pitchFamily="2" charset="-120"/>
                <a:ea typeface="Taipei Sans TC Beta Light" pitchFamily="2" charset="-120"/>
              </a:rPr>
              <a:t>的前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en-US" altLang="zh-TW" dirty="0" err="1">
                <a:latin typeface="Taipei Sans TC Beta Light" pitchFamily="2" charset="-120"/>
                <a:ea typeface="Taipei Sans TC Beta Light" pitchFamily="2" charset="-120"/>
              </a:rPr>
              <a:t>i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+1 </a:t>
            </a:r>
            <a:r>
              <a:rPr lang="zh-TW" altLang="zh-TW" dirty="0">
                <a:latin typeface="Taipei Sans TC Beta Light" pitchFamily="2" charset="-120"/>
                <a:ea typeface="Taipei Sans TC Beta Light" pitchFamily="2" charset="-120"/>
              </a:rPr>
              <a:t>個元素的平均值與最後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n - </a:t>
            </a:r>
            <a:r>
              <a:rPr lang="en-US" altLang="zh-TW" dirty="0" err="1">
                <a:latin typeface="Taipei Sans TC Beta Light" pitchFamily="2" charset="-120"/>
                <a:ea typeface="Taipei Sans TC Beta Light" pitchFamily="2" charset="-120"/>
              </a:rPr>
              <a:t>i</a:t>
            </a:r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 - 1 </a:t>
            </a:r>
            <a:r>
              <a:rPr lang="zh-TW" altLang="zh-TW" dirty="0">
                <a:latin typeface="Taipei Sans TC Beta Light" pitchFamily="2" charset="-120"/>
                <a:ea typeface="Taipei Sans TC Beta Light" pitchFamily="2" charset="-120"/>
              </a:rPr>
              <a:t>個元素的平均</a:t>
            </a:r>
            <a:r>
              <a:rPr lang="zh-TW" altLang="en-US" dirty="0">
                <a:latin typeface="Taipei Sans TC Beta Light" pitchFamily="2" charset="-120"/>
                <a:ea typeface="Taipei Sans TC Beta Light" pitchFamily="2" charset="-120"/>
              </a:rPr>
              <a:t>值</a:t>
            </a:r>
            <a:r>
              <a:rPr lang="zh-TW" altLang="zh-TW" dirty="0">
                <a:latin typeface="Taipei Sans TC Beta Light" pitchFamily="2" charset="-120"/>
                <a:ea typeface="Taipei Sans TC Beta Light" pitchFamily="2" charset="-120"/>
              </a:rPr>
              <a:t>之間的絕對差值。 兩個平均值都應向下捨入到最接近的整數。 返回具有最小平均差的索引。 如果有多個這樣的索引，則返回最小的一個。</a:t>
            </a:r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152400" indent="0">
              <a:buNone/>
            </a:pPr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152400" indent="0">
              <a:buNone/>
            </a:pPr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zh-TW" altLang="zh-TW" dirty="0">
              <a:solidFill>
                <a:schemeClr val="bg2">
                  <a:lumMod val="75000"/>
                </a:schemeClr>
              </a:solidFill>
            </a:endParaRPr>
          </a:p>
          <a:p>
            <a:pPr marL="152400" indent="0">
              <a:buNone/>
            </a:pPr>
            <a:r>
              <a:rPr lang="zh-TW" altLang="zh-TW" dirty="0"/>
              <a:t>輸入的第一列有一個整數代表共有多少筆測資。</a:t>
            </a:r>
          </a:p>
          <a:p>
            <a:pPr marL="152400" indent="0">
              <a:buNone/>
            </a:pPr>
            <a:r>
              <a:rPr lang="zh-TW" altLang="zh-TW" dirty="0"/>
              <a:t>每筆測資第一個數字代表陣列有幾個元素</a:t>
            </a:r>
            <a:r>
              <a:rPr lang="en-US" altLang="zh-TW" dirty="0"/>
              <a:t>n</a:t>
            </a:r>
            <a:r>
              <a:rPr lang="zh-TW" altLang="zh-TW" dirty="0"/>
              <a:t>，後面的數字代表陣列</a:t>
            </a:r>
            <a:r>
              <a:rPr lang="en-US" altLang="zh-TW" dirty="0" err="1"/>
              <a:t>nums</a:t>
            </a:r>
            <a:r>
              <a:rPr lang="zh-TW" altLang="zh-TW" dirty="0"/>
              <a:t>的元素</a:t>
            </a:r>
          </a:p>
          <a:p>
            <a:pPr marL="152400" indent="0">
              <a:buNone/>
            </a:pPr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zh-TW" altLang="zh-TW" dirty="0">
              <a:solidFill>
                <a:schemeClr val="bg2">
                  <a:lumMod val="75000"/>
                </a:schemeClr>
              </a:solidFill>
            </a:endParaRPr>
          </a:p>
          <a:p>
            <a:pPr marL="152400" indent="0">
              <a:buNone/>
            </a:pPr>
            <a:r>
              <a:rPr lang="zh-TW" altLang="zh-TW" dirty="0"/>
              <a:t>最小平均差的索引</a:t>
            </a:r>
          </a:p>
          <a:p>
            <a:pPr marL="152400" indent="0">
              <a:buNone/>
            </a:pPr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</a:rPr>
              <a:t>Sample input:</a:t>
            </a:r>
            <a:endParaRPr lang="zh-TW" altLang="zh-TW" dirty="0">
              <a:solidFill>
                <a:schemeClr val="bg2">
                  <a:lumMod val="75000"/>
                </a:schemeClr>
              </a:solidFill>
            </a:endParaRPr>
          </a:p>
          <a:p>
            <a:pPr marL="152400" indent="0">
              <a:buNone/>
            </a:pPr>
            <a:r>
              <a:rPr lang="en-US" altLang="zh-TW" dirty="0"/>
              <a:t>2</a:t>
            </a:r>
            <a:endParaRPr lang="zh-TW" altLang="zh-TW" dirty="0"/>
          </a:p>
          <a:p>
            <a:pPr marL="152400" indent="0">
              <a:buNone/>
            </a:pPr>
            <a:r>
              <a:rPr lang="en-US" altLang="zh-TW" dirty="0"/>
              <a:t>6 2 5 3 9 5 3</a:t>
            </a:r>
            <a:endParaRPr lang="zh-TW" altLang="zh-TW" dirty="0"/>
          </a:p>
          <a:p>
            <a:pPr marL="152400" indent="0">
              <a:buNone/>
            </a:pPr>
            <a:r>
              <a:rPr lang="en-US" altLang="zh-TW" dirty="0"/>
              <a:t>1 0</a:t>
            </a:r>
            <a:endParaRPr lang="zh-TW" altLang="zh-TW" dirty="0"/>
          </a:p>
          <a:p>
            <a:pPr marL="152400" indent="0">
              <a:buNone/>
            </a:pPr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</a:rPr>
              <a:t>Sample output:</a:t>
            </a:r>
            <a:endParaRPr lang="zh-TW" altLang="zh-TW" dirty="0">
              <a:solidFill>
                <a:schemeClr val="bg2">
                  <a:lumMod val="75000"/>
                </a:schemeClr>
              </a:solidFill>
            </a:endParaRPr>
          </a:p>
          <a:p>
            <a:pPr marL="152400" indent="0">
              <a:buNone/>
            </a:pPr>
            <a:r>
              <a:rPr lang="en-US" altLang="zh-TW" dirty="0"/>
              <a:t>3</a:t>
            </a:r>
            <a:endParaRPr lang="zh-TW" altLang="zh-TW" dirty="0"/>
          </a:p>
          <a:p>
            <a:pPr marL="152400" indent="0">
              <a:buNone/>
            </a:pPr>
            <a:r>
              <a:rPr lang="en-US" altLang="zh-TW" dirty="0"/>
              <a:t>0</a:t>
            </a:r>
            <a:endParaRPr lang="zh-TW" altLang="zh-TW" dirty="0"/>
          </a:p>
          <a:p>
            <a:pPr marL="152400" indent="0">
              <a:buNone/>
            </a:pPr>
            <a:endParaRPr lang="zh-TW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2">
        <p:cut/>
      </p:transition>
    </mc:Choice>
    <mc:Fallback>
      <p:transition spd="slow" advTm="2622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5"/>
          <p:cNvGrpSpPr/>
          <p:nvPr/>
        </p:nvGrpSpPr>
        <p:grpSpPr>
          <a:xfrm>
            <a:off x="7338950" y="571500"/>
            <a:ext cx="1004946" cy="253775"/>
            <a:chOff x="1435000" y="4229925"/>
            <a:chExt cx="1004946" cy="253775"/>
          </a:xfrm>
        </p:grpSpPr>
        <p:sp>
          <p:nvSpPr>
            <p:cNvPr id="573" name="Google Shape;573;p3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549;p34">
            <a:extLst>
              <a:ext uri="{FF2B5EF4-FFF2-40B4-BE49-F238E27FC236}">
                <a16:creationId xmlns:a16="http://schemas.microsoft.com/office/drawing/2014/main" id="{DDC37C96-B12D-4DA9-9CB7-D83B5F1328E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2788" y="460375"/>
            <a:ext cx="7718425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b="1" dirty="0"/>
              <a:t>Minimum Average Difference</a:t>
            </a:r>
            <a:endParaRPr lang="zh-TW" altLang="zh-TW" dirty="0"/>
          </a:p>
        </p:txBody>
      </p:sp>
      <p:sp>
        <p:nvSpPr>
          <p:cNvPr id="60" name="Google Shape;613;p37">
            <a:extLst>
              <a:ext uri="{FF2B5EF4-FFF2-40B4-BE49-F238E27FC236}">
                <a16:creationId xmlns:a16="http://schemas.microsoft.com/office/drawing/2014/main" id="{479DFBDD-D10F-4039-B216-CC2071DAF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6000" y="1033463"/>
            <a:ext cx="3372000" cy="309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Explanation</a:t>
            </a:r>
            <a:endParaRPr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8CA44C9-F9D7-45CC-81CD-D585A8E2315D}"/>
              </a:ext>
            </a:extLst>
          </p:cNvPr>
          <p:cNvSpPr txBox="1"/>
          <p:nvPr/>
        </p:nvSpPr>
        <p:spPr>
          <a:xfrm>
            <a:off x="1150144" y="1398363"/>
            <a:ext cx="71937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average difference of index 0 is:</a:t>
            </a:r>
            <a:endParaRPr lang="zh-TW" altLang="zh-TW" dirty="0"/>
          </a:p>
          <a:p>
            <a:r>
              <a:rPr lang="en-US" altLang="zh-TW" dirty="0"/>
              <a:t>|2 / 1 – (5 + 3 + 9 + 5 + 3) / 5| = |2 / 1 – 25 / 5| = |2 – 5| = 3.</a:t>
            </a:r>
            <a:endParaRPr lang="zh-TW" altLang="zh-TW" dirty="0"/>
          </a:p>
          <a:p>
            <a:r>
              <a:rPr lang="en-US" altLang="zh-TW" dirty="0"/>
              <a:t>The average difference of index 1 is:</a:t>
            </a:r>
            <a:endParaRPr lang="zh-TW" altLang="zh-TW" dirty="0"/>
          </a:p>
          <a:p>
            <a:r>
              <a:rPr lang="en-US" altLang="zh-TW" dirty="0"/>
              <a:t>|(2 + 5) / 2 – (3 + 9 + 5 + 3) / 4| = |7 / 2 - 20 / 4| = |3 - 5| = 2.</a:t>
            </a:r>
            <a:endParaRPr lang="zh-TW" altLang="zh-TW" dirty="0"/>
          </a:p>
          <a:p>
            <a:r>
              <a:rPr lang="en-US" altLang="zh-TW" dirty="0"/>
              <a:t>- The average difference of index 2 is:</a:t>
            </a:r>
            <a:endParaRPr lang="zh-TW" altLang="zh-TW" dirty="0"/>
          </a:p>
          <a:p>
            <a:r>
              <a:rPr lang="en-US" altLang="zh-TW" dirty="0"/>
              <a:t>|(2 + 5 + 3) / 3 - (9 + 5 + 3) / 3| = |10 / 3 - 17 / 3| = |3 - 5| = 2.</a:t>
            </a:r>
            <a:endParaRPr lang="zh-TW" altLang="zh-TW" dirty="0"/>
          </a:p>
          <a:p>
            <a:r>
              <a:rPr lang="en-US" altLang="zh-TW" dirty="0"/>
              <a:t>- The average difference of index 3 is:</a:t>
            </a:r>
            <a:endParaRPr lang="zh-TW" altLang="zh-TW" dirty="0"/>
          </a:p>
          <a:p>
            <a:r>
              <a:rPr lang="en-US" altLang="zh-TW" dirty="0"/>
              <a:t>|(2 + 5 + 3 + 9) / 4 - (5 + 3) / 2| = |19 / 4 - 8 / 2| = |4 - 4| = 0.</a:t>
            </a:r>
            <a:endParaRPr lang="zh-TW" altLang="zh-TW" dirty="0"/>
          </a:p>
          <a:p>
            <a:r>
              <a:rPr lang="en-US" altLang="zh-TW" dirty="0"/>
              <a:t>- The average difference of index 4 is:</a:t>
            </a:r>
            <a:endParaRPr lang="zh-TW" altLang="zh-TW" dirty="0"/>
          </a:p>
          <a:p>
            <a:r>
              <a:rPr lang="en-US" altLang="zh-TW" dirty="0"/>
              <a:t>|(2 + 5 + 3 + 9 + 5) / 5 - 3 / 1| = |24 / 5 - 3 / 1| = |4 - 3| = 1.</a:t>
            </a:r>
            <a:endParaRPr lang="zh-TW" altLang="zh-TW" dirty="0"/>
          </a:p>
          <a:p>
            <a:r>
              <a:rPr lang="en-US" altLang="zh-TW" dirty="0"/>
              <a:t>- The average difference of index 5 is:</a:t>
            </a:r>
            <a:endParaRPr lang="zh-TW" altLang="zh-TW" dirty="0"/>
          </a:p>
          <a:p>
            <a:r>
              <a:rPr lang="en-US" altLang="zh-TW" dirty="0"/>
              <a:t>|(2 + 5 + 3 + 9 + 5 + 3) / 6 - 0| = |27 / 6 - 0| = |4 - 0| = 4.</a:t>
            </a:r>
            <a:endParaRPr lang="zh-TW" altLang="zh-TW" dirty="0"/>
          </a:p>
          <a:p>
            <a:r>
              <a:rPr lang="en-US" altLang="zh-TW" dirty="0"/>
              <a:t>The average difference of index 3 is the minimum average difference so return 3.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The only index is 0 so return 0.</a:t>
            </a:r>
            <a:endParaRPr lang="zh-TW" altLang="zh-TW" dirty="0"/>
          </a:p>
          <a:p>
            <a:r>
              <a:rPr lang="en-US" altLang="zh-TW" dirty="0"/>
              <a:t>The average difference of index 0 is: |0 / 1 - 0| = |0 - 0| = 0.</a:t>
            </a:r>
            <a:endParaRPr lang="zh-TW" altLang="zh-TW" dirty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7">
        <p:cut/>
      </p:transition>
    </mc:Choice>
    <mc:Fallback>
      <p:transition spd="slow" advTm="3217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/>
          <p:nvPr/>
        </p:nvSpPr>
        <p:spPr>
          <a:xfrm>
            <a:off x="3637000" y="805336"/>
            <a:ext cx="1869900" cy="1869900"/>
          </a:xfrm>
          <a:prstGeom prst="ellipse">
            <a:avLst/>
          </a:prstGeom>
          <a:solidFill>
            <a:srgbClr val="D5E3D9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6"/>
          <p:cNvSpPr txBox="1">
            <a:spLocks noGrp="1"/>
          </p:cNvSpPr>
          <p:nvPr>
            <p:ph type="title"/>
          </p:nvPr>
        </p:nvSpPr>
        <p:spPr>
          <a:xfrm>
            <a:off x="2428950" y="2771788"/>
            <a:ext cx="42861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解法</a:t>
            </a:r>
            <a:endParaRPr dirty="0"/>
          </a:p>
        </p:txBody>
      </p:sp>
      <p:sp>
        <p:nvSpPr>
          <p:cNvPr id="591" name="Google Shape;591;p36"/>
          <p:cNvSpPr txBox="1">
            <a:spLocks noGrp="1"/>
          </p:cNvSpPr>
          <p:nvPr>
            <p:ph type="subTitle" idx="1"/>
          </p:nvPr>
        </p:nvSpPr>
        <p:spPr>
          <a:xfrm>
            <a:off x="3091450" y="3332788"/>
            <a:ext cx="2961000" cy="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 idx="2"/>
          </p:nvPr>
        </p:nvSpPr>
        <p:spPr>
          <a:xfrm>
            <a:off x="2781990" y="1259393"/>
            <a:ext cx="35799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93" name="Google Shape;593;p36"/>
          <p:cNvGrpSpPr/>
          <p:nvPr/>
        </p:nvGrpSpPr>
        <p:grpSpPr>
          <a:xfrm>
            <a:off x="4069525" y="4458825"/>
            <a:ext cx="1004946" cy="253775"/>
            <a:chOff x="1435000" y="4229925"/>
            <a:chExt cx="1004946" cy="253775"/>
          </a:xfrm>
        </p:grpSpPr>
        <p:sp>
          <p:nvSpPr>
            <p:cNvPr id="594" name="Google Shape;594;p3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84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39"/>
          <p:cNvGrpSpPr/>
          <p:nvPr/>
        </p:nvGrpSpPr>
        <p:grpSpPr>
          <a:xfrm>
            <a:off x="4453315" y="1431925"/>
            <a:ext cx="1165760" cy="867600"/>
            <a:chOff x="4453315" y="1431925"/>
            <a:chExt cx="1165760" cy="867600"/>
          </a:xfrm>
        </p:grpSpPr>
        <p:sp>
          <p:nvSpPr>
            <p:cNvPr id="654" name="Google Shape;654;p39"/>
            <p:cNvSpPr/>
            <p:nvPr/>
          </p:nvSpPr>
          <p:spPr>
            <a:xfrm>
              <a:off x="4751475" y="1431925"/>
              <a:ext cx="867600" cy="867600"/>
            </a:xfrm>
            <a:prstGeom prst="rect">
              <a:avLst/>
            </a:prstGeom>
            <a:solidFill>
              <a:srgbClr val="DBBDA0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 rot="-5400000">
              <a:off x="4670723" y="1412204"/>
              <a:ext cx="95563" cy="530379"/>
            </a:xfrm>
            <a:custGeom>
              <a:avLst/>
              <a:gdLst/>
              <a:ahLst/>
              <a:cxnLst/>
              <a:rect l="l" t="t" r="r" b="b"/>
              <a:pathLst>
                <a:path w="709" h="3935" extrusionOk="0">
                  <a:moveTo>
                    <a:pt x="355" y="1"/>
                  </a:moveTo>
                  <a:cubicBezTo>
                    <a:pt x="158" y="1"/>
                    <a:pt x="0" y="160"/>
                    <a:pt x="0" y="355"/>
                  </a:cubicBezTo>
                  <a:lnTo>
                    <a:pt x="0" y="3581"/>
                  </a:lnTo>
                  <a:cubicBezTo>
                    <a:pt x="0" y="3776"/>
                    <a:pt x="158" y="3934"/>
                    <a:pt x="355" y="3934"/>
                  </a:cubicBezTo>
                  <a:cubicBezTo>
                    <a:pt x="550" y="3934"/>
                    <a:pt x="708" y="3776"/>
                    <a:pt x="708" y="3581"/>
                  </a:cubicBezTo>
                  <a:lnTo>
                    <a:pt x="708" y="355"/>
                  </a:lnTo>
                  <a:cubicBezTo>
                    <a:pt x="708" y="160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39"/>
          <p:cNvSpPr txBox="1">
            <a:spLocks noGrp="1"/>
          </p:cNvSpPr>
          <p:nvPr>
            <p:ph type="title"/>
          </p:nvPr>
        </p:nvSpPr>
        <p:spPr>
          <a:xfrm>
            <a:off x="948644" y="1437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Chart</a:t>
            </a:r>
            <a:endParaRPr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E4E2C5A-6EF0-4A08-B765-7394EA4F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9" y="1629612"/>
            <a:ext cx="8993981" cy="1953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13250" y="26722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/>
              <a:t>Pseudo code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4" name="Google Shape;864;p4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13250" y="765440"/>
                <a:ext cx="7882135" cy="42332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+mn-lt"/>
                  </a:rPr>
                  <a:t>Algorithm</a:t>
                </a:r>
                <a:r>
                  <a:rPr lang="zh-TW" altLang="en-US" dirty="0">
                    <a:latin typeface="+mn-lt"/>
                  </a:rPr>
                  <a:t>：</a:t>
                </a:r>
                <a:r>
                  <a:rPr lang="en-US" altLang="zh-TW" dirty="0">
                    <a:latin typeface="+mn-lt"/>
                  </a:rPr>
                  <a:t>Minimum Average Difference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+mn-lt"/>
                  </a:rPr>
                  <a:t>Input</a:t>
                </a:r>
                <a:r>
                  <a:rPr lang="zh-TW" altLang="en-US" dirty="0">
                    <a:latin typeface="+mn-lt"/>
                  </a:rPr>
                  <a:t>：整數數組 </a:t>
                </a:r>
                <a:r>
                  <a:rPr lang="en-US" altLang="zh-TW" dirty="0" err="1">
                    <a:latin typeface="+mn-lt"/>
                  </a:rPr>
                  <a:t>nums</a:t>
                </a:r>
                <a:r>
                  <a:rPr lang="en-US" altLang="zh-TW" dirty="0">
                    <a:latin typeface="+mn-lt"/>
                  </a:rPr>
                  <a:t>[], </a:t>
                </a:r>
                <a:r>
                  <a:rPr lang="zh-TW" altLang="en-US" dirty="0">
                    <a:latin typeface="+mn-lt"/>
                  </a:rPr>
                  <a:t>數組個數 </a:t>
                </a:r>
                <a:r>
                  <a:rPr lang="en-US" altLang="zh-TW" dirty="0">
                    <a:latin typeface="+mn-lt"/>
                  </a:rPr>
                  <a:t>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+mn-lt"/>
                  </a:rPr>
                  <a:t>Output</a:t>
                </a:r>
                <a:r>
                  <a:rPr lang="zh-TW" altLang="en-US" dirty="0">
                    <a:latin typeface="+mn-lt"/>
                  </a:rPr>
                  <a:t>：</a:t>
                </a:r>
                <a:r>
                  <a:rPr lang="zh-TW" altLang="zh-TW" dirty="0">
                    <a:latin typeface="+mn-lt"/>
                  </a:rPr>
                  <a:t>最小平均差的索引</a:t>
                </a:r>
                <a:endParaRPr lang="en-US" altLang="zh-TW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TW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1</a:t>
                </a:r>
                <a:r>
                  <a:rPr lang="zh-TW" altLang="en-US" dirty="0">
                    <a:latin typeface="+mn-lt"/>
                  </a:rPr>
                  <a:t>：  </a:t>
                </a:r>
                <a:r>
                  <a:rPr lang="en-US" altLang="zh-TW" dirty="0">
                    <a:latin typeface="+mn-lt"/>
                  </a:rPr>
                  <a:t>sum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0; </a:t>
                </a:r>
                <a:r>
                  <a:rPr lang="en-US" altLang="zh-TW" dirty="0" err="1">
                    <a:latin typeface="+mn-lt"/>
                  </a:rPr>
                  <a:t>ans</a:t>
                </a:r>
                <a:r>
                  <a:rPr lang="en-US" altLang="zh-TW" dirty="0">
                    <a:latin typeface="+mn-lt"/>
                  </a:rPr>
                  <a:t>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0; </a:t>
                </a:r>
                <a:r>
                  <a:rPr lang="en-US" altLang="zh-TW" dirty="0">
                    <a:latin typeface="+mn-lt"/>
                  </a:rPr>
                  <a:t>left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0;</a:t>
                </a:r>
                <a:r>
                  <a:rPr lang="en-US" altLang="zh-TW" dirty="0">
                    <a:latin typeface="+mn-lt"/>
                  </a:rPr>
                  <a:t> min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US" altLang="zh-TW" dirty="0">
                    <a:latin typeface="+mn-lt"/>
                  </a:rPr>
                  <a:t>;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2</a:t>
                </a:r>
                <a:r>
                  <a:rPr lang="zh-TW" altLang="en-US" dirty="0">
                    <a:latin typeface="+mn-lt"/>
                  </a:rPr>
                  <a:t>：  </a:t>
                </a:r>
                <a:r>
                  <a:rPr lang="en-US" altLang="zh-TW" dirty="0">
                    <a:latin typeface="+mn-lt"/>
                  </a:rPr>
                  <a:t>for  </a:t>
                </a:r>
                <a:r>
                  <a:rPr lang="en-US" altLang="zh-TW" dirty="0" err="1">
                    <a:latin typeface="+mn-lt"/>
                  </a:rPr>
                  <a:t>i</a:t>
                </a:r>
                <a:r>
                  <a:rPr lang="en-US" altLang="zh-TW" dirty="0">
                    <a:latin typeface="+mn-lt"/>
                  </a:rPr>
                  <a:t>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0 to n do </a:t>
                </a:r>
                <a:endParaRPr lang="en-US" altLang="zh-TW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3</a:t>
                </a:r>
                <a:r>
                  <a:rPr lang="zh-TW" altLang="en-US" dirty="0">
                    <a:latin typeface="+mn-lt"/>
                  </a:rPr>
                  <a:t>： </a:t>
                </a:r>
                <a:r>
                  <a:rPr lang="en-US" altLang="zh-TW" dirty="0">
                    <a:latin typeface="+mn-lt"/>
                  </a:rPr>
                  <a:t> </a:t>
                </a:r>
                <a:r>
                  <a:rPr lang="zh-TW" altLang="en-US" dirty="0">
                    <a:latin typeface="+mn-lt"/>
                  </a:rPr>
                  <a:t> </a:t>
                </a:r>
                <a:r>
                  <a:rPr lang="en-US" altLang="zh-TW" dirty="0">
                    <a:latin typeface="+mn-lt"/>
                  </a:rPr>
                  <a:t>	sum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 sum + </a:t>
                </a:r>
                <a:r>
                  <a:rPr lang="en-US" altLang="zh-TW" dirty="0" err="1">
                    <a:latin typeface="+mn-lt"/>
                  </a:rPr>
                  <a:t>nums</a:t>
                </a:r>
                <a:r>
                  <a:rPr lang="en-US" altLang="zh-TW" dirty="0">
                    <a:latin typeface="+mn-lt"/>
                  </a:rPr>
                  <a:t>[</a:t>
                </a:r>
                <a:r>
                  <a:rPr lang="en-US" altLang="zh-TW" dirty="0" err="1">
                    <a:latin typeface="+mn-lt"/>
                  </a:rPr>
                  <a:t>i</a:t>
                </a:r>
                <a:r>
                  <a:rPr lang="en-US" altLang="zh-TW" dirty="0">
                    <a:latin typeface="+mn-lt"/>
                  </a:rPr>
                  <a:t>]</a:t>
                </a:r>
                <a:r>
                  <a:rPr lang="zh-TW" altLang="en-US" dirty="0">
                    <a:latin typeface="+mn-lt"/>
                  </a:rPr>
                  <a:t>                                      </a:t>
                </a:r>
                <a:r>
                  <a:rPr lang="en-US" altLang="zh-TW" dirty="0">
                    <a:latin typeface="+mn-lt"/>
                  </a:rPr>
                  <a:t>#</a:t>
                </a:r>
                <a:r>
                  <a:rPr lang="zh-TW" altLang="en-US" dirty="0">
                    <a:latin typeface="+mn-lt"/>
                  </a:rPr>
                  <a:t> 計算數組總和</a:t>
                </a:r>
                <a:endParaRPr lang="en-US" altLang="zh-TW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4</a:t>
                </a:r>
                <a:r>
                  <a:rPr lang="zh-TW" altLang="en-US" dirty="0">
                    <a:latin typeface="+mn-lt"/>
                  </a:rPr>
                  <a:t>：  </a:t>
                </a:r>
                <a:r>
                  <a:rPr lang="en-US" altLang="zh-TW" dirty="0">
                    <a:latin typeface="+mn-lt"/>
                  </a:rPr>
                  <a:t>for  </a:t>
                </a:r>
                <a:r>
                  <a:rPr lang="en-US" altLang="zh-TW" dirty="0" err="1">
                    <a:latin typeface="+mn-lt"/>
                  </a:rPr>
                  <a:t>i</a:t>
                </a:r>
                <a:r>
                  <a:rPr lang="en-US" altLang="zh-TW" dirty="0">
                    <a:latin typeface="+mn-lt"/>
                  </a:rPr>
                  <a:t>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0 to n do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5</a:t>
                </a:r>
                <a:r>
                  <a:rPr lang="zh-TW" altLang="en-US" dirty="0">
                    <a:latin typeface="+mn-lt"/>
                  </a:rPr>
                  <a:t>： </a:t>
                </a:r>
                <a:r>
                  <a:rPr lang="en-US" altLang="zh-TW" dirty="0">
                    <a:latin typeface="+mn-lt"/>
                  </a:rPr>
                  <a:t>	left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left + </a:t>
                </a:r>
                <a:r>
                  <a:rPr lang="en-US" altLang="zh-TW" dirty="0" err="1">
                    <a:latin typeface="+mn-lt"/>
                    <a:sym typeface="Wingdings" panose="05000000000000000000" pitchFamily="2" charset="2"/>
                  </a:rPr>
                  <a:t>nums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[</a:t>
                </a:r>
                <a:r>
                  <a:rPr lang="en-US" altLang="zh-TW" dirty="0" err="1">
                    <a:latin typeface="+mn-lt"/>
                    <a:sym typeface="Wingdings" panose="05000000000000000000" pitchFamily="2" charset="2"/>
                  </a:rPr>
                  <a:t>i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];</a:t>
                </a:r>
                <a:endParaRPr lang="en-US" altLang="zh-TW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6</a:t>
                </a:r>
                <a:r>
                  <a:rPr lang="zh-TW" altLang="en-US" dirty="0">
                    <a:latin typeface="+mn-lt"/>
                  </a:rPr>
                  <a:t>：  </a:t>
                </a:r>
                <a:r>
                  <a:rPr lang="en-US" altLang="zh-TW" dirty="0">
                    <a:latin typeface="+mn-lt"/>
                  </a:rPr>
                  <a:t>	if </a:t>
                </a:r>
                <a:r>
                  <a:rPr lang="en-US" altLang="zh-TW" dirty="0" err="1">
                    <a:latin typeface="+mn-lt"/>
                  </a:rPr>
                  <a:t>i</a:t>
                </a:r>
                <a:r>
                  <a:rPr lang="en-US" altLang="zh-TW" dirty="0">
                    <a:latin typeface="+mn-lt"/>
                  </a:rPr>
                  <a:t>=(n-1) then			</a:t>
                </a:r>
                <a:r>
                  <a:rPr lang="zh-TW" altLang="en-US" dirty="0">
                    <a:latin typeface="+mn-lt"/>
                  </a:rPr>
                  <a:t>         </a:t>
                </a:r>
                <a:r>
                  <a:rPr lang="en-US" altLang="zh-TW" dirty="0">
                    <a:latin typeface="+mn-lt"/>
                  </a:rPr>
                  <a:t>#</a:t>
                </a:r>
                <a:r>
                  <a:rPr lang="zh-TW" altLang="en-US" dirty="0">
                    <a:latin typeface="+mn-lt"/>
                  </a:rPr>
                  <a:t>當</a:t>
                </a:r>
                <a:r>
                  <a:rPr lang="en-US" altLang="zh-TW" dirty="0">
                    <a:latin typeface="+mn-lt"/>
                  </a:rPr>
                  <a:t>I = (n-1)</a:t>
                </a:r>
                <a:r>
                  <a:rPr lang="zh-TW" altLang="en-US" dirty="0">
                    <a:latin typeface="+mn-lt"/>
                  </a:rPr>
                  <a:t>時右半部總合為</a:t>
                </a:r>
                <a:r>
                  <a:rPr lang="en-US" altLang="zh-TW" dirty="0">
                    <a:latin typeface="+mn-lt"/>
                  </a:rPr>
                  <a:t>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7</a:t>
                </a:r>
                <a:r>
                  <a:rPr lang="zh-TW" altLang="en-US" dirty="0">
                    <a:latin typeface="+mn-lt"/>
                  </a:rPr>
                  <a:t>；</a:t>
                </a:r>
                <a:r>
                  <a:rPr lang="en-US" altLang="zh-TW" dirty="0">
                    <a:latin typeface="+mn-lt"/>
                  </a:rPr>
                  <a:t>	          right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0</a:t>
                </a:r>
                <a:r>
                  <a:rPr lang="en-US" altLang="zh-TW" dirty="0">
                    <a:latin typeface="+mn-lt"/>
                  </a:rPr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8</a:t>
                </a:r>
                <a:r>
                  <a:rPr lang="zh-TW" altLang="en-US" dirty="0">
                    <a:latin typeface="+mn-lt"/>
                  </a:rPr>
                  <a:t>：</a:t>
                </a:r>
                <a:r>
                  <a:rPr lang="en-US" altLang="zh-TW" dirty="0">
                    <a:latin typeface="+mn-lt"/>
                  </a:rPr>
                  <a:t>	else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9</a:t>
                </a:r>
                <a:r>
                  <a:rPr lang="zh-TW" altLang="en-US" dirty="0">
                    <a:latin typeface="+mn-lt"/>
                  </a:rPr>
                  <a:t>：</a:t>
                </a:r>
                <a:r>
                  <a:rPr lang="en-US" altLang="zh-TW" dirty="0">
                    <a:latin typeface="+mn-lt"/>
                  </a:rPr>
                  <a:t>	          right </a:t>
                </a:r>
                <a:r>
                  <a:rPr lang="en-US" altLang="zh-TW" dirty="0">
                    <a:latin typeface="+mn-lt"/>
                    <a:sym typeface="Wingdings" panose="05000000000000000000" pitchFamily="2" charset="2"/>
                  </a:rPr>
                  <a:t> (sum-left)/(n-i-1)</a:t>
                </a:r>
                <a:endParaRPr lang="en-US" altLang="zh-TW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10</a:t>
                </a:r>
                <a:r>
                  <a:rPr lang="zh-TW" altLang="en-US" dirty="0">
                    <a:latin typeface="+mn-lt"/>
                  </a:rPr>
                  <a:t>：</a:t>
                </a:r>
                <a:r>
                  <a:rPr lang="en-US" altLang="zh-TW" dirty="0">
                    <a:latin typeface="+mn-lt"/>
                  </a:rPr>
                  <a:t>	diff = abs(left / (</a:t>
                </a:r>
                <a:r>
                  <a:rPr lang="en-US" altLang="zh-TW" dirty="0" err="1">
                    <a:latin typeface="+mn-lt"/>
                  </a:rPr>
                  <a:t>i</a:t>
                </a:r>
                <a:r>
                  <a:rPr lang="en-US" altLang="zh-TW" dirty="0">
                    <a:latin typeface="+mn-lt"/>
                  </a:rPr>
                  <a:t> + 1) - right)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11</a:t>
                </a:r>
                <a:r>
                  <a:rPr lang="zh-TW" altLang="en-US" dirty="0">
                    <a:latin typeface="+mn-lt"/>
                  </a:rPr>
                  <a:t>：</a:t>
                </a:r>
                <a:r>
                  <a:rPr lang="en-US" altLang="zh-TW" dirty="0">
                    <a:latin typeface="+mn-lt"/>
                  </a:rPr>
                  <a:t>	if diff &lt; min then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12</a:t>
                </a:r>
                <a:r>
                  <a:rPr lang="zh-TW" altLang="en-US" dirty="0">
                    <a:latin typeface="+mn-lt"/>
                  </a:rPr>
                  <a:t>：</a:t>
                </a:r>
                <a:r>
                  <a:rPr lang="en-US" altLang="zh-TW" dirty="0">
                    <a:latin typeface="+mn-lt"/>
                  </a:rPr>
                  <a:t>	          </a:t>
                </a:r>
                <a:r>
                  <a:rPr lang="en-US" altLang="zh-TW" dirty="0" err="1">
                    <a:latin typeface="+mn-lt"/>
                  </a:rPr>
                  <a:t>ans</a:t>
                </a:r>
                <a:r>
                  <a:rPr lang="en-US" altLang="zh-TW" dirty="0">
                    <a:latin typeface="+mn-lt"/>
                  </a:rPr>
                  <a:t> = </a:t>
                </a:r>
                <a:r>
                  <a:rPr lang="en-US" altLang="zh-TW" dirty="0" err="1">
                    <a:latin typeface="+mn-lt"/>
                  </a:rPr>
                  <a:t>i</a:t>
                </a:r>
                <a:r>
                  <a:rPr lang="en-US" altLang="zh-TW" dirty="0">
                    <a:latin typeface="+mn-lt"/>
                  </a:rPr>
                  <a:t>; min = diff;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>
                    <a:latin typeface="+mn-lt"/>
                  </a:rPr>
                  <a:t>13</a:t>
                </a:r>
                <a:r>
                  <a:rPr lang="zh-TW" altLang="en-US" dirty="0">
                    <a:latin typeface="+mn-lt"/>
                  </a:rPr>
                  <a:t>：</a:t>
                </a:r>
                <a:r>
                  <a:rPr lang="en-US" altLang="zh-TW" dirty="0">
                    <a:latin typeface="+mn-lt"/>
                  </a:rPr>
                  <a:t>return </a:t>
                </a:r>
                <a:r>
                  <a:rPr lang="en-US" altLang="zh-TW" dirty="0" err="1">
                    <a:latin typeface="+mn-lt"/>
                  </a:rPr>
                  <a:t>ans</a:t>
                </a:r>
                <a:r>
                  <a:rPr lang="en-US" altLang="zh-TW" dirty="0">
                    <a:latin typeface="+mn-lt"/>
                  </a:rPr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TW" altLang="zh-TW" dirty="0">
                  <a:latin typeface="+mn-lt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864" name="Google Shape;864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250" y="765440"/>
                <a:ext cx="7882135" cy="4233241"/>
              </a:xfrm>
              <a:prstGeom prst="rect">
                <a:avLst/>
              </a:prstGeom>
              <a:blipFill>
                <a:blip r:embed="rId3"/>
                <a:stretch>
                  <a:fillRect l="-387" r="-77" b="-3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0BD587C4-609C-41EA-865E-C13092CAABA8}"/>
              </a:ext>
            </a:extLst>
          </p:cNvPr>
          <p:cNvSpPr txBox="1"/>
          <p:nvPr/>
        </p:nvSpPr>
        <p:spPr>
          <a:xfrm>
            <a:off x="4572000" y="4537217"/>
            <a:ext cx="247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Time complexity :   O(n)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/>
          <p:nvPr/>
        </p:nvSpPr>
        <p:spPr>
          <a:xfrm>
            <a:off x="625850" y="1200600"/>
            <a:ext cx="617700" cy="617700"/>
          </a:xfrm>
          <a:prstGeom prst="rect">
            <a:avLst/>
          </a:prstGeom>
          <a:solidFill>
            <a:srgbClr val="DBBDA0">
              <a:alpha val="73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 txBox="1">
            <a:spLocks noGrp="1"/>
          </p:cNvSpPr>
          <p:nvPr>
            <p:ph type="title"/>
          </p:nvPr>
        </p:nvSpPr>
        <p:spPr>
          <a:xfrm>
            <a:off x="713250" y="988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53819C-A3C2-49AA-8E96-4300D531224B}"/>
              </a:ext>
            </a:extLst>
          </p:cNvPr>
          <p:cNvSpPr/>
          <p:nvPr/>
        </p:nvSpPr>
        <p:spPr>
          <a:xfrm>
            <a:off x="791824" y="629195"/>
            <a:ext cx="7094875" cy="44012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minimumAverageDifference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[],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    long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INT_MAX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/ 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diff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/ 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diff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diff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EE4C17-2CD9-4954-8835-DD98361D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61" y="3975988"/>
            <a:ext cx="4394126" cy="10314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AAA32A1-7514-48D0-BD01-AF184298175F}"/>
              </a:ext>
            </a:extLst>
          </p:cNvPr>
          <p:cNvSpPr txBox="1"/>
          <p:nvPr/>
        </p:nvSpPr>
        <p:spPr>
          <a:xfrm>
            <a:off x="6043405" y="3668211"/>
            <a:ext cx="98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執行結果：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2"/>
          <p:cNvSpPr txBox="1">
            <a:spLocks noGrp="1"/>
          </p:cNvSpPr>
          <p:nvPr>
            <p:ph type="title"/>
          </p:nvPr>
        </p:nvSpPr>
        <p:spPr>
          <a:xfrm>
            <a:off x="713250" y="1942500"/>
            <a:ext cx="77175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01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Farm Photographer Portfolio by Slidesgo">
  <a:themeElements>
    <a:clrScheme name="Simple Light">
      <a:dk1>
        <a:srgbClr val="DBBDA0"/>
      </a:dk1>
      <a:lt1>
        <a:srgbClr val="FFFAF7"/>
      </a:lt1>
      <a:dk2>
        <a:srgbClr val="D5E3D9"/>
      </a:dk2>
      <a:lt2>
        <a:srgbClr val="FFE8D5"/>
      </a:lt2>
      <a:accent1>
        <a:srgbClr val="8F745A"/>
      </a:accent1>
      <a:accent2>
        <a:srgbClr val="414042"/>
      </a:accent2>
      <a:accent3>
        <a:srgbClr val="F6DAC4"/>
      </a:accent3>
      <a:accent4>
        <a:srgbClr val="FFFAF7"/>
      </a:accent4>
      <a:accent5>
        <a:srgbClr val="89C099"/>
      </a:accent5>
      <a:accent6>
        <a:srgbClr val="8F745A"/>
      </a:accent6>
      <a:hlink>
        <a:srgbClr val="89C0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936</Words>
  <Application>Microsoft Office PowerPoint</Application>
  <PresentationFormat>如螢幕大小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Arial</vt:lpstr>
      <vt:lpstr>Roboto Condensed Light</vt:lpstr>
      <vt:lpstr>Cambria Math</vt:lpstr>
      <vt:lpstr>Raleway Thin</vt:lpstr>
      <vt:lpstr>Fredoka One</vt:lpstr>
      <vt:lpstr>BioRhyme ExtraBold</vt:lpstr>
      <vt:lpstr>Consolas</vt:lpstr>
      <vt:lpstr>Lato</vt:lpstr>
      <vt:lpstr>Wingdings</vt:lpstr>
      <vt:lpstr>Taipei Sans TC Beta Light</vt:lpstr>
      <vt:lpstr>Raleway</vt:lpstr>
      <vt:lpstr>Farm Photographer Portfolio by Slidesgo</vt:lpstr>
      <vt:lpstr>程式作業3 Minimum Average Difference </vt:lpstr>
      <vt:lpstr>題目</vt:lpstr>
      <vt:lpstr>Minimum Average Difference</vt:lpstr>
      <vt:lpstr>Minimum Average Difference</vt:lpstr>
      <vt:lpstr>解法</vt:lpstr>
      <vt:lpstr>Flow Chart</vt:lpstr>
      <vt:lpstr>Pseudo code</vt:lpstr>
      <vt:lpstr>C++ Code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程式作業3 Minimum Average Difference</dc:title>
  <dc:creator>黃子容</dc:creator>
  <cp:lastModifiedBy>黃子容</cp:lastModifiedBy>
  <cp:revision>18</cp:revision>
  <dcterms:modified xsi:type="dcterms:W3CDTF">2022-05-09T14:56:35Z</dcterms:modified>
</cp:coreProperties>
</file>