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7" r:id="rId6"/>
    <p:sldId id="278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79" r:id="rId16"/>
    <p:sldId id="280" r:id="rId17"/>
    <p:sldId id="289" r:id="rId18"/>
    <p:sldId id="290" r:id="rId19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830" autoAdjust="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76FD1A9-AA27-4948-BCD8-B001FF2909B0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2022/4/10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818C5E9-5966-460E-861F-1663B2AAAED6}" type="datetime1">
              <a:rPr lang="zh-TW" altLang="en-US" noProof="0" smtClean="0"/>
              <a:t>2022/4/10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B725628-3A68-42F4-BA86-981817953149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橢圓​​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1EE05C45-8EB5-41B2-9B41-7B2BD9B7DEEC}" type="datetime1">
              <a:rPr lang="zh-TW" altLang="en-US" noProof="0" smtClean="0"/>
              <a:t>2022/4/10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cxnSp>
        <p:nvCxnSpPr>
          <p:cNvPr id="8" name="直線接點​​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7D0BD1-4150-488B-822D-FAA2ED87235F}" type="datetime1">
              <a:rPr lang="zh-TW" altLang="en-US" noProof="0" smtClean="0"/>
              <a:t>2022/4/10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917129-5C2D-48BD-8F9D-5DD9AA52C80B}" type="datetime1">
              <a:rPr lang="zh-TW" altLang="en-US" noProof="0" smtClean="0"/>
              <a:t>2022/4/10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cxnSp>
        <p:nvCxnSpPr>
          <p:cNvPr id="7" name="直線接點​​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6959E9-D711-4141-BC84-15DB177AD95C}" type="datetime1">
              <a:rPr lang="zh-TW" altLang="en-US" noProof="0" smtClean="0"/>
              <a:t>2022/4/10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橢圓​​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A3C890-8623-4A1C-947B-A864EC59C0DD}" type="datetime1">
              <a:rPr lang="zh-TW" altLang="en-US" noProof="0" smtClean="0"/>
              <a:t>2022/4/10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cxnSp>
        <p:nvCxnSpPr>
          <p:cNvPr id="8" name="直線接點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BE9075-3447-4FD3-8BC9-6412CF8C5B41}" type="datetime1">
              <a:rPr lang="zh-TW" altLang="en-US" noProof="0" smtClean="0"/>
              <a:t>2022/4/10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 noProof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9BBEE5-55F8-45A3-AB6C-9C6112BE0C32}" type="datetime1">
              <a:rPr lang="zh-TW" altLang="en-US" noProof="0" smtClean="0"/>
              <a:t>2022/4/10</a:t>
            </a:fld>
            <a:endParaRPr lang="zh-TW" altLang="en-US" noProof="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EAE714-2E29-46F3-9C77-12416C9543F5}" type="datetime1">
              <a:rPr lang="zh-TW" altLang="en-US" noProof="0" smtClean="0"/>
              <a:t>2022/4/10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7B25F-C5C5-4940-9B93-C7969EB742CA}" type="datetime1">
              <a:rPr lang="zh-TW" altLang="en-US" noProof="0" smtClean="0"/>
              <a:t>2022/4/10</a:t>
            </a:fld>
            <a:endParaRPr lang="zh-TW" altLang="en-US" noProof="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4BDAB7-BD48-40B7-93E5-DE7F01A31190}" type="datetime1">
              <a:rPr lang="zh-TW" altLang="en-US" noProof="0" smtClean="0"/>
              <a:t>2022/4/10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DDE7C-E999-47D2-A35D-EE2C20E3497B}" type="datetime1">
              <a:rPr lang="zh-TW" altLang="en-US" noProof="0" smtClean="0"/>
              <a:t>2022/4/10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cxnSp>
        <p:nvCxnSpPr>
          <p:cNvPr id="8" name="直線接點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22E2503-8843-448F-B01E-FCD9BA586A1F}" type="datetime1">
              <a:rPr lang="zh-TW" altLang="en-US" noProof="0" smtClean="0"/>
              <a:t>2022/4/10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cxnSp>
        <p:nvCxnSpPr>
          <p:cNvPr id="7" name="直線接點​​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-3254" y="0"/>
            <a:ext cx="12191980" cy="68580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9702" y="2969175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zh-TW" altLang="en-US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演算法分組報告</a:t>
            </a:r>
            <a:endParaRPr lang="en-US" altLang="zh-TW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2"/>
            <a:ext cx="7568886" cy="822063"/>
          </a:xfrm>
        </p:spPr>
        <p:txBody>
          <a:bodyPr rtlCol="0" anchor="t">
            <a:normAutofit/>
          </a:bodyPr>
          <a:lstStyle/>
          <a:p>
            <a:pPr rtl="0"/>
            <a:r>
              <a:rPr lang="zh-TW" altLang="en-US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報告組別：</a:t>
            </a:r>
            <a:r>
              <a:rPr lang="en-US" altLang="zh-TW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50</a:t>
            </a:r>
            <a:r>
              <a:rPr lang="zh-TW" altLang="en-US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endParaRPr lang="en-US" altLang="zh-TW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zh-TW" altLang="en-US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成員：蘇正、魏子翔、何伊倫</a:t>
            </a:r>
          </a:p>
        </p:txBody>
      </p:sp>
      <p:cxnSp>
        <p:nvCxnSpPr>
          <p:cNvPr id="23" name="直線接點​​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F225BE47-1C8A-4020-887B-1E90AFF58884}"/>
              </a:ext>
            </a:extLst>
          </p:cNvPr>
          <p:cNvSpPr txBox="1"/>
          <p:nvPr/>
        </p:nvSpPr>
        <p:spPr>
          <a:xfrm>
            <a:off x="8159872" y="4033827"/>
            <a:ext cx="3884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</a:rPr>
              <a:t>量子程式</a:t>
            </a:r>
            <a:r>
              <a:rPr lang="en-US" altLang="zh-TW" sz="3200" b="1" dirty="0">
                <a:solidFill>
                  <a:schemeClr val="bg1"/>
                </a:solidFill>
              </a:rPr>
              <a:t>Exercise 2-2</a:t>
            </a:r>
            <a:endParaRPr lang="zh-TW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CE715-6AFE-43D4-96F5-3B453C17C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 2-2</a:t>
            </a:r>
            <a:r>
              <a:rPr lang="zh-TW" altLang="en-US" dirty="0"/>
              <a:t> 程式解說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F8DD91-4480-4432-93DE-0AD35F873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28" y="1981200"/>
            <a:ext cx="5975087" cy="402336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from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qiskit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import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QuantumCircuit</a:t>
            </a:r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from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qiskit.quantum_info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import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Statevector</a:t>
            </a:r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latin typeface="Lucida Console" panose="020B0609040504020204" pitchFamily="49" charset="0"/>
              </a:rPr>
              <a:t>import 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math</a:t>
            </a:r>
          </a:p>
          <a:p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>
                <a:latin typeface="Lucida Console" panose="020B0609040504020204" pitchFamily="49" charset="0"/>
              </a:rPr>
              <a:t> = </a:t>
            </a:r>
            <a:r>
              <a:rPr lang="en-US" altLang="zh-TW" dirty="0" err="1">
                <a:latin typeface="Lucida Console" panose="020B0609040504020204" pitchFamily="49" charset="0"/>
              </a:rPr>
              <a:t>QuantumCircuit</a:t>
            </a:r>
            <a:r>
              <a:rPr lang="en-US" altLang="zh-TW" dirty="0">
                <a:latin typeface="Lucida Console" panose="020B0609040504020204" pitchFamily="49" charset="0"/>
              </a:rPr>
              <a:t>(4,4)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 err="1">
                <a:latin typeface="Lucida Console" panose="020B0609040504020204" pitchFamily="49" charset="0"/>
              </a:rPr>
              <a:t>.initialize</a:t>
            </a:r>
            <a:r>
              <a:rPr lang="en-US" altLang="zh-TW" dirty="0">
                <a:latin typeface="Lucida Console" panose="020B0609040504020204" pitchFamily="49" charset="0"/>
              </a:rPr>
              <a:t>([-1/2, </a:t>
            </a:r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math</a:t>
            </a:r>
            <a:r>
              <a:rPr lang="en-US" altLang="zh-TW" dirty="0" err="1">
                <a:latin typeface="Lucida Console" panose="020B0609040504020204" pitchFamily="49" charset="0"/>
              </a:rPr>
              <a:t>.sqrt</a:t>
            </a:r>
            <a:r>
              <a:rPr lang="en-US" altLang="zh-TW" dirty="0">
                <a:latin typeface="Lucida Console" panose="020B0609040504020204" pitchFamily="49" charset="0"/>
              </a:rPr>
              <a:t>(3)/2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dirty="0">
                <a:latin typeface="Lucida Console" panose="020B0609040504020204" pitchFamily="49" charset="0"/>
              </a:rPr>
              <a:t>],0) 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 err="1">
                <a:latin typeface="Lucida Console" panose="020B0609040504020204" pitchFamily="49" charset="0"/>
              </a:rPr>
              <a:t>.initialize</a:t>
            </a:r>
            <a:r>
              <a:rPr lang="en-US" altLang="zh-TW" dirty="0">
                <a:latin typeface="Lucida Console" panose="020B0609040504020204" pitchFamily="49" charset="0"/>
              </a:rPr>
              <a:t>([2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dirty="0">
                <a:latin typeface="Lucida Console" panose="020B0609040504020204" pitchFamily="49" charset="0"/>
              </a:rPr>
              <a:t>/3, </a:t>
            </a:r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math</a:t>
            </a:r>
            <a:r>
              <a:rPr lang="en-US" altLang="zh-TW" dirty="0" err="1">
                <a:latin typeface="Lucida Console" panose="020B0609040504020204" pitchFamily="49" charset="0"/>
              </a:rPr>
              <a:t>.sqrt</a:t>
            </a:r>
            <a:r>
              <a:rPr lang="en-US" altLang="zh-TW" dirty="0">
                <a:latin typeface="Lucida Console" panose="020B0609040504020204" pitchFamily="49" charset="0"/>
              </a:rPr>
              <a:t>(5)/3],1) 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 err="1">
                <a:latin typeface="Lucida Console" panose="020B0609040504020204" pitchFamily="49" charset="0"/>
              </a:rPr>
              <a:t>.initialize</a:t>
            </a:r>
            <a:r>
              <a:rPr lang="en-US" altLang="zh-TW" dirty="0">
                <a:latin typeface="Lucida Console" panose="020B0609040504020204" pitchFamily="49" charset="0"/>
              </a:rPr>
              <a:t>([1/4, -</a:t>
            </a:r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math</a:t>
            </a:r>
            <a:r>
              <a:rPr lang="en-US" altLang="zh-TW" dirty="0" err="1">
                <a:latin typeface="Lucida Console" panose="020B0609040504020204" pitchFamily="49" charset="0"/>
              </a:rPr>
              <a:t>.sqrt</a:t>
            </a:r>
            <a:r>
              <a:rPr lang="en-US" altLang="zh-TW" dirty="0">
                <a:latin typeface="Lucida Console" panose="020B0609040504020204" pitchFamily="49" charset="0"/>
              </a:rPr>
              <a:t>(15)/4],2) 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 err="1">
                <a:latin typeface="Lucida Console" panose="020B0609040504020204" pitchFamily="49" charset="0"/>
              </a:rPr>
              <a:t>.initialize</a:t>
            </a:r>
            <a:r>
              <a:rPr lang="en-US" altLang="zh-TW" dirty="0">
                <a:latin typeface="Lucida Console" panose="020B0609040504020204" pitchFamily="49" charset="0"/>
              </a:rPr>
              <a:t>([-3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dirty="0">
                <a:latin typeface="Lucida Console" panose="020B0609040504020204" pitchFamily="49" charset="0"/>
              </a:rPr>
              <a:t>/4, -</a:t>
            </a:r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math</a:t>
            </a:r>
            <a:r>
              <a:rPr lang="en-US" altLang="zh-TW" dirty="0" err="1">
                <a:latin typeface="Lucida Console" panose="020B0609040504020204" pitchFamily="49" charset="0"/>
              </a:rPr>
              <a:t>.sqrt</a:t>
            </a:r>
            <a:r>
              <a:rPr lang="en-US" altLang="zh-TW" dirty="0">
                <a:latin typeface="Lucida Console" panose="020B0609040504020204" pitchFamily="49" charset="0"/>
              </a:rPr>
              <a:t>(7)/4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dirty="0">
                <a:latin typeface="Lucida Console" panose="020B0609040504020204" pitchFamily="49" charset="0"/>
              </a:rPr>
              <a:t>],3) </a:t>
            </a:r>
          </a:p>
          <a:p>
            <a:r>
              <a:rPr lang="en-US" altLang="zh-TW" dirty="0">
                <a:latin typeface="Lucida Console" panose="020B0609040504020204" pitchFamily="49" charset="0"/>
              </a:rPr>
              <a:t>print(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state</a:t>
            </a:r>
            <a:r>
              <a:rPr lang="en-US" altLang="zh-TW" dirty="0">
                <a:latin typeface="Lucida Console" panose="020B0609040504020204" pitchFamily="49" charset="0"/>
              </a:rPr>
              <a:t> = </a:t>
            </a:r>
            <a:r>
              <a:rPr lang="en-US" altLang="zh-TW" dirty="0" err="1">
                <a:latin typeface="Lucida Console" panose="020B0609040504020204" pitchFamily="49" charset="0"/>
              </a:rPr>
              <a:t>Statevector.from_instruction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state</a:t>
            </a:r>
            <a:r>
              <a:rPr lang="en-US" altLang="zh-TW" dirty="0" err="1">
                <a:latin typeface="Lucida Console" panose="020B0609040504020204" pitchFamily="49" charset="0"/>
              </a:rPr>
              <a:t>.draw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0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bloch</a:t>
            </a:r>
            <a:r>
              <a:rPr lang="en-US" altLang="zh-TW" dirty="0">
                <a:solidFill>
                  <a:srgbClr val="C0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D80261-AD87-415F-9921-DB6420C92011}"/>
              </a:ext>
            </a:extLst>
          </p:cNvPr>
          <p:cNvSpPr/>
          <p:nvPr/>
        </p:nvSpPr>
        <p:spPr>
          <a:xfrm>
            <a:off x="719328" y="1843861"/>
            <a:ext cx="10246659" cy="4401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83B3D51-186E-47FE-9967-A6B0DC8F4559}"/>
                  </a:ext>
                </a:extLst>
              </p:cNvPr>
              <p:cNvSpPr txBox="1"/>
              <p:nvPr/>
            </p:nvSpPr>
            <p:spPr>
              <a:xfrm>
                <a:off x="6096000" y="5142284"/>
                <a:ext cx="4734187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70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zh-TW" altLang="en-US" sz="1700" dirty="0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使用</a:t>
                </a:r>
                <a:r>
                  <a:rPr lang="en-US" altLang="zh-TW" sz="1700" dirty="0" err="1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Statevector</a:t>
                </a:r>
                <a:r>
                  <a:rPr lang="zh-TW" altLang="en-US" sz="1700" dirty="0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中的</a:t>
                </a:r>
                <a:r>
                  <a:rPr lang="en-US" altLang="zh-TW" sz="1700" b="1" i="1" dirty="0" err="1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from_instruction</a:t>
                </a:r>
                <a:r>
                  <a:rPr lang="en-US" altLang="zh-TW" sz="1700" b="1" i="1" dirty="0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()</a:t>
                </a:r>
                <a:r>
                  <a:rPr lang="zh-TW" altLang="en-US" sz="1700" dirty="0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，用以</a:t>
                </a:r>
                <a:r>
                  <a:rPr lang="zh-TW" altLang="en-US" sz="17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取得</a:t>
                </a:r>
                <a:r>
                  <a:rPr lang="en-US" altLang="zh-TW" sz="17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qc</a:t>
                </a:r>
                <a:r>
                  <a:rPr lang="zh-TW" altLang="en-US" sz="17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中所有量子位元的量子狀態</a:t>
                </a:r>
                <a:r>
                  <a:rPr lang="zh-TW" altLang="en-US" sz="1700" dirty="0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，並儲存於</a:t>
                </a:r>
                <a:r>
                  <a:rPr lang="en-US" altLang="zh-TW" sz="1700" dirty="0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state</a:t>
                </a:r>
                <a:r>
                  <a:rPr lang="zh-TW" altLang="en-US" sz="1700" dirty="0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中</a:t>
                </a:r>
                <a:endParaRPr lang="zh-TW" altLang="en-US" sz="17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83B3D51-186E-47FE-9967-A6B0DC8F4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142284"/>
                <a:ext cx="4734187" cy="877163"/>
              </a:xfrm>
              <a:prstGeom prst="rect">
                <a:avLst/>
              </a:prstGeom>
              <a:blipFill>
                <a:blip r:embed="rId2"/>
                <a:stretch>
                  <a:fillRect l="-772" t="-2797" r="-386" b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953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CE715-6AFE-43D4-96F5-3B453C17C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 2-2</a:t>
            </a:r>
            <a:r>
              <a:rPr lang="zh-TW" altLang="en-US" dirty="0"/>
              <a:t> 程式解說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F8DD91-4480-4432-93DE-0AD35F873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28" y="1981200"/>
            <a:ext cx="5975087" cy="402336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from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qiskit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import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QuantumCircuit</a:t>
            </a:r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from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qiskit.quantum_info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import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Statevector</a:t>
            </a:r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latin typeface="Lucida Console" panose="020B0609040504020204" pitchFamily="49" charset="0"/>
              </a:rPr>
              <a:t>import 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math</a:t>
            </a:r>
          </a:p>
          <a:p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>
                <a:latin typeface="Lucida Console" panose="020B0609040504020204" pitchFamily="49" charset="0"/>
              </a:rPr>
              <a:t> = </a:t>
            </a:r>
            <a:r>
              <a:rPr lang="en-US" altLang="zh-TW" dirty="0" err="1">
                <a:latin typeface="Lucida Console" panose="020B0609040504020204" pitchFamily="49" charset="0"/>
              </a:rPr>
              <a:t>QuantumCircuit</a:t>
            </a:r>
            <a:r>
              <a:rPr lang="en-US" altLang="zh-TW" dirty="0">
                <a:latin typeface="Lucida Console" panose="020B0609040504020204" pitchFamily="49" charset="0"/>
              </a:rPr>
              <a:t>(4,4)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 err="1">
                <a:latin typeface="Lucida Console" panose="020B0609040504020204" pitchFamily="49" charset="0"/>
              </a:rPr>
              <a:t>.initialize</a:t>
            </a:r>
            <a:r>
              <a:rPr lang="en-US" altLang="zh-TW" dirty="0">
                <a:latin typeface="Lucida Console" panose="020B0609040504020204" pitchFamily="49" charset="0"/>
              </a:rPr>
              <a:t>([-1/2, </a:t>
            </a:r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math</a:t>
            </a:r>
            <a:r>
              <a:rPr lang="en-US" altLang="zh-TW" dirty="0" err="1">
                <a:latin typeface="Lucida Console" panose="020B0609040504020204" pitchFamily="49" charset="0"/>
              </a:rPr>
              <a:t>.sqrt</a:t>
            </a:r>
            <a:r>
              <a:rPr lang="en-US" altLang="zh-TW" dirty="0">
                <a:latin typeface="Lucida Console" panose="020B0609040504020204" pitchFamily="49" charset="0"/>
              </a:rPr>
              <a:t>(3)/2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dirty="0">
                <a:latin typeface="Lucida Console" panose="020B0609040504020204" pitchFamily="49" charset="0"/>
              </a:rPr>
              <a:t>],0) 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 err="1">
                <a:latin typeface="Lucida Console" panose="020B0609040504020204" pitchFamily="49" charset="0"/>
              </a:rPr>
              <a:t>.initialize</a:t>
            </a:r>
            <a:r>
              <a:rPr lang="en-US" altLang="zh-TW" dirty="0">
                <a:latin typeface="Lucida Console" panose="020B0609040504020204" pitchFamily="49" charset="0"/>
              </a:rPr>
              <a:t>([2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dirty="0">
                <a:latin typeface="Lucida Console" panose="020B0609040504020204" pitchFamily="49" charset="0"/>
              </a:rPr>
              <a:t>/3, </a:t>
            </a:r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math</a:t>
            </a:r>
            <a:r>
              <a:rPr lang="en-US" altLang="zh-TW" dirty="0" err="1">
                <a:latin typeface="Lucida Console" panose="020B0609040504020204" pitchFamily="49" charset="0"/>
              </a:rPr>
              <a:t>.sqrt</a:t>
            </a:r>
            <a:r>
              <a:rPr lang="en-US" altLang="zh-TW" dirty="0">
                <a:latin typeface="Lucida Console" panose="020B0609040504020204" pitchFamily="49" charset="0"/>
              </a:rPr>
              <a:t>(5)/3],1) 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 err="1">
                <a:latin typeface="Lucida Console" panose="020B0609040504020204" pitchFamily="49" charset="0"/>
              </a:rPr>
              <a:t>.initialize</a:t>
            </a:r>
            <a:r>
              <a:rPr lang="en-US" altLang="zh-TW" dirty="0">
                <a:latin typeface="Lucida Console" panose="020B0609040504020204" pitchFamily="49" charset="0"/>
              </a:rPr>
              <a:t>([1/4, -</a:t>
            </a:r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math</a:t>
            </a:r>
            <a:r>
              <a:rPr lang="en-US" altLang="zh-TW" dirty="0" err="1">
                <a:latin typeface="Lucida Console" panose="020B0609040504020204" pitchFamily="49" charset="0"/>
              </a:rPr>
              <a:t>.sqrt</a:t>
            </a:r>
            <a:r>
              <a:rPr lang="en-US" altLang="zh-TW" dirty="0">
                <a:latin typeface="Lucida Console" panose="020B0609040504020204" pitchFamily="49" charset="0"/>
              </a:rPr>
              <a:t>(15)/4],2) 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 err="1">
                <a:latin typeface="Lucida Console" panose="020B0609040504020204" pitchFamily="49" charset="0"/>
              </a:rPr>
              <a:t>.initialize</a:t>
            </a:r>
            <a:r>
              <a:rPr lang="en-US" altLang="zh-TW" dirty="0">
                <a:latin typeface="Lucida Console" panose="020B0609040504020204" pitchFamily="49" charset="0"/>
              </a:rPr>
              <a:t>([-3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dirty="0">
                <a:latin typeface="Lucida Console" panose="020B0609040504020204" pitchFamily="49" charset="0"/>
              </a:rPr>
              <a:t>/4, -</a:t>
            </a:r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math</a:t>
            </a:r>
            <a:r>
              <a:rPr lang="en-US" altLang="zh-TW" dirty="0" err="1">
                <a:latin typeface="Lucida Console" panose="020B0609040504020204" pitchFamily="49" charset="0"/>
              </a:rPr>
              <a:t>.sqrt</a:t>
            </a:r>
            <a:r>
              <a:rPr lang="en-US" altLang="zh-TW" dirty="0">
                <a:latin typeface="Lucida Console" panose="020B0609040504020204" pitchFamily="49" charset="0"/>
              </a:rPr>
              <a:t>(7)/4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dirty="0">
                <a:latin typeface="Lucida Console" panose="020B0609040504020204" pitchFamily="49" charset="0"/>
              </a:rPr>
              <a:t>],3) </a:t>
            </a:r>
          </a:p>
          <a:p>
            <a:r>
              <a:rPr lang="en-US" altLang="zh-TW" dirty="0">
                <a:latin typeface="Lucida Console" panose="020B0609040504020204" pitchFamily="49" charset="0"/>
              </a:rPr>
              <a:t>print(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state</a:t>
            </a:r>
            <a:r>
              <a:rPr lang="en-US" altLang="zh-TW" dirty="0">
                <a:latin typeface="Lucida Console" panose="020B0609040504020204" pitchFamily="49" charset="0"/>
              </a:rPr>
              <a:t> = </a:t>
            </a:r>
            <a:r>
              <a:rPr lang="en-US" altLang="zh-TW" dirty="0" err="1">
                <a:latin typeface="Lucida Console" panose="020B0609040504020204" pitchFamily="49" charset="0"/>
              </a:rPr>
              <a:t>Statevector.from_instruction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state</a:t>
            </a:r>
            <a:r>
              <a:rPr lang="en-US" altLang="zh-TW" dirty="0" err="1">
                <a:latin typeface="Lucida Console" panose="020B0609040504020204" pitchFamily="49" charset="0"/>
              </a:rPr>
              <a:t>.draw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0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bloch</a:t>
            </a:r>
            <a:r>
              <a:rPr lang="en-US" altLang="zh-TW" dirty="0">
                <a:solidFill>
                  <a:srgbClr val="C0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D80261-AD87-415F-9921-DB6420C92011}"/>
              </a:ext>
            </a:extLst>
          </p:cNvPr>
          <p:cNvSpPr/>
          <p:nvPr/>
        </p:nvSpPr>
        <p:spPr>
          <a:xfrm>
            <a:off x="719328" y="1843861"/>
            <a:ext cx="10246659" cy="4401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83B3D51-186E-47FE-9967-A6B0DC8F4559}"/>
                  </a:ext>
                </a:extLst>
              </p:cNvPr>
              <p:cNvSpPr txBox="1"/>
              <p:nvPr/>
            </p:nvSpPr>
            <p:spPr>
              <a:xfrm>
                <a:off x="3985120" y="5505707"/>
                <a:ext cx="623267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70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zh-TW" altLang="en-US" sz="1700" dirty="0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使用</a:t>
                </a:r>
                <a:r>
                  <a:rPr lang="en-US" altLang="zh-TW" sz="1700" dirty="0" err="1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Statevector</a:t>
                </a:r>
                <a:r>
                  <a:rPr lang="zh-TW" altLang="en-US" sz="1700" dirty="0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中的</a:t>
                </a:r>
                <a:r>
                  <a:rPr lang="en-US" altLang="zh-TW" sz="1700" b="1" i="1" dirty="0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draw</a:t>
                </a:r>
                <a:r>
                  <a:rPr lang="zh-TW" altLang="en-US" sz="1700" dirty="0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方式，</a:t>
                </a:r>
                <a:r>
                  <a:rPr lang="zh-TW" altLang="en-US" sz="17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將</a:t>
                </a:r>
                <a:r>
                  <a:rPr lang="en-US" altLang="zh-TW" sz="1700" b="1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state</a:t>
                </a:r>
                <a:r>
                  <a:rPr lang="zh-TW" altLang="en-US" sz="17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繪製成布洛赫球體並顯示出來</a:t>
                </a:r>
                <a:endParaRPr lang="zh-TW" altLang="en-US" sz="17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83B3D51-186E-47FE-9967-A6B0DC8F4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120" y="5505707"/>
                <a:ext cx="6232671" cy="615553"/>
              </a:xfrm>
              <a:prstGeom prst="rect">
                <a:avLst/>
              </a:prstGeom>
              <a:blipFill>
                <a:blip r:embed="rId2"/>
                <a:stretch>
                  <a:fillRect l="-685" t="-2970" b="-118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567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583A3-F7EA-426E-BA0C-5782886F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 2-2</a:t>
            </a:r>
            <a:r>
              <a:rPr lang="zh-TW" altLang="en-US" dirty="0"/>
              <a:t> 結果呈現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70B5603-69CF-478E-9D27-6C91688C5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217" y="1780516"/>
            <a:ext cx="5249565" cy="370337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9FB55F9-72BC-406F-BB1E-D63646F2E328}"/>
              </a:ext>
            </a:extLst>
          </p:cNvPr>
          <p:cNvSpPr txBox="1"/>
          <p:nvPr/>
        </p:nvSpPr>
        <p:spPr>
          <a:xfrm>
            <a:off x="3618397" y="5688009"/>
            <a:ext cx="4955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(</a:t>
            </a:r>
            <a:r>
              <a:rPr lang="zh-TW" altLang="en-US" sz="3200" b="1" dirty="0"/>
              <a:t>一</a:t>
            </a:r>
            <a:r>
              <a:rPr lang="en-US" altLang="zh-TW" sz="3200" b="1" dirty="0"/>
              <a:t>)</a:t>
            </a:r>
            <a:r>
              <a:rPr lang="zh-TW" altLang="en-US" sz="3200" b="1" dirty="0"/>
              <a:t>文字模式顯示量子線路</a:t>
            </a:r>
          </a:p>
        </p:txBody>
      </p:sp>
    </p:spTree>
    <p:extLst>
      <p:ext uri="{BB962C8B-B14F-4D97-AF65-F5344CB8AC3E}">
        <p14:creationId xmlns:p14="http://schemas.microsoft.com/office/powerpoint/2010/main" val="3199884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147F1C-A3F9-439D-B90B-EBE512A5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 2-2</a:t>
            </a:r>
            <a:r>
              <a:rPr lang="zh-TW" altLang="en-US" dirty="0"/>
              <a:t> 結果呈現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39A61F1-5317-40B9-92B5-41C0AEFD8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820" y="1981766"/>
            <a:ext cx="9548687" cy="244623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3508CBD-B262-4A4E-8627-D53B93313680}"/>
              </a:ext>
            </a:extLst>
          </p:cNvPr>
          <p:cNvSpPr txBox="1"/>
          <p:nvPr/>
        </p:nvSpPr>
        <p:spPr>
          <a:xfrm>
            <a:off x="1245713" y="5015807"/>
            <a:ext cx="9276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(</a:t>
            </a:r>
            <a:r>
              <a:rPr lang="zh-TW" altLang="en-US" sz="3200" b="1" dirty="0"/>
              <a:t>二</a:t>
            </a:r>
            <a:r>
              <a:rPr lang="en-US" altLang="zh-TW" sz="3200" b="1" dirty="0"/>
              <a:t>)</a:t>
            </a:r>
            <a:r>
              <a:rPr lang="zh-TW" altLang="en-US" sz="3200" b="1" dirty="0"/>
              <a:t>以布洛赫球面顯示量子線路</a:t>
            </a:r>
            <a:r>
              <a:rPr lang="en-US" altLang="zh-TW" sz="3200" b="1" dirty="0"/>
              <a:t>4</a:t>
            </a:r>
            <a:r>
              <a:rPr lang="zh-TW" altLang="en-US" sz="3200" b="1" dirty="0"/>
              <a:t>個量子位元之狀態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3350323-3F51-4DA8-846E-A72389492634}"/>
              </a:ext>
            </a:extLst>
          </p:cNvPr>
          <p:cNvSpPr txBox="1"/>
          <p:nvPr/>
        </p:nvSpPr>
        <p:spPr>
          <a:xfrm>
            <a:off x="1838601" y="442799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Qubit 0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C0FA711-AB9C-42C7-AFDB-28C1C34231F9}"/>
              </a:ext>
            </a:extLst>
          </p:cNvPr>
          <p:cNvSpPr txBox="1"/>
          <p:nvPr/>
        </p:nvSpPr>
        <p:spPr>
          <a:xfrm>
            <a:off x="4268036" y="442799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Qubit 1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79B6C14-FB7F-4C5F-91F4-AA1330BF088E}"/>
              </a:ext>
            </a:extLst>
          </p:cNvPr>
          <p:cNvSpPr txBox="1"/>
          <p:nvPr/>
        </p:nvSpPr>
        <p:spPr>
          <a:xfrm>
            <a:off x="9081246" y="442799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Qubit 3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D3FE9B-874C-437D-B0C6-052E9D3B307E}"/>
              </a:ext>
            </a:extLst>
          </p:cNvPr>
          <p:cNvSpPr txBox="1"/>
          <p:nvPr/>
        </p:nvSpPr>
        <p:spPr>
          <a:xfrm>
            <a:off x="6642847" y="442799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Qubit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0854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1723796-F769-4465-B6A3-06B78F990D3B}"/>
              </a:ext>
            </a:extLst>
          </p:cNvPr>
          <p:cNvSpPr txBox="1"/>
          <p:nvPr/>
        </p:nvSpPr>
        <p:spPr>
          <a:xfrm>
            <a:off x="4956104" y="897622"/>
            <a:ext cx="22797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0" dirty="0"/>
              <a:t>Q&amp;A</a:t>
            </a:r>
            <a:endParaRPr lang="zh-TW" altLang="en-US" sz="8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63B6245-EFD2-41AC-8DE6-6C9CCA64ADCF}"/>
              </a:ext>
            </a:extLst>
          </p:cNvPr>
          <p:cNvSpPr txBox="1"/>
          <p:nvPr/>
        </p:nvSpPr>
        <p:spPr>
          <a:xfrm>
            <a:off x="3048698" y="2358948"/>
            <a:ext cx="609460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0" dirty="0">
                <a:solidFill>
                  <a:srgbClr val="FFC000"/>
                </a:solidFill>
                <a:latin typeface="Agency FB" panose="020B0503020202020204" pitchFamily="34" charset="0"/>
              </a:rPr>
              <a:t>?</a:t>
            </a:r>
            <a:endParaRPr lang="zh-TW" altLang="en-US" sz="20000" dirty="0">
              <a:solidFill>
                <a:srgbClr val="FFC00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478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1723796-F769-4465-B6A3-06B78F990D3B}"/>
              </a:ext>
            </a:extLst>
          </p:cNvPr>
          <p:cNvSpPr txBox="1"/>
          <p:nvPr/>
        </p:nvSpPr>
        <p:spPr>
          <a:xfrm>
            <a:off x="4392648" y="631196"/>
            <a:ext cx="34067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0" dirty="0"/>
              <a:t>The end</a:t>
            </a:r>
            <a:endParaRPr lang="zh-TW" altLang="en-US" sz="80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196CC30-68B7-46AF-A5B2-7637699C6821}"/>
              </a:ext>
            </a:extLst>
          </p:cNvPr>
          <p:cNvSpPr txBox="1"/>
          <p:nvPr/>
        </p:nvSpPr>
        <p:spPr>
          <a:xfrm>
            <a:off x="3221372" y="1954635"/>
            <a:ext cx="57492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0" i="0" dirty="0">
                <a:solidFill>
                  <a:srgbClr val="44499A"/>
                </a:solidFill>
                <a:effectLst/>
                <a:latin typeface="Helvetica Neue"/>
              </a:rPr>
              <a:t>⠂⠂⠂⠂⠂⠂⠂⠂▀████▀▄▄⠂⠂⠂⠂⠂⠂⠂⠂⠂⠂⠂⠂⠂⠂▄█ ⠂⠂⠂⠂⠂⠂⠂⠂⠂⠂█▀░░░░▀▀▄▄▄▄▄⠂⠂⠂⠂▄▄▀▀█ ⠂⠂⠂▄⠂⠂⠂⠂⠂⠂⠂█░░░░░░░░░░░▀▀▀▀▄░░▄▀ ⠂▄▀░▀▄⠂⠂⠂⠂⠂⠂▀▄░░░░░░░░░░░░░░▀▄▀ ▄▀░░░░█⠂⠂⠂⠂⠂⠂█▀░░░▄█▀▄░░░░░░▄█ ▀▄░░░░░▀▄⠂⠂⠂█░░░░░▀██▀░░░░░██▄█ ⠂⠂▀▄░░░░▄▀⠂█░░░▄██▄░░░▄░░▄░░▀▀░█ ⠂⠂⠂█░░▄▀⠂⠂█░░░░▀██▀░░░░▀▀░▀▀░░▄▀</a:t>
            </a:r>
            <a:endParaRPr lang="en-US" altLang="zh-TW" b="0" i="0" dirty="0">
              <a:solidFill>
                <a:srgbClr val="44499A"/>
              </a:solidFill>
              <a:effectLst/>
              <a:latin typeface="Helvetica Neue"/>
            </a:endParaRPr>
          </a:p>
          <a:p>
            <a:r>
              <a:rPr lang="zh-TW" altLang="en-US" b="0" i="0" dirty="0">
                <a:solidFill>
                  <a:srgbClr val="44499A"/>
                </a:solidFill>
                <a:effectLst/>
                <a:latin typeface="Helvetica Neue"/>
              </a:rPr>
              <a:t>⠂⠂█░░░█⠂⠂█░░░░░░▄▄░░░░░░░░░░░▄▀ ⠂█░░░█⠂⠂█▄▄░░░░░░░▀▀▄░░░░░░▄░█ ⠂⠂▀▄░▄█▄█▀██▄░░▄▄░░░▄▀░░▄▀▀░░░█ ⠂⠂⠂⠂▀███░░░░░░░░░▀▀▀░░░░▀▄░░░▄▀ ⠂⠂⠂⠂⠂⠂▀▀█░░░░░░░░░▄░░░░░░▄▀█▀ ⠂⠂⠂⠂⠂⠂⠂⠂▀█░░░░░▄▄▄▀░░▄▄▀▀░▄▀ ⠂⠂⠂⠂⠂⠂⠂⠂⠂⠂▀▀▄▄▄▄▀⠂▀▀▀⠂▀▀▄▄▄▀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314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en-US" altLang="zh-TW" dirty="0"/>
              <a:t>Exercise 2-2</a:t>
            </a:r>
            <a:r>
              <a:rPr lang="zh-TW" altLang="en-US" dirty="0"/>
              <a:t> 題目介紹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A1F70F6-4575-4A74-A4AD-F95A1C52B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48" y="2516818"/>
            <a:ext cx="11674852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CE715-6AFE-43D4-96F5-3B453C17C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 2-2</a:t>
            </a:r>
            <a:r>
              <a:rPr lang="zh-TW" altLang="en-US" dirty="0"/>
              <a:t> 程式解說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F8DD91-4480-4432-93DE-0AD35F873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28" y="1981200"/>
            <a:ext cx="9720073" cy="402336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from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qiskit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import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QuantumCircuit</a:t>
            </a:r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from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qiskit.quantum_info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import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Statevector</a:t>
            </a:r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latin typeface="Lucida Console" panose="020B0609040504020204" pitchFamily="49" charset="0"/>
              </a:rPr>
              <a:t>import 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math</a:t>
            </a:r>
          </a:p>
          <a:p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>
                <a:latin typeface="Lucida Console" panose="020B0609040504020204" pitchFamily="49" charset="0"/>
              </a:rPr>
              <a:t> = </a:t>
            </a:r>
            <a:r>
              <a:rPr lang="en-US" altLang="zh-TW" dirty="0" err="1">
                <a:latin typeface="Lucida Console" panose="020B0609040504020204" pitchFamily="49" charset="0"/>
              </a:rPr>
              <a:t>QuantumCircuit</a:t>
            </a:r>
            <a:r>
              <a:rPr lang="en-US" altLang="zh-TW" dirty="0">
                <a:latin typeface="Lucida Console" panose="020B0609040504020204" pitchFamily="49" charset="0"/>
              </a:rPr>
              <a:t>(4,4)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 err="1">
                <a:latin typeface="Lucida Console" panose="020B0609040504020204" pitchFamily="49" charset="0"/>
              </a:rPr>
              <a:t>.initialize</a:t>
            </a:r>
            <a:r>
              <a:rPr lang="en-US" altLang="zh-TW" dirty="0">
                <a:latin typeface="Lucida Console" panose="020B0609040504020204" pitchFamily="49" charset="0"/>
              </a:rPr>
              <a:t>([-1/2, </a:t>
            </a:r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math</a:t>
            </a:r>
            <a:r>
              <a:rPr lang="en-US" altLang="zh-TW" dirty="0" err="1">
                <a:latin typeface="Lucida Console" panose="020B0609040504020204" pitchFamily="49" charset="0"/>
              </a:rPr>
              <a:t>.sqrt</a:t>
            </a:r>
            <a:r>
              <a:rPr lang="en-US" altLang="zh-TW" dirty="0">
                <a:latin typeface="Lucida Console" panose="020B0609040504020204" pitchFamily="49" charset="0"/>
              </a:rPr>
              <a:t>(3)/2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dirty="0">
                <a:latin typeface="Lucida Console" panose="020B0609040504020204" pitchFamily="49" charset="0"/>
              </a:rPr>
              <a:t>],0) 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 err="1">
                <a:latin typeface="Lucida Console" panose="020B0609040504020204" pitchFamily="49" charset="0"/>
              </a:rPr>
              <a:t>.initialize</a:t>
            </a:r>
            <a:r>
              <a:rPr lang="en-US" altLang="zh-TW" dirty="0">
                <a:latin typeface="Lucida Console" panose="020B0609040504020204" pitchFamily="49" charset="0"/>
              </a:rPr>
              <a:t>([2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dirty="0">
                <a:latin typeface="Lucida Console" panose="020B0609040504020204" pitchFamily="49" charset="0"/>
              </a:rPr>
              <a:t>/3, </a:t>
            </a:r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math</a:t>
            </a:r>
            <a:r>
              <a:rPr lang="en-US" altLang="zh-TW" dirty="0" err="1">
                <a:latin typeface="Lucida Console" panose="020B0609040504020204" pitchFamily="49" charset="0"/>
              </a:rPr>
              <a:t>.sqrt</a:t>
            </a:r>
            <a:r>
              <a:rPr lang="en-US" altLang="zh-TW" dirty="0">
                <a:latin typeface="Lucida Console" panose="020B0609040504020204" pitchFamily="49" charset="0"/>
              </a:rPr>
              <a:t>(5)/3],1) 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 err="1">
                <a:latin typeface="Lucida Console" panose="020B0609040504020204" pitchFamily="49" charset="0"/>
              </a:rPr>
              <a:t>.initialize</a:t>
            </a:r>
            <a:r>
              <a:rPr lang="en-US" altLang="zh-TW" dirty="0">
                <a:latin typeface="Lucida Console" panose="020B0609040504020204" pitchFamily="49" charset="0"/>
              </a:rPr>
              <a:t>([1/4, -</a:t>
            </a:r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math</a:t>
            </a:r>
            <a:r>
              <a:rPr lang="en-US" altLang="zh-TW" dirty="0" err="1">
                <a:latin typeface="Lucida Console" panose="020B0609040504020204" pitchFamily="49" charset="0"/>
              </a:rPr>
              <a:t>.sqrt</a:t>
            </a:r>
            <a:r>
              <a:rPr lang="en-US" altLang="zh-TW" dirty="0">
                <a:latin typeface="Lucida Console" panose="020B0609040504020204" pitchFamily="49" charset="0"/>
              </a:rPr>
              <a:t>(15)/4],2) 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 err="1">
                <a:latin typeface="Lucida Console" panose="020B0609040504020204" pitchFamily="49" charset="0"/>
              </a:rPr>
              <a:t>.initialize</a:t>
            </a:r>
            <a:r>
              <a:rPr lang="en-US" altLang="zh-TW" dirty="0">
                <a:latin typeface="Lucida Console" panose="020B0609040504020204" pitchFamily="49" charset="0"/>
              </a:rPr>
              <a:t>([-3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dirty="0">
                <a:latin typeface="Lucida Console" panose="020B0609040504020204" pitchFamily="49" charset="0"/>
              </a:rPr>
              <a:t>/4, -</a:t>
            </a:r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math</a:t>
            </a:r>
            <a:r>
              <a:rPr lang="en-US" altLang="zh-TW" dirty="0" err="1">
                <a:latin typeface="Lucida Console" panose="020B0609040504020204" pitchFamily="49" charset="0"/>
              </a:rPr>
              <a:t>.sqrt</a:t>
            </a:r>
            <a:r>
              <a:rPr lang="en-US" altLang="zh-TW" dirty="0">
                <a:latin typeface="Lucida Console" panose="020B0609040504020204" pitchFamily="49" charset="0"/>
              </a:rPr>
              <a:t>(7)/4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dirty="0">
                <a:latin typeface="Lucida Console" panose="020B0609040504020204" pitchFamily="49" charset="0"/>
              </a:rPr>
              <a:t>],3) </a:t>
            </a:r>
          </a:p>
          <a:p>
            <a:r>
              <a:rPr lang="en-US" altLang="zh-TW" dirty="0">
                <a:latin typeface="Lucida Console" panose="020B0609040504020204" pitchFamily="49" charset="0"/>
              </a:rPr>
              <a:t>print(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state</a:t>
            </a:r>
            <a:r>
              <a:rPr lang="en-US" altLang="zh-TW" dirty="0">
                <a:latin typeface="Lucida Console" panose="020B0609040504020204" pitchFamily="49" charset="0"/>
              </a:rPr>
              <a:t> = </a:t>
            </a:r>
            <a:r>
              <a:rPr lang="en-US" altLang="zh-TW" dirty="0" err="1">
                <a:latin typeface="Lucida Console" panose="020B0609040504020204" pitchFamily="49" charset="0"/>
              </a:rPr>
              <a:t>Statevector.from_instruction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state</a:t>
            </a:r>
            <a:r>
              <a:rPr lang="en-US" altLang="zh-TW" dirty="0" err="1">
                <a:latin typeface="Lucida Console" panose="020B0609040504020204" pitchFamily="49" charset="0"/>
              </a:rPr>
              <a:t>.draw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0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bloch</a:t>
            </a:r>
            <a:r>
              <a:rPr lang="en-US" altLang="zh-TW" dirty="0">
                <a:solidFill>
                  <a:srgbClr val="C0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D80261-AD87-415F-9921-DB6420C92011}"/>
              </a:ext>
            </a:extLst>
          </p:cNvPr>
          <p:cNvSpPr/>
          <p:nvPr/>
        </p:nvSpPr>
        <p:spPr>
          <a:xfrm>
            <a:off x="719328" y="1843861"/>
            <a:ext cx="10246659" cy="4401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C8AC95-194E-41C1-AE4B-6F8DB5FFF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702" y="3136348"/>
            <a:ext cx="1851820" cy="121930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F4A02EE-D23A-4E92-9DF2-6E3D62F38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3821" y="3264290"/>
            <a:ext cx="1615580" cy="105165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13D11C2-A8B8-4855-9679-1D9B44617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702" y="4375323"/>
            <a:ext cx="1844200" cy="104403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3C2C467-E6C0-4FD8-B65F-B95FEEC23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9445" y="4375323"/>
            <a:ext cx="1642706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7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CE715-6AFE-43D4-96F5-3B453C17C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 2-2</a:t>
            </a:r>
            <a:r>
              <a:rPr lang="zh-TW" altLang="en-US" dirty="0"/>
              <a:t> 程式解說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F8DD91-4480-4432-93DE-0AD35F873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28" y="1981200"/>
            <a:ext cx="5975087" cy="402336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from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qiskit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import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QuantumCircuit</a:t>
            </a:r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from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qiskit.quantum_info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import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Statevector</a:t>
            </a:r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latin typeface="Lucida Console" panose="020B0609040504020204" pitchFamily="49" charset="0"/>
              </a:rPr>
              <a:t>import 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math</a:t>
            </a:r>
          </a:p>
          <a:p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>
                <a:latin typeface="Lucida Console" panose="020B0609040504020204" pitchFamily="49" charset="0"/>
              </a:rPr>
              <a:t> = </a:t>
            </a:r>
            <a:r>
              <a:rPr lang="en-US" altLang="zh-TW" dirty="0" err="1">
                <a:latin typeface="Lucida Console" panose="020B0609040504020204" pitchFamily="49" charset="0"/>
              </a:rPr>
              <a:t>QuantumCircuit</a:t>
            </a:r>
            <a:r>
              <a:rPr lang="en-US" altLang="zh-TW" dirty="0">
                <a:latin typeface="Lucida Console" panose="020B0609040504020204" pitchFamily="49" charset="0"/>
              </a:rPr>
              <a:t>(4,4)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 err="1">
                <a:latin typeface="Lucida Console" panose="020B0609040504020204" pitchFamily="49" charset="0"/>
              </a:rPr>
              <a:t>.initialize</a:t>
            </a:r>
            <a:r>
              <a:rPr lang="en-US" altLang="zh-TW" dirty="0">
                <a:latin typeface="Lucida Console" panose="020B0609040504020204" pitchFamily="49" charset="0"/>
              </a:rPr>
              <a:t>([-1/2, </a:t>
            </a:r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math</a:t>
            </a:r>
            <a:r>
              <a:rPr lang="en-US" altLang="zh-TW" dirty="0" err="1">
                <a:latin typeface="Lucida Console" panose="020B0609040504020204" pitchFamily="49" charset="0"/>
              </a:rPr>
              <a:t>.sqrt</a:t>
            </a:r>
            <a:r>
              <a:rPr lang="en-US" altLang="zh-TW" dirty="0">
                <a:latin typeface="Lucida Console" panose="020B0609040504020204" pitchFamily="49" charset="0"/>
              </a:rPr>
              <a:t>(3)/2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dirty="0">
                <a:latin typeface="Lucida Console" panose="020B0609040504020204" pitchFamily="49" charset="0"/>
              </a:rPr>
              <a:t>],0) 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 err="1">
                <a:latin typeface="Lucida Console" panose="020B0609040504020204" pitchFamily="49" charset="0"/>
              </a:rPr>
              <a:t>.initialize</a:t>
            </a:r>
            <a:r>
              <a:rPr lang="en-US" altLang="zh-TW" dirty="0">
                <a:latin typeface="Lucida Console" panose="020B0609040504020204" pitchFamily="49" charset="0"/>
              </a:rPr>
              <a:t>([2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dirty="0">
                <a:latin typeface="Lucida Console" panose="020B0609040504020204" pitchFamily="49" charset="0"/>
              </a:rPr>
              <a:t>/3, </a:t>
            </a:r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math</a:t>
            </a:r>
            <a:r>
              <a:rPr lang="en-US" altLang="zh-TW" dirty="0" err="1">
                <a:latin typeface="Lucida Console" panose="020B0609040504020204" pitchFamily="49" charset="0"/>
              </a:rPr>
              <a:t>.sqrt</a:t>
            </a:r>
            <a:r>
              <a:rPr lang="en-US" altLang="zh-TW" dirty="0">
                <a:latin typeface="Lucida Console" panose="020B0609040504020204" pitchFamily="49" charset="0"/>
              </a:rPr>
              <a:t>(5)/3],1) 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 err="1">
                <a:latin typeface="Lucida Console" panose="020B0609040504020204" pitchFamily="49" charset="0"/>
              </a:rPr>
              <a:t>.initialize</a:t>
            </a:r>
            <a:r>
              <a:rPr lang="en-US" altLang="zh-TW" dirty="0">
                <a:latin typeface="Lucida Console" panose="020B0609040504020204" pitchFamily="49" charset="0"/>
              </a:rPr>
              <a:t>([1/4, -</a:t>
            </a:r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math</a:t>
            </a:r>
            <a:r>
              <a:rPr lang="en-US" altLang="zh-TW" dirty="0" err="1">
                <a:latin typeface="Lucida Console" panose="020B0609040504020204" pitchFamily="49" charset="0"/>
              </a:rPr>
              <a:t>.sqrt</a:t>
            </a:r>
            <a:r>
              <a:rPr lang="en-US" altLang="zh-TW" dirty="0">
                <a:latin typeface="Lucida Console" panose="020B0609040504020204" pitchFamily="49" charset="0"/>
              </a:rPr>
              <a:t>(15)/4],2) 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 err="1">
                <a:latin typeface="Lucida Console" panose="020B0609040504020204" pitchFamily="49" charset="0"/>
              </a:rPr>
              <a:t>.initialize</a:t>
            </a:r>
            <a:r>
              <a:rPr lang="en-US" altLang="zh-TW" dirty="0">
                <a:latin typeface="Lucida Console" panose="020B0609040504020204" pitchFamily="49" charset="0"/>
              </a:rPr>
              <a:t>([-3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dirty="0">
                <a:latin typeface="Lucida Console" panose="020B0609040504020204" pitchFamily="49" charset="0"/>
              </a:rPr>
              <a:t>/4, -</a:t>
            </a:r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math</a:t>
            </a:r>
            <a:r>
              <a:rPr lang="en-US" altLang="zh-TW" dirty="0" err="1">
                <a:latin typeface="Lucida Console" panose="020B0609040504020204" pitchFamily="49" charset="0"/>
              </a:rPr>
              <a:t>.sqrt</a:t>
            </a:r>
            <a:r>
              <a:rPr lang="en-US" altLang="zh-TW" dirty="0">
                <a:latin typeface="Lucida Console" panose="020B0609040504020204" pitchFamily="49" charset="0"/>
              </a:rPr>
              <a:t>(7)/4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dirty="0">
                <a:latin typeface="Lucida Console" panose="020B0609040504020204" pitchFamily="49" charset="0"/>
              </a:rPr>
              <a:t>],3) </a:t>
            </a:r>
          </a:p>
          <a:p>
            <a:r>
              <a:rPr lang="en-US" altLang="zh-TW" dirty="0">
                <a:latin typeface="Lucida Console" panose="020B0609040504020204" pitchFamily="49" charset="0"/>
              </a:rPr>
              <a:t>print(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state</a:t>
            </a:r>
            <a:r>
              <a:rPr lang="en-US" altLang="zh-TW" dirty="0">
                <a:latin typeface="Lucida Console" panose="020B0609040504020204" pitchFamily="49" charset="0"/>
              </a:rPr>
              <a:t> = </a:t>
            </a:r>
            <a:r>
              <a:rPr lang="en-US" altLang="zh-TW" dirty="0" err="1">
                <a:latin typeface="Lucida Console" panose="020B0609040504020204" pitchFamily="49" charset="0"/>
              </a:rPr>
              <a:t>Statevector.from_instruction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state</a:t>
            </a:r>
            <a:r>
              <a:rPr lang="en-US" altLang="zh-TW" dirty="0" err="1">
                <a:latin typeface="Lucida Console" panose="020B0609040504020204" pitchFamily="49" charset="0"/>
              </a:rPr>
              <a:t>.draw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0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bloch</a:t>
            </a:r>
            <a:r>
              <a:rPr lang="en-US" altLang="zh-TW" dirty="0">
                <a:solidFill>
                  <a:srgbClr val="C0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D80261-AD87-415F-9921-DB6420C92011}"/>
              </a:ext>
            </a:extLst>
          </p:cNvPr>
          <p:cNvSpPr/>
          <p:nvPr/>
        </p:nvSpPr>
        <p:spPr>
          <a:xfrm>
            <a:off x="719328" y="1843861"/>
            <a:ext cx="10246659" cy="4401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83B3D51-186E-47FE-9967-A6B0DC8F4559}"/>
                  </a:ext>
                </a:extLst>
              </p:cNvPr>
              <p:cNvSpPr txBox="1"/>
              <p:nvPr/>
            </p:nvSpPr>
            <p:spPr>
              <a:xfrm>
                <a:off x="6694415" y="1907860"/>
                <a:ext cx="427157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70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zh-TW" altLang="en-US" sz="1700" dirty="0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使用</a:t>
                </a:r>
                <a:r>
                  <a:rPr lang="en-US" altLang="zh-TW" sz="1700" dirty="0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import</a:t>
                </a:r>
                <a:r>
                  <a:rPr lang="zh-TW" altLang="en-US" sz="1700" dirty="0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從</a:t>
                </a:r>
                <a:r>
                  <a:rPr lang="en-US" altLang="zh-TW" sz="1700" dirty="0" err="1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qiskit</a:t>
                </a:r>
                <a:r>
                  <a:rPr lang="zh-TW" altLang="en-US" sz="1700" dirty="0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引入</a:t>
                </a:r>
                <a:r>
                  <a:rPr lang="en-US" altLang="zh-TW" sz="1700" b="1" dirty="0" err="1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QuantumCirsuit</a:t>
                </a:r>
                <a:endParaRPr lang="zh-TW" altLang="en-US" sz="17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83B3D51-186E-47FE-9967-A6B0DC8F4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415" y="1907860"/>
                <a:ext cx="4271572" cy="353943"/>
              </a:xfrm>
              <a:prstGeom prst="rect">
                <a:avLst/>
              </a:prstGeom>
              <a:blipFill>
                <a:blip r:embed="rId2"/>
                <a:stretch>
                  <a:fillRect t="-6897" r="-428" b="-224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0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CE715-6AFE-43D4-96F5-3B453C17C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 2-2</a:t>
            </a:r>
            <a:r>
              <a:rPr lang="zh-TW" altLang="en-US" dirty="0"/>
              <a:t> 程式解說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F8DD91-4480-4432-93DE-0AD35F873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28" y="1981200"/>
            <a:ext cx="5975087" cy="402336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from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qiskit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import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QuantumCircuit</a:t>
            </a:r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from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qiskit.quantum_info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import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Statevector</a:t>
            </a:r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latin typeface="Lucida Console" panose="020B0609040504020204" pitchFamily="49" charset="0"/>
              </a:rPr>
              <a:t>import 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math</a:t>
            </a:r>
          </a:p>
          <a:p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>
                <a:latin typeface="Lucida Console" panose="020B0609040504020204" pitchFamily="49" charset="0"/>
              </a:rPr>
              <a:t> = </a:t>
            </a:r>
            <a:r>
              <a:rPr lang="en-US" altLang="zh-TW" dirty="0" err="1">
                <a:latin typeface="Lucida Console" panose="020B0609040504020204" pitchFamily="49" charset="0"/>
              </a:rPr>
              <a:t>QuantumCircuit</a:t>
            </a:r>
            <a:r>
              <a:rPr lang="en-US" altLang="zh-TW" dirty="0">
                <a:latin typeface="Lucida Console" panose="020B0609040504020204" pitchFamily="49" charset="0"/>
              </a:rPr>
              <a:t>(4,4)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 err="1">
                <a:latin typeface="Lucida Console" panose="020B0609040504020204" pitchFamily="49" charset="0"/>
              </a:rPr>
              <a:t>.initialize</a:t>
            </a:r>
            <a:r>
              <a:rPr lang="en-US" altLang="zh-TW" dirty="0">
                <a:latin typeface="Lucida Console" panose="020B0609040504020204" pitchFamily="49" charset="0"/>
              </a:rPr>
              <a:t>([-1/2, </a:t>
            </a:r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math</a:t>
            </a:r>
            <a:r>
              <a:rPr lang="en-US" altLang="zh-TW" dirty="0" err="1">
                <a:latin typeface="Lucida Console" panose="020B0609040504020204" pitchFamily="49" charset="0"/>
              </a:rPr>
              <a:t>.sqrt</a:t>
            </a:r>
            <a:r>
              <a:rPr lang="en-US" altLang="zh-TW" dirty="0">
                <a:latin typeface="Lucida Console" panose="020B0609040504020204" pitchFamily="49" charset="0"/>
              </a:rPr>
              <a:t>(3)/2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dirty="0">
                <a:latin typeface="Lucida Console" panose="020B0609040504020204" pitchFamily="49" charset="0"/>
              </a:rPr>
              <a:t>],0) 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 err="1">
                <a:latin typeface="Lucida Console" panose="020B0609040504020204" pitchFamily="49" charset="0"/>
              </a:rPr>
              <a:t>.initialize</a:t>
            </a:r>
            <a:r>
              <a:rPr lang="en-US" altLang="zh-TW" dirty="0">
                <a:latin typeface="Lucida Console" panose="020B0609040504020204" pitchFamily="49" charset="0"/>
              </a:rPr>
              <a:t>([2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dirty="0">
                <a:latin typeface="Lucida Console" panose="020B0609040504020204" pitchFamily="49" charset="0"/>
              </a:rPr>
              <a:t>/3, </a:t>
            </a:r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math</a:t>
            </a:r>
            <a:r>
              <a:rPr lang="en-US" altLang="zh-TW" dirty="0" err="1">
                <a:latin typeface="Lucida Console" panose="020B0609040504020204" pitchFamily="49" charset="0"/>
              </a:rPr>
              <a:t>.sqrt</a:t>
            </a:r>
            <a:r>
              <a:rPr lang="en-US" altLang="zh-TW" dirty="0">
                <a:latin typeface="Lucida Console" panose="020B0609040504020204" pitchFamily="49" charset="0"/>
              </a:rPr>
              <a:t>(5)/3],1) 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 err="1">
                <a:latin typeface="Lucida Console" panose="020B0609040504020204" pitchFamily="49" charset="0"/>
              </a:rPr>
              <a:t>.initialize</a:t>
            </a:r>
            <a:r>
              <a:rPr lang="en-US" altLang="zh-TW" dirty="0">
                <a:latin typeface="Lucida Console" panose="020B0609040504020204" pitchFamily="49" charset="0"/>
              </a:rPr>
              <a:t>([1/4, -</a:t>
            </a:r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math</a:t>
            </a:r>
            <a:r>
              <a:rPr lang="en-US" altLang="zh-TW" dirty="0" err="1">
                <a:latin typeface="Lucida Console" panose="020B0609040504020204" pitchFamily="49" charset="0"/>
              </a:rPr>
              <a:t>.sqrt</a:t>
            </a:r>
            <a:r>
              <a:rPr lang="en-US" altLang="zh-TW" dirty="0">
                <a:latin typeface="Lucida Console" panose="020B0609040504020204" pitchFamily="49" charset="0"/>
              </a:rPr>
              <a:t>(15)/4],2) 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 err="1">
                <a:latin typeface="Lucida Console" panose="020B0609040504020204" pitchFamily="49" charset="0"/>
              </a:rPr>
              <a:t>.initialize</a:t>
            </a:r>
            <a:r>
              <a:rPr lang="en-US" altLang="zh-TW" dirty="0">
                <a:latin typeface="Lucida Console" panose="020B0609040504020204" pitchFamily="49" charset="0"/>
              </a:rPr>
              <a:t>([-3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dirty="0">
                <a:latin typeface="Lucida Console" panose="020B0609040504020204" pitchFamily="49" charset="0"/>
              </a:rPr>
              <a:t>/4, -</a:t>
            </a:r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math</a:t>
            </a:r>
            <a:r>
              <a:rPr lang="en-US" altLang="zh-TW" dirty="0" err="1">
                <a:latin typeface="Lucida Console" panose="020B0609040504020204" pitchFamily="49" charset="0"/>
              </a:rPr>
              <a:t>.sqrt</a:t>
            </a:r>
            <a:r>
              <a:rPr lang="en-US" altLang="zh-TW" dirty="0">
                <a:latin typeface="Lucida Console" panose="020B0609040504020204" pitchFamily="49" charset="0"/>
              </a:rPr>
              <a:t>(7)/4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dirty="0">
                <a:latin typeface="Lucida Console" panose="020B0609040504020204" pitchFamily="49" charset="0"/>
              </a:rPr>
              <a:t>],3) </a:t>
            </a:r>
          </a:p>
          <a:p>
            <a:r>
              <a:rPr lang="en-US" altLang="zh-TW" dirty="0">
                <a:latin typeface="Lucida Console" panose="020B0609040504020204" pitchFamily="49" charset="0"/>
              </a:rPr>
              <a:t>print(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state</a:t>
            </a:r>
            <a:r>
              <a:rPr lang="en-US" altLang="zh-TW" dirty="0">
                <a:latin typeface="Lucida Console" panose="020B0609040504020204" pitchFamily="49" charset="0"/>
              </a:rPr>
              <a:t> = </a:t>
            </a:r>
            <a:r>
              <a:rPr lang="en-US" altLang="zh-TW" dirty="0" err="1">
                <a:latin typeface="Lucida Console" panose="020B0609040504020204" pitchFamily="49" charset="0"/>
              </a:rPr>
              <a:t>Statevector.from_instruction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state</a:t>
            </a:r>
            <a:r>
              <a:rPr lang="en-US" altLang="zh-TW" dirty="0" err="1">
                <a:latin typeface="Lucida Console" panose="020B0609040504020204" pitchFamily="49" charset="0"/>
              </a:rPr>
              <a:t>.draw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0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bloch</a:t>
            </a:r>
            <a:r>
              <a:rPr lang="en-US" altLang="zh-TW" dirty="0">
                <a:solidFill>
                  <a:srgbClr val="C0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D80261-AD87-415F-9921-DB6420C92011}"/>
              </a:ext>
            </a:extLst>
          </p:cNvPr>
          <p:cNvSpPr/>
          <p:nvPr/>
        </p:nvSpPr>
        <p:spPr>
          <a:xfrm>
            <a:off x="719328" y="1843861"/>
            <a:ext cx="10246659" cy="4401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83B3D51-186E-47FE-9967-A6B0DC8F4559}"/>
                  </a:ext>
                </a:extLst>
              </p:cNvPr>
              <p:cNvSpPr txBox="1"/>
              <p:nvPr/>
            </p:nvSpPr>
            <p:spPr>
              <a:xfrm>
                <a:off x="6694415" y="2285365"/>
                <a:ext cx="4271572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70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zh-TW" altLang="en-US" sz="1700" dirty="0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使用</a:t>
                </a:r>
                <a:r>
                  <a:rPr lang="en-US" altLang="zh-TW" sz="1700" dirty="0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import</a:t>
                </a:r>
                <a:r>
                  <a:rPr lang="zh-TW" altLang="en-US" sz="1700" dirty="0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從</a:t>
                </a:r>
                <a:r>
                  <a:rPr lang="en-US" altLang="zh-TW" sz="1700" dirty="0" err="1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qiskit.quantum_info</a:t>
                </a:r>
                <a:r>
                  <a:rPr lang="zh-TW" altLang="en-US" sz="1700" dirty="0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中引入</a:t>
                </a:r>
                <a:r>
                  <a:rPr lang="en-US" altLang="zh-TW" sz="1700" b="1" i="1" dirty="0" err="1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Statevector</a:t>
                </a:r>
                <a:r>
                  <a:rPr lang="zh-TW" altLang="en-US" sz="1700" dirty="0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，為</a:t>
                </a:r>
                <a:r>
                  <a:rPr lang="zh-TW" altLang="en-US" sz="17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後續繪製布洛赫球體</a:t>
                </a:r>
                <a:endParaRPr lang="zh-TW" altLang="en-US" sz="17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83B3D51-186E-47FE-9967-A6B0DC8F4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415" y="2285365"/>
                <a:ext cx="4271572" cy="615553"/>
              </a:xfrm>
              <a:prstGeom prst="rect">
                <a:avLst/>
              </a:prstGeom>
              <a:blipFill>
                <a:blip r:embed="rId2"/>
                <a:stretch>
                  <a:fillRect l="-856" t="-3960" b="-118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61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CE715-6AFE-43D4-96F5-3B453C17C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 2-2</a:t>
            </a:r>
            <a:r>
              <a:rPr lang="zh-TW" altLang="en-US" dirty="0"/>
              <a:t> 程式解說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F8DD91-4480-4432-93DE-0AD35F873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28" y="1981200"/>
            <a:ext cx="5975087" cy="402336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from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qiskit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import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QuantumCircuit</a:t>
            </a:r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from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qiskit.quantum_info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import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Statevector</a:t>
            </a:r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latin typeface="Lucida Console" panose="020B0609040504020204" pitchFamily="49" charset="0"/>
              </a:rPr>
              <a:t>import 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math</a:t>
            </a:r>
          </a:p>
          <a:p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>
                <a:latin typeface="Lucida Console" panose="020B0609040504020204" pitchFamily="49" charset="0"/>
              </a:rPr>
              <a:t> = </a:t>
            </a:r>
            <a:r>
              <a:rPr lang="en-US" altLang="zh-TW" dirty="0" err="1">
                <a:latin typeface="Lucida Console" panose="020B0609040504020204" pitchFamily="49" charset="0"/>
              </a:rPr>
              <a:t>QuantumCircuit</a:t>
            </a:r>
            <a:r>
              <a:rPr lang="en-US" altLang="zh-TW" dirty="0">
                <a:latin typeface="Lucida Console" panose="020B0609040504020204" pitchFamily="49" charset="0"/>
              </a:rPr>
              <a:t>(4,4)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 err="1">
                <a:latin typeface="Lucida Console" panose="020B0609040504020204" pitchFamily="49" charset="0"/>
              </a:rPr>
              <a:t>.initialize</a:t>
            </a:r>
            <a:r>
              <a:rPr lang="en-US" altLang="zh-TW" dirty="0">
                <a:latin typeface="Lucida Console" panose="020B0609040504020204" pitchFamily="49" charset="0"/>
              </a:rPr>
              <a:t>([-1/2, </a:t>
            </a:r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math</a:t>
            </a:r>
            <a:r>
              <a:rPr lang="en-US" altLang="zh-TW" dirty="0" err="1">
                <a:latin typeface="Lucida Console" panose="020B0609040504020204" pitchFamily="49" charset="0"/>
              </a:rPr>
              <a:t>.sqrt</a:t>
            </a:r>
            <a:r>
              <a:rPr lang="en-US" altLang="zh-TW" dirty="0">
                <a:latin typeface="Lucida Console" panose="020B0609040504020204" pitchFamily="49" charset="0"/>
              </a:rPr>
              <a:t>(3)/2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dirty="0">
                <a:latin typeface="Lucida Console" panose="020B0609040504020204" pitchFamily="49" charset="0"/>
              </a:rPr>
              <a:t>],0) 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 err="1">
                <a:latin typeface="Lucida Console" panose="020B0609040504020204" pitchFamily="49" charset="0"/>
              </a:rPr>
              <a:t>.initialize</a:t>
            </a:r>
            <a:r>
              <a:rPr lang="en-US" altLang="zh-TW" dirty="0">
                <a:latin typeface="Lucida Console" panose="020B0609040504020204" pitchFamily="49" charset="0"/>
              </a:rPr>
              <a:t>([2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dirty="0">
                <a:latin typeface="Lucida Console" panose="020B0609040504020204" pitchFamily="49" charset="0"/>
              </a:rPr>
              <a:t>/3, </a:t>
            </a:r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math</a:t>
            </a:r>
            <a:r>
              <a:rPr lang="en-US" altLang="zh-TW" dirty="0" err="1">
                <a:latin typeface="Lucida Console" panose="020B0609040504020204" pitchFamily="49" charset="0"/>
              </a:rPr>
              <a:t>.sqrt</a:t>
            </a:r>
            <a:r>
              <a:rPr lang="en-US" altLang="zh-TW" dirty="0">
                <a:latin typeface="Lucida Console" panose="020B0609040504020204" pitchFamily="49" charset="0"/>
              </a:rPr>
              <a:t>(5)/3],1) 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 err="1">
                <a:latin typeface="Lucida Console" panose="020B0609040504020204" pitchFamily="49" charset="0"/>
              </a:rPr>
              <a:t>.initialize</a:t>
            </a:r>
            <a:r>
              <a:rPr lang="en-US" altLang="zh-TW" dirty="0">
                <a:latin typeface="Lucida Console" panose="020B0609040504020204" pitchFamily="49" charset="0"/>
              </a:rPr>
              <a:t>([1/4, -</a:t>
            </a:r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math</a:t>
            </a:r>
            <a:r>
              <a:rPr lang="en-US" altLang="zh-TW" dirty="0" err="1">
                <a:latin typeface="Lucida Console" panose="020B0609040504020204" pitchFamily="49" charset="0"/>
              </a:rPr>
              <a:t>.sqrt</a:t>
            </a:r>
            <a:r>
              <a:rPr lang="en-US" altLang="zh-TW" dirty="0">
                <a:latin typeface="Lucida Console" panose="020B0609040504020204" pitchFamily="49" charset="0"/>
              </a:rPr>
              <a:t>(15)/4],2) 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 err="1">
                <a:latin typeface="Lucida Console" panose="020B0609040504020204" pitchFamily="49" charset="0"/>
              </a:rPr>
              <a:t>.initialize</a:t>
            </a:r>
            <a:r>
              <a:rPr lang="en-US" altLang="zh-TW" dirty="0">
                <a:latin typeface="Lucida Console" panose="020B0609040504020204" pitchFamily="49" charset="0"/>
              </a:rPr>
              <a:t>([-3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dirty="0">
                <a:latin typeface="Lucida Console" panose="020B0609040504020204" pitchFamily="49" charset="0"/>
              </a:rPr>
              <a:t>/4, -</a:t>
            </a:r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math</a:t>
            </a:r>
            <a:r>
              <a:rPr lang="en-US" altLang="zh-TW" dirty="0" err="1">
                <a:latin typeface="Lucida Console" panose="020B0609040504020204" pitchFamily="49" charset="0"/>
              </a:rPr>
              <a:t>.sqrt</a:t>
            </a:r>
            <a:r>
              <a:rPr lang="en-US" altLang="zh-TW" dirty="0">
                <a:latin typeface="Lucida Console" panose="020B0609040504020204" pitchFamily="49" charset="0"/>
              </a:rPr>
              <a:t>(7)/4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dirty="0">
                <a:latin typeface="Lucida Console" panose="020B0609040504020204" pitchFamily="49" charset="0"/>
              </a:rPr>
              <a:t>],3) </a:t>
            </a:r>
          </a:p>
          <a:p>
            <a:r>
              <a:rPr lang="en-US" altLang="zh-TW" dirty="0">
                <a:latin typeface="Lucida Console" panose="020B0609040504020204" pitchFamily="49" charset="0"/>
              </a:rPr>
              <a:t>print(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state</a:t>
            </a:r>
            <a:r>
              <a:rPr lang="en-US" altLang="zh-TW" dirty="0">
                <a:latin typeface="Lucida Console" panose="020B0609040504020204" pitchFamily="49" charset="0"/>
              </a:rPr>
              <a:t> = </a:t>
            </a:r>
            <a:r>
              <a:rPr lang="en-US" altLang="zh-TW" dirty="0" err="1">
                <a:latin typeface="Lucida Console" panose="020B0609040504020204" pitchFamily="49" charset="0"/>
              </a:rPr>
              <a:t>Statevector.from_instruction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state</a:t>
            </a:r>
            <a:r>
              <a:rPr lang="en-US" altLang="zh-TW" dirty="0" err="1">
                <a:latin typeface="Lucida Console" panose="020B0609040504020204" pitchFamily="49" charset="0"/>
              </a:rPr>
              <a:t>.draw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0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bloch</a:t>
            </a:r>
            <a:r>
              <a:rPr lang="en-US" altLang="zh-TW" dirty="0">
                <a:solidFill>
                  <a:srgbClr val="C0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D80261-AD87-415F-9921-DB6420C92011}"/>
              </a:ext>
            </a:extLst>
          </p:cNvPr>
          <p:cNvSpPr/>
          <p:nvPr/>
        </p:nvSpPr>
        <p:spPr>
          <a:xfrm>
            <a:off x="719328" y="1843861"/>
            <a:ext cx="10246659" cy="4401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83B3D51-186E-47FE-9967-A6B0DC8F4559}"/>
                  </a:ext>
                </a:extLst>
              </p:cNvPr>
              <p:cNvSpPr txBox="1"/>
              <p:nvPr/>
            </p:nvSpPr>
            <p:spPr>
              <a:xfrm>
                <a:off x="4169329" y="2646091"/>
                <a:ext cx="6574871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70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zh-TW" altLang="en-US" sz="1700" dirty="0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為了要做</a:t>
                </a:r>
                <a:r>
                  <a:rPr lang="zh-TW" altLang="en-US" sz="17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根號</a:t>
                </a:r>
                <a:r>
                  <a:rPr lang="en-US" altLang="zh-TW" sz="17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(sqrt)</a:t>
                </a:r>
                <a:r>
                  <a:rPr lang="zh-TW" altLang="en-US" sz="17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的運算</a:t>
                </a:r>
                <a:r>
                  <a:rPr lang="zh-TW" altLang="en-US" sz="1700" dirty="0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，所以使用</a:t>
                </a:r>
                <a:r>
                  <a:rPr lang="en-US" altLang="zh-TW" sz="1700" dirty="0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import</a:t>
                </a:r>
                <a:r>
                  <a:rPr lang="zh-TW" altLang="en-US" sz="1700" dirty="0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引入</a:t>
                </a:r>
                <a:r>
                  <a:rPr lang="en-US" altLang="zh-TW" sz="1700" b="1" i="1" dirty="0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math</a:t>
                </a:r>
                <a:endParaRPr lang="zh-TW" altLang="en-US" sz="17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83B3D51-186E-47FE-9967-A6B0DC8F4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329" y="2646091"/>
                <a:ext cx="6574871" cy="353943"/>
              </a:xfrm>
              <a:prstGeom prst="rect">
                <a:avLst/>
              </a:prstGeom>
              <a:blipFill>
                <a:blip r:embed="rId2"/>
                <a:stretch>
                  <a:fillRect t="-5172" b="-224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733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CE715-6AFE-43D4-96F5-3B453C17C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 2-2</a:t>
            </a:r>
            <a:r>
              <a:rPr lang="zh-TW" altLang="en-US" dirty="0"/>
              <a:t> 程式解說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F8DD91-4480-4432-93DE-0AD35F873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28" y="1981200"/>
            <a:ext cx="5975087" cy="402336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from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qiskit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import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QuantumCircuit</a:t>
            </a:r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from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qiskit.quantum_info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import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Statevector</a:t>
            </a:r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latin typeface="Lucida Console" panose="020B0609040504020204" pitchFamily="49" charset="0"/>
              </a:rPr>
              <a:t>import 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math</a:t>
            </a:r>
          </a:p>
          <a:p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>
                <a:latin typeface="Lucida Console" panose="020B0609040504020204" pitchFamily="49" charset="0"/>
              </a:rPr>
              <a:t> = </a:t>
            </a:r>
            <a:r>
              <a:rPr lang="en-US" altLang="zh-TW" dirty="0" err="1">
                <a:latin typeface="Lucida Console" panose="020B0609040504020204" pitchFamily="49" charset="0"/>
              </a:rPr>
              <a:t>QuantumCircuit</a:t>
            </a:r>
            <a:r>
              <a:rPr lang="en-US" altLang="zh-TW" dirty="0">
                <a:latin typeface="Lucida Console" panose="020B0609040504020204" pitchFamily="49" charset="0"/>
              </a:rPr>
              <a:t>(4,4)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 err="1">
                <a:latin typeface="Lucida Console" panose="020B0609040504020204" pitchFamily="49" charset="0"/>
              </a:rPr>
              <a:t>.initialize</a:t>
            </a:r>
            <a:r>
              <a:rPr lang="en-US" altLang="zh-TW" dirty="0">
                <a:latin typeface="Lucida Console" panose="020B0609040504020204" pitchFamily="49" charset="0"/>
              </a:rPr>
              <a:t>([-1/2, </a:t>
            </a:r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math</a:t>
            </a:r>
            <a:r>
              <a:rPr lang="en-US" altLang="zh-TW" dirty="0" err="1">
                <a:latin typeface="Lucida Console" panose="020B0609040504020204" pitchFamily="49" charset="0"/>
              </a:rPr>
              <a:t>.sqrt</a:t>
            </a:r>
            <a:r>
              <a:rPr lang="en-US" altLang="zh-TW" dirty="0">
                <a:latin typeface="Lucida Console" panose="020B0609040504020204" pitchFamily="49" charset="0"/>
              </a:rPr>
              <a:t>(3)/2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dirty="0">
                <a:latin typeface="Lucida Console" panose="020B0609040504020204" pitchFamily="49" charset="0"/>
              </a:rPr>
              <a:t>],0) 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 err="1">
                <a:latin typeface="Lucida Console" panose="020B0609040504020204" pitchFamily="49" charset="0"/>
              </a:rPr>
              <a:t>.initialize</a:t>
            </a:r>
            <a:r>
              <a:rPr lang="en-US" altLang="zh-TW" dirty="0">
                <a:latin typeface="Lucida Console" panose="020B0609040504020204" pitchFamily="49" charset="0"/>
              </a:rPr>
              <a:t>([2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dirty="0">
                <a:latin typeface="Lucida Console" panose="020B0609040504020204" pitchFamily="49" charset="0"/>
              </a:rPr>
              <a:t>/3, </a:t>
            </a:r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math</a:t>
            </a:r>
            <a:r>
              <a:rPr lang="en-US" altLang="zh-TW" dirty="0" err="1">
                <a:latin typeface="Lucida Console" panose="020B0609040504020204" pitchFamily="49" charset="0"/>
              </a:rPr>
              <a:t>.sqrt</a:t>
            </a:r>
            <a:r>
              <a:rPr lang="en-US" altLang="zh-TW" dirty="0">
                <a:latin typeface="Lucida Console" panose="020B0609040504020204" pitchFamily="49" charset="0"/>
              </a:rPr>
              <a:t>(5)/3],1) 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 err="1">
                <a:latin typeface="Lucida Console" panose="020B0609040504020204" pitchFamily="49" charset="0"/>
              </a:rPr>
              <a:t>.initialize</a:t>
            </a:r>
            <a:r>
              <a:rPr lang="en-US" altLang="zh-TW" dirty="0">
                <a:latin typeface="Lucida Console" panose="020B0609040504020204" pitchFamily="49" charset="0"/>
              </a:rPr>
              <a:t>([1/4, -</a:t>
            </a:r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math</a:t>
            </a:r>
            <a:r>
              <a:rPr lang="en-US" altLang="zh-TW" dirty="0" err="1">
                <a:latin typeface="Lucida Console" panose="020B0609040504020204" pitchFamily="49" charset="0"/>
              </a:rPr>
              <a:t>.sqrt</a:t>
            </a:r>
            <a:r>
              <a:rPr lang="en-US" altLang="zh-TW" dirty="0">
                <a:latin typeface="Lucida Console" panose="020B0609040504020204" pitchFamily="49" charset="0"/>
              </a:rPr>
              <a:t>(15)/4],2) 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 err="1">
                <a:latin typeface="Lucida Console" panose="020B0609040504020204" pitchFamily="49" charset="0"/>
              </a:rPr>
              <a:t>.initialize</a:t>
            </a:r>
            <a:r>
              <a:rPr lang="en-US" altLang="zh-TW" dirty="0">
                <a:latin typeface="Lucida Console" panose="020B0609040504020204" pitchFamily="49" charset="0"/>
              </a:rPr>
              <a:t>([-3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dirty="0">
                <a:latin typeface="Lucida Console" panose="020B0609040504020204" pitchFamily="49" charset="0"/>
              </a:rPr>
              <a:t>/4, -</a:t>
            </a:r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math</a:t>
            </a:r>
            <a:r>
              <a:rPr lang="en-US" altLang="zh-TW" dirty="0" err="1">
                <a:latin typeface="Lucida Console" panose="020B0609040504020204" pitchFamily="49" charset="0"/>
              </a:rPr>
              <a:t>.sqrt</a:t>
            </a:r>
            <a:r>
              <a:rPr lang="en-US" altLang="zh-TW" dirty="0">
                <a:latin typeface="Lucida Console" panose="020B0609040504020204" pitchFamily="49" charset="0"/>
              </a:rPr>
              <a:t>(7)/4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dirty="0">
                <a:latin typeface="Lucida Console" panose="020B0609040504020204" pitchFamily="49" charset="0"/>
              </a:rPr>
              <a:t>],3) </a:t>
            </a:r>
          </a:p>
          <a:p>
            <a:r>
              <a:rPr lang="en-US" altLang="zh-TW" dirty="0">
                <a:latin typeface="Lucida Console" panose="020B0609040504020204" pitchFamily="49" charset="0"/>
              </a:rPr>
              <a:t>print(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state</a:t>
            </a:r>
            <a:r>
              <a:rPr lang="en-US" altLang="zh-TW" dirty="0">
                <a:latin typeface="Lucida Console" panose="020B0609040504020204" pitchFamily="49" charset="0"/>
              </a:rPr>
              <a:t> = </a:t>
            </a:r>
            <a:r>
              <a:rPr lang="en-US" altLang="zh-TW" dirty="0" err="1">
                <a:latin typeface="Lucida Console" panose="020B0609040504020204" pitchFamily="49" charset="0"/>
              </a:rPr>
              <a:t>Statevector.from_instruction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state</a:t>
            </a:r>
            <a:r>
              <a:rPr lang="en-US" altLang="zh-TW" dirty="0" err="1">
                <a:latin typeface="Lucida Console" panose="020B0609040504020204" pitchFamily="49" charset="0"/>
              </a:rPr>
              <a:t>.draw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0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bloch</a:t>
            </a:r>
            <a:r>
              <a:rPr lang="en-US" altLang="zh-TW" dirty="0">
                <a:solidFill>
                  <a:srgbClr val="C0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D80261-AD87-415F-9921-DB6420C92011}"/>
              </a:ext>
            </a:extLst>
          </p:cNvPr>
          <p:cNvSpPr/>
          <p:nvPr/>
        </p:nvSpPr>
        <p:spPr>
          <a:xfrm>
            <a:off x="719328" y="1843861"/>
            <a:ext cx="10246659" cy="4401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83B3D51-186E-47FE-9967-A6B0DC8F4559}"/>
                  </a:ext>
                </a:extLst>
              </p:cNvPr>
              <p:cNvSpPr txBox="1"/>
              <p:nvPr/>
            </p:nvSpPr>
            <p:spPr>
              <a:xfrm>
                <a:off x="6314554" y="2968588"/>
                <a:ext cx="4651434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70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zh-TW" altLang="en-US" sz="1700" dirty="0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建構一包含</a:t>
                </a:r>
                <a:r>
                  <a:rPr lang="en-US" altLang="zh-TW" sz="1700" b="1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4</a:t>
                </a:r>
                <a:r>
                  <a:rPr lang="zh-TW" altLang="en-US" sz="1700" b="1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個量子位元及</a:t>
                </a:r>
                <a:r>
                  <a:rPr lang="en-US" altLang="zh-TW" sz="1700" b="1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4</a:t>
                </a:r>
                <a:r>
                  <a:rPr lang="zh-TW" altLang="en-US" sz="1700" b="1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個古典位元</a:t>
                </a:r>
                <a:r>
                  <a:rPr lang="zh-TW" altLang="en-US" sz="1700" dirty="0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的量子線路，並儲存於</a:t>
                </a:r>
                <a:r>
                  <a:rPr lang="en-US" altLang="zh-TW" sz="1700" dirty="0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qc</a:t>
                </a:r>
                <a:r>
                  <a:rPr lang="zh-TW" altLang="en-US" sz="1700" dirty="0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中</a:t>
                </a:r>
                <a:endParaRPr lang="zh-TW" altLang="en-US" sz="17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83B3D51-186E-47FE-9967-A6B0DC8F4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554" y="2968588"/>
                <a:ext cx="4651434" cy="615553"/>
              </a:xfrm>
              <a:prstGeom prst="rect">
                <a:avLst/>
              </a:prstGeom>
              <a:blipFill>
                <a:blip r:embed="rId2"/>
                <a:stretch>
                  <a:fillRect l="-917" t="-3960" b="-118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33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CE715-6AFE-43D4-96F5-3B453C17C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 2-2</a:t>
            </a:r>
            <a:r>
              <a:rPr lang="zh-TW" altLang="en-US" dirty="0"/>
              <a:t> 程式解說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F8DD91-4480-4432-93DE-0AD35F873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28" y="1981200"/>
            <a:ext cx="5975087" cy="402336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from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qiskit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import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QuantumCircuit</a:t>
            </a:r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from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qiskit.quantum_info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import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Statevector</a:t>
            </a:r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latin typeface="Lucida Console" panose="020B0609040504020204" pitchFamily="49" charset="0"/>
              </a:rPr>
              <a:t>import 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math</a:t>
            </a:r>
          </a:p>
          <a:p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>
                <a:latin typeface="Lucida Console" panose="020B0609040504020204" pitchFamily="49" charset="0"/>
              </a:rPr>
              <a:t> = </a:t>
            </a:r>
            <a:r>
              <a:rPr lang="en-US" altLang="zh-TW" dirty="0" err="1">
                <a:latin typeface="Lucida Console" panose="020B0609040504020204" pitchFamily="49" charset="0"/>
              </a:rPr>
              <a:t>QuantumCircuit</a:t>
            </a:r>
            <a:r>
              <a:rPr lang="en-US" altLang="zh-TW" dirty="0">
                <a:latin typeface="Lucida Console" panose="020B0609040504020204" pitchFamily="49" charset="0"/>
              </a:rPr>
              <a:t>(4,4)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 err="1">
                <a:latin typeface="Lucida Console" panose="020B0609040504020204" pitchFamily="49" charset="0"/>
              </a:rPr>
              <a:t>.initialize</a:t>
            </a:r>
            <a:r>
              <a:rPr lang="en-US" altLang="zh-TW" dirty="0">
                <a:latin typeface="Lucida Console" panose="020B0609040504020204" pitchFamily="49" charset="0"/>
              </a:rPr>
              <a:t>([-1/2, </a:t>
            </a:r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math</a:t>
            </a:r>
            <a:r>
              <a:rPr lang="en-US" altLang="zh-TW" dirty="0" err="1">
                <a:latin typeface="Lucida Console" panose="020B0609040504020204" pitchFamily="49" charset="0"/>
              </a:rPr>
              <a:t>.sqrt</a:t>
            </a:r>
            <a:r>
              <a:rPr lang="en-US" altLang="zh-TW" dirty="0">
                <a:latin typeface="Lucida Console" panose="020B0609040504020204" pitchFamily="49" charset="0"/>
              </a:rPr>
              <a:t>(3)/2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dirty="0">
                <a:latin typeface="Lucida Console" panose="020B0609040504020204" pitchFamily="49" charset="0"/>
              </a:rPr>
              <a:t>],0) 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 err="1">
                <a:latin typeface="Lucida Console" panose="020B0609040504020204" pitchFamily="49" charset="0"/>
              </a:rPr>
              <a:t>.initialize</a:t>
            </a:r>
            <a:r>
              <a:rPr lang="en-US" altLang="zh-TW" dirty="0">
                <a:latin typeface="Lucida Console" panose="020B0609040504020204" pitchFamily="49" charset="0"/>
              </a:rPr>
              <a:t>([2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dirty="0">
                <a:latin typeface="Lucida Console" panose="020B0609040504020204" pitchFamily="49" charset="0"/>
              </a:rPr>
              <a:t>/3, </a:t>
            </a:r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math</a:t>
            </a:r>
            <a:r>
              <a:rPr lang="en-US" altLang="zh-TW" dirty="0" err="1">
                <a:latin typeface="Lucida Console" panose="020B0609040504020204" pitchFamily="49" charset="0"/>
              </a:rPr>
              <a:t>.sqrt</a:t>
            </a:r>
            <a:r>
              <a:rPr lang="en-US" altLang="zh-TW" dirty="0">
                <a:latin typeface="Lucida Console" panose="020B0609040504020204" pitchFamily="49" charset="0"/>
              </a:rPr>
              <a:t>(5)/3],1) 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 err="1">
                <a:latin typeface="Lucida Console" panose="020B0609040504020204" pitchFamily="49" charset="0"/>
              </a:rPr>
              <a:t>.initialize</a:t>
            </a:r>
            <a:r>
              <a:rPr lang="en-US" altLang="zh-TW" dirty="0">
                <a:latin typeface="Lucida Console" panose="020B0609040504020204" pitchFamily="49" charset="0"/>
              </a:rPr>
              <a:t>([1/4, -</a:t>
            </a:r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math</a:t>
            </a:r>
            <a:r>
              <a:rPr lang="en-US" altLang="zh-TW" dirty="0" err="1">
                <a:latin typeface="Lucida Console" panose="020B0609040504020204" pitchFamily="49" charset="0"/>
              </a:rPr>
              <a:t>.sqrt</a:t>
            </a:r>
            <a:r>
              <a:rPr lang="en-US" altLang="zh-TW" dirty="0">
                <a:latin typeface="Lucida Console" panose="020B0609040504020204" pitchFamily="49" charset="0"/>
              </a:rPr>
              <a:t>(15)/4],2) 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 err="1">
                <a:latin typeface="Lucida Console" panose="020B0609040504020204" pitchFamily="49" charset="0"/>
              </a:rPr>
              <a:t>.initialize</a:t>
            </a:r>
            <a:r>
              <a:rPr lang="en-US" altLang="zh-TW" dirty="0">
                <a:latin typeface="Lucida Console" panose="020B0609040504020204" pitchFamily="49" charset="0"/>
              </a:rPr>
              <a:t>([-3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dirty="0">
                <a:latin typeface="Lucida Console" panose="020B0609040504020204" pitchFamily="49" charset="0"/>
              </a:rPr>
              <a:t>/4, -</a:t>
            </a:r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math</a:t>
            </a:r>
            <a:r>
              <a:rPr lang="en-US" altLang="zh-TW" dirty="0" err="1">
                <a:latin typeface="Lucida Console" panose="020B0609040504020204" pitchFamily="49" charset="0"/>
              </a:rPr>
              <a:t>.sqrt</a:t>
            </a:r>
            <a:r>
              <a:rPr lang="en-US" altLang="zh-TW" dirty="0">
                <a:latin typeface="Lucida Console" panose="020B0609040504020204" pitchFamily="49" charset="0"/>
              </a:rPr>
              <a:t>(7)/4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dirty="0">
                <a:latin typeface="Lucida Console" panose="020B0609040504020204" pitchFamily="49" charset="0"/>
              </a:rPr>
              <a:t>],3) </a:t>
            </a:r>
          </a:p>
          <a:p>
            <a:r>
              <a:rPr lang="en-US" altLang="zh-TW" dirty="0">
                <a:latin typeface="Lucida Console" panose="020B0609040504020204" pitchFamily="49" charset="0"/>
              </a:rPr>
              <a:t>print(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state</a:t>
            </a:r>
            <a:r>
              <a:rPr lang="en-US" altLang="zh-TW" dirty="0">
                <a:latin typeface="Lucida Console" panose="020B0609040504020204" pitchFamily="49" charset="0"/>
              </a:rPr>
              <a:t> = </a:t>
            </a:r>
            <a:r>
              <a:rPr lang="en-US" altLang="zh-TW" dirty="0" err="1">
                <a:latin typeface="Lucida Console" panose="020B0609040504020204" pitchFamily="49" charset="0"/>
              </a:rPr>
              <a:t>Statevector.from_instruction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state</a:t>
            </a:r>
            <a:r>
              <a:rPr lang="en-US" altLang="zh-TW" dirty="0" err="1">
                <a:latin typeface="Lucida Console" panose="020B0609040504020204" pitchFamily="49" charset="0"/>
              </a:rPr>
              <a:t>.draw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0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bloch</a:t>
            </a:r>
            <a:r>
              <a:rPr lang="en-US" altLang="zh-TW" dirty="0">
                <a:solidFill>
                  <a:srgbClr val="C0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D80261-AD87-415F-9921-DB6420C92011}"/>
              </a:ext>
            </a:extLst>
          </p:cNvPr>
          <p:cNvSpPr/>
          <p:nvPr/>
        </p:nvSpPr>
        <p:spPr>
          <a:xfrm>
            <a:off x="719328" y="1843861"/>
            <a:ext cx="10246659" cy="4401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83B3D51-186E-47FE-9967-A6B0DC8F4559}"/>
                  </a:ext>
                </a:extLst>
              </p:cNvPr>
              <p:cNvSpPr txBox="1"/>
              <p:nvPr/>
            </p:nvSpPr>
            <p:spPr>
              <a:xfrm>
                <a:off x="6314553" y="3253838"/>
                <a:ext cx="4651434" cy="2104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altLang="zh-TW" sz="17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17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  <m:e/>
                          <m:e/>
                          <m:e/>
                          <m:e/>
                        </m:eqArr>
                      </m:e>
                    </m:d>
                    <m:r>
                      <a:rPr lang="en-US" altLang="zh-TW" sz="170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zh-TW" altLang="en-US" sz="1700" dirty="0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使用</a:t>
                </a:r>
                <a:r>
                  <a:rPr lang="en-US" altLang="zh-TW" sz="1700" dirty="0" err="1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QuantumCirciut</a:t>
                </a:r>
                <a:r>
                  <a:rPr lang="zh-TW" altLang="en-US" sz="1700" dirty="0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中的</a:t>
                </a:r>
                <a:r>
                  <a:rPr lang="en-US" altLang="zh-TW" sz="1700" b="1" i="1" dirty="0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initialize</a:t>
                </a:r>
                <a:r>
                  <a:rPr lang="zh-TW" altLang="en-US" sz="1700" dirty="0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        </a:t>
                </a:r>
                <a:r>
                  <a:rPr lang="en-US" altLang="zh-TW" sz="1700" dirty="0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	   </a:t>
                </a:r>
                <a:r>
                  <a:rPr lang="zh-TW" altLang="en-US" sz="1700" dirty="0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7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17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𝑞</m:t>
                        </m:r>
                      </m:e>
                      <m:sub>
                        <m:r>
                          <a:rPr lang="en-US" altLang="zh-TW" sz="17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0</m:t>
                        </m:r>
                      </m:sub>
                    </m:sSub>
                    <m:r>
                      <a:rPr lang="zh-TW" altLang="en-US" sz="17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、</m:t>
                    </m:r>
                    <m:sSub>
                      <m:sSubPr>
                        <m:ctrlPr>
                          <a:rPr lang="en-US" altLang="zh-TW" sz="17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17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𝑞</m:t>
                        </m:r>
                      </m:e>
                      <m:sub>
                        <m:r>
                          <a:rPr lang="en-US" altLang="zh-TW" sz="17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  <m:r>
                      <a:rPr lang="zh-TW" altLang="en-US" sz="17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、</m:t>
                    </m:r>
                    <m:sSub>
                      <m:sSubPr>
                        <m:ctrlPr>
                          <a:rPr lang="en-US" altLang="zh-TW" sz="17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17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𝑞</m:t>
                        </m:r>
                      </m:e>
                      <m:sub>
                        <m:r>
                          <a:rPr lang="en-US" altLang="zh-TW" sz="17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b>
                    </m:sSub>
                    <m:r>
                      <a:rPr lang="zh-TW" altLang="en-US" sz="17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、</m:t>
                    </m:r>
                    <m:sSub>
                      <m:sSubPr>
                        <m:ctrlPr>
                          <a:rPr lang="en-US" altLang="zh-TW" sz="17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17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𝑞</m:t>
                        </m:r>
                      </m:e>
                      <m:sub>
                        <m:r>
                          <a:rPr lang="en-US" altLang="zh-TW" sz="17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3</m:t>
                        </m:r>
                      </m:sub>
                    </m:sSub>
                    <m:r>
                      <a:rPr lang="zh-TW" altLang="en-US" sz="17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分別賦予</m:t>
                    </m:r>
                    <m:r>
                      <a:rPr lang="en-US" altLang="zh-TW" sz="17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TW" sz="17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7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zh-TW" altLang="en-US" sz="17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TW" sz="17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1700" b="1" dirty="0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:r>
                  <a:rPr lang="en-US" altLang="zh-TW" sz="1700" dirty="0">
                    <a:solidFill>
                      <a:schemeClr val="accent2">
                        <a:lumMod val="75000"/>
                      </a:schemeClr>
                    </a:solidFill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7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TW" sz="17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7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zh-TW" altLang="en-US" sz="17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TW" sz="17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1700" b="1" dirty="0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:r>
                  <a:rPr lang="en-US" altLang="zh-TW" sz="1700" dirty="0">
                    <a:solidFill>
                      <a:schemeClr val="accent2">
                        <a:lumMod val="75000"/>
                      </a:schemeClr>
                    </a:solidFill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sz="17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zh-TW" altLang="en-US" sz="17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zh-TW" altLang="en-US" sz="17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zh-TW" altLang="en-US" sz="17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zh-TW" altLang="en-US" sz="17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zh-TW" altLang="en-US" sz="17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zh-TW" altLang="en-US" sz="17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zh-TW" altLang="en-US" sz="17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zh-TW" altLang="en-US" sz="17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zh-TW" altLang="en-US" sz="17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zh-TW" altLang="en-US" sz="17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zh-TW" altLang="en-US" sz="17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zh-TW" altLang="en-US" sz="17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zh-TW" altLang="en-US" sz="17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sz="17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TW" sz="17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7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zh-TW" altLang="en-US" sz="17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TW" sz="17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1700" b="1" dirty="0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:r>
                  <a:rPr lang="en-US" altLang="zh-TW" sz="1700" dirty="0">
                    <a:solidFill>
                      <a:schemeClr val="accent2">
                        <a:lumMod val="75000"/>
                      </a:schemeClr>
                    </a:solidFill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7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TW" sz="17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7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zh-TW" altLang="en-US" sz="17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TW" sz="17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zh-TW" altLang="en-US" sz="17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狀態向量</m:t>
                    </m:r>
                  </m:oMath>
                </a14:m>
                <a:endParaRPr lang="zh-TW" altLang="en-US" sz="17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83B3D51-186E-47FE-9967-A6B0DC8F4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553" y="3253838"/>
                <a:ext cx="4651434" cy="2104935"/>
              </a:xfrm>
              <a:prstGeom prst="rect">
                <a:avLst/>
              </a:prstGeom>
              <a:blipFill>
                <a:blip r:embed="rId2"/>
                <a:stretch>
                  <a:fillRect r="-4325" b="-2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748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CE715-6AFE-43D4-96F5-3B453C17C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 2-2</a:t>
            </a:r>
            <a:r>
              <a:rPr lang="zh-TW" altLang="en-US" dirty="0"/>
              <a:t> 程式解說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F8DD91-4480-4432-93DE-0AD35F873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28" y="1981200"/>
            <a:ext cx="5975087" cy="402336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from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qiskit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import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QuantumCircuit</a:t>
            </a:r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from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qiskit.quantum_info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import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Statevector</a:t>
            </a:r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latin typeface="Lucida Console" panose="020B0609040504020204" pitchFamily="49" charset="0"/>
              </a:rPr>
              <a:t>import 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math</a:t>
            </a:r>
          </a:p>
          <a:p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>
                <a:latin typeface="Lucida Console" panose="020B0609040504020204" pitchFamily="49" charset="0"/>
              </a:rPr>
              <a:t> = </a:t>
            </a:r>
            <a:r>
              <a:rPr lang="en-US" altLang="zh-TW" dirty="0" err="1">
                <a:latin typeface="Lucida Console" panose="020B0609040504020204" pitchFamily="49" charset="0"/>
              </a:rPr>
              <a:t>QuantumCircuit</a:t>
            </a:r>
            <a:r>
              <a:rPr lang="en-US" altLang="zh-TW" dirty="0">
                <a:latin typeface="Lucida Console" panose="020B0609040504020204" pitchFamily="49" charset="0"/>
              </a:rPr>
              <a:t>(4,4)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 err="1">
                <a:latin typeface="Lucida Console" panose="020B0609040504020204" pitchFamily="49" charset="0"/>
              </a:rPr>
              <a:t>.initialize</a:t>
            </a:r>
            <a:r>
              <a:rPr lang="en-US" altLang="zh-TW" dirty="0">
                <a:latin typeface="Lucida Console" panose="020B0609040504020204" pitchFamily="49" charset="0"/>
              </a:rPr>
              <a:t>([-1/2, </a:t>
            </a:r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math</a:t>
            </a:r>
            <a:r>
              <a:rPr lang="en-US" altLang="zh-TW" dirty="0" err="1">
                <a:latin typeface="Lucida Console" panose="020B0609040504020204" pitchFamily="49" charset="0"/>
              </a:rPr>
              <a:t>.sqrt</a:t>
            </a:r>
            <a:r>
              <a:rPr lang="en-US" altLang="zh-TW" dirty="0">
                <a:latin typeface="Lucida Console" panose="020B0609040504020204" pitchFamily="49" charset="0"/>
              </a:rPr>
              <a:t>(3)/2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dirty="0">
                <a:latin typeface="Lucida Console" panose="020B0609040504020204" pitchFamily="49" charset="0"/>
              </a:rPr>
              <a:t>],0) 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 err="1">
                <a:latin typeface="Lucida Console" panose="020B0609040504020204" pitchFamily="49" charset="0"/>
              </a:rPr>
              <a:t>.initialize</a:t>
            </a:r>
            <a:r>
              <a:rPr lang="en-US" altLang="zh-TW" dirty="0">
                <a:latin typeface="Lucida Console" panose="020B0609040504020204" pitchFamily="49" charset="0"/>
              </a:rPr>
              <a:t>([2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dirty="0">
                <a:latin typeface="Lucida Console" panose="020B0609040504020204" pitchFamily="49" charset="0"/>
              </a:rPr>
              <a:t>/3, </a:t>
            </a:r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math</a:t>
            </a:r>
            <a:r>
              <a:rPr lang="en-US" altLang="zh-TW" dirty="0" err="1">
                <a:latin typeface="Lucida Console" panose="020B0609040504020204" pitchFamily="49" charset="0"/>
              </a:rPr>
              <a:t>.sqrt</a:t>
            </a:r>
            <a:r>
              <a:rPr lang="en-US" altLang="zh-TW" dirty="0">
                <a:latin typeface="Lucida Console" panose="020B0609040504020204" pitchFamily="49" charset="0"/>
              </a:rPr>
              <a:t>(5)/3],1) 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 err="1">
                <a:latin typeface="Lucida Console" panose="020B0609040504020204" pitchFamily="49" charset="0"/>
              </a:rPr>
              <a:t>.initialize</a:t>
            </a:r>
            <a:r>
              <a:rPr lang="en-US" altLang="zh-TW" dirty="0">
                <a:latin typeface="Lucida Console" panose="020B0609040504020204" pitchFamily="49" charset="0"/>
              </a:rPr>
              <a:t>([1/4, -</a:t>
            </a:r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math</a:t>
            </a:r>
            <a:r>
              <a:rPr lang="en-US" altLang="zh-TW" dirty="0" err="1">
                <a:latin typeface="Lucida Console" panose="020B0609040504020204" pitchFamily="49" charset="0"/>
              </a:rPr>
              <a:t>.sqrt</a:t>
            </a:r>
            <a:r>
              <a:rPr lang="en-US" altLang="zh-TW" dirty="0">
                <a:latin typeface="Lucida Console" panose="020B0609040504020204" pitchFamily="49" charset="0"/>
              </a:rPr>
              <a:t>(15)/4],2) 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 err="1">
                <a:latin typeface="Lucida Console" panose="020B0609040504020204" pitchFamily="49" charset="0"/>
              </a:rPr>
              <a:t>.initialize</a:t>
            </a:r>
            <a:r>
              <a:rPr lang="en-US" altLang="zh-TW" dirty="0">
                <a:latin typeface="Lucida Console" panose="020B0609040504020204" pitchFamily="49" charset="0"/>
              </a:rPr>
              <a:t>([-3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dirty="0">
                <a:latin typeface="Lucida Console" panose="020B0609040504020204" pitchFamily="49" charset="0"/>
              </a:rPr>
              <a:t>/4, -</a:t>
            </a:r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math</a:t>
            </a:r>
            <a:r>
              <a:rPr lang="en-US" altLang="zh-TW" dirty="0" err="1">
                <a:latin typeface="Lucida Console" panose="020B0609040504020204" pitchFamily="49" charset="0"/>
              </a:rPr>
              <a:t>.sqrt</a:t>
            </a:r>
            <a:r>
              <a:rPr lang="en-US" altLang="zh-TW" dirty="0">
                <a:latin typeface="Lucida Console" panose="020B0609040504020204" pitchFamily="49" charset="0"/>
              </a:rPr>
              <a:t>(7)/4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dirty="0">
                <a:latin typeface="Lucida Console" panose="020B0609040504020204" pitchFamily="49" charset="0"/>
              </a:rPr>
              <a:t>],3) </a:t>
            </a:r>
          </a:p>
          <a:p>
            <a:r>
              <a:rPr lang="en-US" altLang="zh-TW" dirty="0">
                <a:latin typeface="Lucida Console" panose="020B0609040504020204" pitchFamily="49" charset="0"/>
              </a:rPr>
              <a:t>print(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state</a:t>
            </a:r>
            <a:r>
              <a:rPr lang="en-US" altLang="zh-TW" dirty="0">
                <a:latin typeface="Lucida Console" panose="020B0609040504020204" pitchFamily="49" charset="0"/>
              </a:rPr>
              <a:t> = </a:t>
            </a:r>
            <a:r>
              <a:rPr lang="en-US" altLang="zh-TW" dirty="0" err="1">
                <a:latin typeface="Lucida Console" panose="020B0609040504020204" pitchFamily="49" charset="0"/>
              </a:rPr>
              <a:t>Statevector.from_instruction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qc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state</a:t>
            </a:r>
            <a:r>
              <a:rPr lang="en-US" altLang="zh-TW" dirty="0" err="1">
                <a:latin typeface="Lucida Console" panose="020B0609040504020204" pitchFamily="49" charset="0"/>
              </a:rPr>
              <a:t>.draw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0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bloch</a:t>
            </a:r>
            <a:r>
              <a:rPr lang="en-US" altLang="zh-TW" dirty="0">
                <a:solidFill>
                  <a:srgbClr val="C0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D80261-AD87-415F-9921-DB6420C92011}"/>
              </a:ext>
            </a:extLst>
          </p:cNvPr>
          <p:cNvSpPr/>
          <p:nvPr/>
        </p:nvSpPr>
        <p:spPr>
          <a:xfrm>
            <a:off x="719328" y="1843861"/>
            <a:ext cx="10246659" cy="4401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83B3D51-186E-47FE-9967-A6B0DC8F4559}"/>
                  </a:ext>
                </a:extLst>
              </p:cNvPr>
              <p:cNvSpPr txBox="1"/>
              <p:nvPr/>
            </p:nvSpPr>
            <p:spPr>
              <a:xfrm>
                <a:off x="4259251" y="4773169"/>
                <a:ext cx="6706736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70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zh-TW" altLang="en-US" sz="1700" dirty="0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將量子線路</a:t>
                </a:r>
                <a:r>
                  <a:rPr lang="en-US" altLang="zh-TW" sz="1700" dirty="0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qc</a:t>
                </a:r>
                <a:r>
                  <a:rPr lang="zh-TW" altLang="en-US" sz="1700" dirty="0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使用</a:t>
                </a:r>
                <a:r>
                  <a:rPr lang="zh-TW" altLang="en-US" sz="1700" b="1" dirty="0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文字形式</a:t>
                </a:r>
                <a:r>
                  <a:rPr lang="zh-TW" altLang="en-US" sz="1700" dirty="0">
                    <a:solidFill>
                      <a:schemeClr val="accent2">
                        <a:lumMod val="7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繪製出來</a:t>
                </a:r>
                <a:endParaRPr lang="zh-TW" altLang="en-US" sz="17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83B3D51-186E-47FE-9967-A6B0DC8F4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251" y="4773169"/>
                <a:ext cx="6706736" cy="353943"/>
              </a:xfrm>
              <a:prstGeom prst="rect">
                <a:avLst/>
              </a:prstGeom>
              <a:blipFill>
                <a:blip r:embed="rId2"/>
                <a:stretch>
                  <a:fillRect t="-5172" b="-224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854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整體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187_TF22378848.potx" id="{35EE906A-EDD5-472E-B143-3EAC3EA7BF62}" vid="{597AE59B-CAF2-4F45-90E8-B121C6FDD94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71af3243-3dd4-4a8d-8c0d-dd76da1f02a5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整體設計</Template>
  <TotalTime>0</TotalTime>
  <Words>1269</Words>
  <Application>Microsoft Office PowerPoint</Application>
  <PresentationFormat>寬螢幕</PresentationFormat>
  <Paragraphs>136</Paragraphs>
  <Slides>15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5" baseType="lpstr">
      <vt:lpstr>Helvetica Neue</vt:lpstr>
      <vt:lpstr>Microsoft JhengHei UI</vt:lpstr>
      <vt:lpstr>標楷體</vt:lpstr>
      <vt:lpstr>Agency FB</vt:lpstr>
      <vt:lpstr>Arial</vt:lpstr>
      <vt:lpstr>Cambria Math</vt:lpstr>
      <vt:lpstr>Lucida Console</vt:lpstr>
      <vt:lpstr>Tw Cen MT</vt:lpstr>
      <vt:lpstr>Wingdings 3</vt:lpstr>
      <vt:lpstr>整體</vt:lpstr>
      <vt:lpstr>演算法分組報告</vt:lpstr>
      <vt:lpstr>Exercise 2-2 題目介紹</vt:lpstr>
      <vt:lpstr>Exercise 2-2 程式解說</vt:lpstr>
      <vt:lpstr>Exercise 2-2 程式解說</vt:lpstr>
      <vt:lpstr>Exercise 2-2 程式解說</vt:lpstr>
      <vt:lpstr>Exercise 2-2 程式解說</vt:lpstr>
      <vt:lpstr>Exercise 2-2 程式解說</vt:lpstr>
      <vt:lpstr>Exercise 2-2 程式解說</vt:lpstr>
      <vt:lpstr>Exercise 2-2 程式解說</vt:lpstr>
      <vt:lpstr>Exercise 2-2 程式解說</vt:lpstr>
      <vt:lpstr>Exercise 2-2 程式解說</vt:lpstr>
      <vt:lpstr>Exercise 2-2 結果呈現</vt:lpstr>
      <vt:lpstr>Exercise 2-2 結果呈現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2022-04-08T03:09:26Z</dcterms:created>
  <dcterms:modified xsi:type="dcterms:W3CDTF">2022-04-10T06:56:32Z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