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embeddedFontLst>
    <p:embeddedFont>
      <p:font typeface="源樣明體 H" panose="02020500000000000000" charset="-120"/>
      <p:bold r:id="rId6"/>
    </p:embeddedFont>
    <p:embeddedFont>
      <p:font typeface="源樣明體 R" panose="02020500000000000000" charset="-120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mbria Math" panose="02040503050406030204" pitchFamily="18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7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7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2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0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2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9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AD1427C-40D7-443D-A840-3D272E8B0E67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B9A706F-2114-4C2B-9254-5F4AC009C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9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B3BF9-96CD-4E06-812C-52DA4733F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3.5</a:t>
            </a:r>
            <a:r>
              <a:rPr lang="zh-TW" altLang="en-US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93B817-7EC3-44FA-8476-99D98164B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源樣明體 R" panose="02020400000000000000" pitchFamily="18" charset="-120"/>
                <a:ea typeface="源樣明體 R" panose="02020400000000000000" pitchFamily="18" charset="-120"/>
              </a:rPr>
              <a:t>第</a:t>
            </a:r>
            <a:r>
              <a:rPr lang="en-US" altLang="zh-TW" dirty="0">
                <a:latin typeface="源樣明體 R" panose="02020400000000000000" pitchFamily="18" charset="-120"/>
                <a:ea typeface="源樣明體 R" panose="02020400000000000000" pitchFamily="18" charset="-120"/>
              </a:rPr>
              <a:t>5</a:t>
            </a:r>
            <a:r>
              <a:rPr lang="zh-TW" altLang="en-US" dirty="0">
                <a:latin typeface="源樣明體 R" panose="02020400000000000000" pitchFamily="18" charset="-120"/>
                <a:ea typeface="源樣明體 R" panose="02020400000000000000" pitchFamily="18" charset="-120"/>
              </a:rPr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11476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06317-DCAD-420B-A04E-BA022BD9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題目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8A2ED7-2077-417A-9C72-CA55AC6D1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S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閘也稱為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</m:oMath>
                </a14:m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閘，因為執行兩次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S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閘運算相當於一個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閘運算。</a:t>
                </a:r>
                <a:endParaRPr lang="en-US" altLang="zh-TW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實際上，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S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閘運算相當於將量子位元向量針對布洛赫球面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軸旋轉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源樣明體 R" panose="02020400000000000000" pitchFamily="18" charset="-120"/>
                      </a:rPr>
                      <m:t>𝜋</m:t>
                    </m:r>
                  </m:oMath>
                </a14:m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/2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弳，而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閘則相當於將量子位元向量針對布洛赫球面</a:t>
                </a:r>
                <a:r>
                  <a:rPr lang="en-US" altLang="zh-TW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軸旋轉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源樣明體 R" panose="02020400000000000000" pitchFamily="18" charset="-120"/>
                      </a:rPr>
                      <m:t>𝜋</m:t>
                    </m:r>
                  </m:oMath>
                </a14:m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弳。</a:t>
                </a:r>
                <a:endParaRPr lang="en-US" altLang="zh-TW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457200" indent="-457200">
                  <a:buFont typeface="Arial" pitchFamily="34" charset="0"/>
                  <a:buAutoNum type="arabicPeriod"/>
                </a:pP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分別</a:t>
                </a:r>
                <a:r>
                  <a:rPr lang="zh-TW" altLang="en-US" dirty="0">
                    <a:solidFill>
                      <a:schemeClr val="tx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寫出</a:t>
                </a:r>
                <a:r>
                  <a:rPr lang="en-US" altLang="zh-TW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S</a:t>
                </a:r>
                <a:r>
                  <a:rPr lang="zh-TW" altLang="en-US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閘與</a:t>
                </a:r>
                <a:r>
                  <a:rPr lang="en-US" altLang="zh-TW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閘對應的么正矩陣</a:t>
                </a:r>
                <a:endParaRPr lang="en-US" altLang="zh-TW" dirty="0">
                  <a:solidFill>
                    <a:schemeClr val="accent1"/>
                  </a:solidFill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457200" indent="-457200">
                  <a:buAutoNum type="arabicPeriod"/>
                </a:pP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並使用</a:t>
                </a:r>
                <a:r>
                  <a:rPr lang="zh-TW" altLang="en-US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矩陣的運算方式說明執行兩次</a:t>
                </a:r>
                <a:r>
                  <a:rPr lang="en-US" altLang="zh-TW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S</a:t>
                </a:r>
                <a:r>
                  <a:rPr lang="zh-TW" altLang="en-US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閘運算相當於一個</a:t>
                </a:r>
                <a:r>
                  <a:rPr lang="en-US" altLang="zh-TW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Z</a:t>
                </a:r>
                <a:r>
                  <a:rPr lang="zh-TW" altLang="en-US" dirty="0">
                    <a:solidFill>
                      <a:schemeClr val="accent1"/>
                    </a:solidFill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閘運算</a:t>
                </a:r>
                <a:r>
                  <a:rPr lang="zh-TW" altLang="en-US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。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8A2ED7-2077-417A-9C72-CA55AC6D1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43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C1365-2933-4A99-ADBC-16BF33C7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8048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在</a:t>
            </a:r>
            <a:r>
              <a:rPr lang="en-US" altLang="zh-TW" b="0" i="0" dirty="0">
                <a:effectLst/>
                <a:latin typeface="源樣明體 H" panose="02020900000000000000" pitchFamily="18" charset="-120"/>
                <a:ea typeface="源樣明體 H" panose="02020900000000000000" pitchFamily="18" charset="-120"/>
              </a:rPr>
              <a:t>Bloch sphere</a:t>
            </a:r>
            <a:r>
              <a:rPr lang="zh-TW" altLang="en-US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上的操作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B3FC1-D8D4-449C-ACD9-2377396D11B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41" y="2473647"/>
            <a:ext cx="3238495" cy="37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26FB09-328C-4E36-ABC8-528C4877DA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5" y="2462531"/>
            <a:ext cx="3248023" cy="37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441D91-8EDA-49B3-986A-FA45ABB77E63}"/>
              </a:ext>
            </a:extLst>
          </p:cNvPr>
          <p:cNvSpPr/>
          <p:nvPr/>
        </p:nvSpPr>
        <p:spPr>
          <a:xfrm>
            <a:off x="7581900" y="1866900"/>
            <a:ext cx="561975" cy="59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accent1"/>
                </a:solidFill>
                <a:latin typeface="源樣明體 H" panose="02020900000000000000" pitchFamily="18" charset="-120"/>
                <a:ea typeface="源樣明體 H" panose="02020900000000000000" pitchFamily="18" charset="-120"/>
              </a:rPr>
              <a:t>S</a:t>
            </a:r>
            <a:endParaRPr lang="zh-TW" altLang="en-US" sz="3000" dirty="0">
              <a:solidFill>
                <a:schemeClr val="accent1"/>
              </a:solidFill>
              <a:latin typeface="源樣明體 H" panose="02020900000000000000" pitchFamily="18" charset="-120"/>
              <a:ea typeface="源樣明體 H" panose="020209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2CB255-11A8-49E8-84F6-D1E8910D28E0}"/>
              </a:ext>
            </a:extLst>
          </p:cNvPr>
          <p:cNvSpPr/>
          <p:nvPr/>
        </p:nvSpPr>
        <p:spPr>
          <a:xfrm>
            <a:off x="4014788" y="1866900"/>
            <a:ext cx="561975" cy="59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accent1"/>
                </a:solidFill>
                <a:latin typeface="源樣明體 H" panose="02020900000000000000" pitchFamily="18" charset="-120"/>
                <a:ea typeface="源樣明體 H" panose="02020900000000000000" pitchFamily="18" charset="-120"/>
              </a:rPr>
              <a:t>Z</a:t>
            </a:r>
            <a:endParaRPr lang="zh-TW" altLang="en-US" sz="3000" dirty="0">
              <a:solidFill>
                <a:schemeClr val="accent1"/>
              </a:solidFill>
              <a:latin typeface="源樣明體 H" panose="02020900000000000000" pitchFamily="18" charset="-120"/>
              <a:ea typeface="源樣明體 H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0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90B98-3A3E-4B8B-BFC2-59959A14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源樣明體 H" panose="02020900000000000000" pitchFamily="18" charset="-120"/>
                <a:ea typeface="源樣明體 H" panose="02020900000000000000" pitchFamily="18" charset="-120"/>
              </a:rPr>
              <a:t>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9D30A-B49B-4042-92F4-F6FE35B24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	    Z</a:t>
                </a:r>
                <a:r>
                  <a:rPr lang="zh-TW" altLang="en-US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 </a:t>
                </a:r>
                <a:r>
                  <a:rPr lang="en-US" altLang="zh-TW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=</a:t>
                </a:r>
                <a:r>
                  <a:rPr lang="zh-TW" altLang="en-US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5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	  S</a:t>
                </a:r>
                <a:r>
                  <a:rPr lang="zh-TW" altLang="en-US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 </a:t>
                </a:r>
                <a:r>
                  <a:rPr lang="en-US" altLang="zh-TW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=</a:t>
                </a:r>
                <a:r>
                  <a:rPr lang="zh-TW" altLang="en-US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5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5000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0" indent="0">
                  <a:buNone/>
                </a:pPr>
                <a:endParaRPr lang="en-US" altLang="zh-TW" sz="5000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5000" i="1" smtClean="0">
                            <a:latin typeface="Cambria Math" panose="02040503050406030204" pitchFamily="18" charset="0"/>
                            <a:ea typeface="源樣明體 R" panose="02020400000000000000" pitchFamily="18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5000" i="1">
                            <a:latin typeface="Cambria Math" panose="02040503050406030204" pitchFamily="18" charset="0"/>
                            <a:ea typeface="源樣明體 R" panose="02020400000000000000" pitchFamily="18" charset="-120"/>
                          </a:rPr>
                          <m:t>S</m:t>
                        </m:r>
                      </m:e>
                      <m:sup>
                        <m:r>
                          <a:rPr lang="en-US" altLang="zh-TW" sz="5000" b="0" i="1" smtClean="0">
                            <a:latin typeface="Cambria Math" panose="02040503050406030204" pitchFamily="18" charset="0"/>
                            <a:ea typeface="源樣明體 R" panose="02020400000000000000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sz="5000" b="0" i="1" smtClean="0">
                        <a:latin typeface="Cambria Math" panose="02040503050406030204" pitchFamily="18" charset="0"/>
                        <a:ea typeface="源樣明體 R" panose="020204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5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5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5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5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5000" dirty="0">
                    <a:latin typeface="源樣明體 R" panose="02020400000000000000" pitchFamily="18" charset="-120"/>
                    <a:ea typeface="源樣明體 R" panose="02020400000000000000" pitchFamily="18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5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5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5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5000" dirty="0">
                  <a:latin typeface="源樣明體 R" panose="02020400000000000000" pitchFamily="18" charset="-120"/>
                  <a:ea typeface="源樣明體 R" panose="020204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9D30A-B49B-4042-92F4-F6FE35B24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434932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93</TotalTime>
  <Words>127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源樣明體 R</vt:lpstr>
      <vt:lpstr>Calibri Light</vt:lpstr>
      <vt:lpstr>Cambria Math</vt:lpstr>
      <vt:lpstr>源樣明體 H</vt:lpstr>
      <vt:lpstr>Arial</vt:lpstr>
      <vt:lpstr>都會</vt:lpstr>
      <vt:lpstr>3.5小題</vt:lpstr>
      <vt:lpstr>題目</vt:lpstr>
      <vt:lpstr>在Bloch sphere上的操作</vt:lpstr>
      <vt:lpstr>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Irene Hsu</dc:creator>
  <cp:lastModifiedBy>承亞 邱</cp:lastModifiedBy>
  <cp:revision>10</cp:revision>
  <dcterms:created xsi:type="dcterms:W3CDTF">2022-04-04T12:03:43Z</dcterms:created>
  <dcterms:modified xsi:type="dcterms:W3CDTF">2022-04-12T03:40:17Z</dcterms:modified>
</cp:coreProperties>
</file>