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64BE7-145D-4C91-82F6-8787B3D35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867" y="1071034"/>
            <a:ext cx="8094133" cy="1646302"/>
          </a:xfrm>
        </p:spPr>
        <p:txBody>
          <a:bodyPr/>
          <a:lstStyle/>
          <a:p>
            <a:pPr algn="ctr"/>
            <a:r>
              <a:rPr lang="zh-TW" altLang="en-US" dirty="0"/>
              <a:t>第</a:t>
            </a:r>
            <a:r>
              <a:rPr lang="en-US" altLang="zh-TW" dirty="0"/>
              <a:t>48</a:t>
            </a:r>
            <a:r>
              <a:rPr lang="zh-TW" altLang="en-US" dirty="0"/>
              <a:t>組</a:t>
            </a:r>
            <a:br>
              <a:rPr lang="en-US" altLang="zh-TW" dirty="0"/>
            </a:br>
            <a:r>
              <a:rPr lang="zh-TW" altLang="en-US" dirty="0"/>
              <a:t>量子程式作業</a:t>
            </a:r>
            <a:r>
              <a:rPr lang="en-US" altLang="zh-TW" dirty="0"/>
              <a:t>exercise2-1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293BA9-5529-4CDD-9948-F0ACDD820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altLang="zh-TW" dirty="0"/>
              <a:t>107503006</a:t>
            </a:r>
            <a:r>
              <a:rPr lang="zh-TW" altLang="en-US" dirty="0"/>
              <a:t>沈子為</a:t>
            </a:r>
            <a:endParaRPr lang="en-US" altLang="zh-TW" dirty="0"/>
          </a:p>
          <a:p>
            <a:pPr algn="ctr"/>
            <a:r>
              <a:rPr lang="en-US" altLang="zh-TW" dirty="0"/>
              <a:t>107503007</a:t>
            </a:r>
            <a:r>
              <a:rPr lang="zh-TW" altLang="en-US" dirty="0"/>
              <a:t>唐聖堯</a:t>
            </a:r>
            <a:endParaRPr lang="en-US" altLang="zh-TW" dirty="0"/>
          </a:p>
          <a:p>
            <a:pPr algn="ctr"/>
            <a:r>
              <a:rPr lang="en-US" altLang="zh-TW" dirty="0"/>
              <a:t>107503513</a:t>
            </a:r>
            <a:r>
              <a:rPr lang="zh-TW" altLang="en-US" dirty="0"/>
              <a:t>黃奕斌</a:t>
            </a:r>
          </a:p>
        </p:txBody>
      </p:sp>
      <p:pic>
        <p:nvPicPr>
          <p:cNvPr id="5" name="音訊 4">
            <a:hlinkClick r:id="" action="ppaction://media"/>
            <a:extLst>
              <a:ext uri="{FF2B5EF4-FFF2-40B4-BE49-F238E27FC236}">
                <a16:creationId xmlns:a16="http://schemas.microsoft.com/office/drawing/2014/main" id="{D219BE82-93CA-4941-80A5-435FE4D6CCF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34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42"/>
    </mc:Choice>
    <mc:Fallback>
      <p:transition spd="slow" advTm="77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A6222-8353-4404-9602-E4F58A194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85" y="1864498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/>
                </a:solidFill>
              </a:rPr>
              <a:t>題目</a:t>
            </a:r>
            <a:r>
              <a:rPr lang="en-US" altLang="zh-TW" sz="3200" dirty="0">
                <a:solidFill>
                  <a:schemeClr val="tx1"/>
                </a:solidFill>
              </a:rPr>
              <a:t>:</a:t>
            </a:r>
            <a:r>
              <a:rPr lang="zh-TW" altLang="en-US" sz="3200" dirty="0">
                <a:solidFill>
                  <a:schemeClr val="tx1"/>
                </a:solidFill>
              </a:rPr>
              <a:t>針對一個包含</a:t>
            </a:r>
            <a:r>
              <a:rPr lang="en-US" altLang="zh-TW" sz="3200" dirty="0">
                <a:solidFill>
                  <a:schemeClr val="tx1"/>
                </a:solidFill>
              </a:rPr>
              <a:t>4</a:t>
            </a:r>
            <a:r>
              <a:rPr lang="zh-TW" altLang="en-US" sz="3200" dirty="0">
                <a:solidFill>
                  <a:schemeClr val="tx1"/>
                </a:solidFill>
              </a:rPr>
              <a:t>個量子位元的量子線路，假設其量子位元的初始狀態為</a:t>
            </a:r>
            <a:r>
              <a:rPr lang="en-US" altLang="zh-TW" sz="3200" dirty="0">
                <a:solidFill>
                  <a:schemeClr val="tx1"/>
                </a:solidFill>
              </a:rPr>
              <a:t>|</a:t>
            </a:r>
            <a:r>
              <a:rPr lang="el-GR" altLang="zh-TW" sz="2800" dirty="0">
                <a:solidFill>
                  <a:schemeClr val="tx1"/>
                </a:solidFill>
              </a:rPr>
              <a:t>Ψ</a:t>
            </a:r>
            <a:r>
              <a:rPr lang="en-US" altLang="zh-TW" sz="3200" dirty="0">
                <a:solidFill>
                  <a:schemeClr val="tx1"/>
                </a:solidFill>
              </a:rPr>
              <a:t> ⟩ =|+-↻↺⟩</a:t>
            </a:r>
            <a:r>
              <a:rPr lang="zh-TW" altLang="en-US" sz="3200" dirty="0">
                <a:solidFill>
                  <a:schemeClr val="tx1"/>
                </a:solidFill>
              </a:rPr>
              <a:t> 。請寫出量子程式以文字模式顯示量子線路，然後以布洛赫球面的方式顯示量子線路中</a:t>
            </a:r>
            <a:r>
              <a:rPr lang="en-US" altLang="zh-TW" sz="3200" dirty="0">
                <a:solidFill>
                  <a:schemeClr val="tx1"/>
                </a:solidFill>
              </a:rPr>
              <a:t>4</a:t>
            </a:r>
            <a:r>
              <a:rPr lang="zh-TW" altLang="en-US" sz="3200" dirty="0">
                <a:solidFill>
                  <a:schemeClr val="tx1"/>
                </a:solidFill>
              </a:rPr>
              <a:t>個量子位元的狀態。</a:t>
            </a:r>
          </a:p>
        </p:txBody>
      </p:sp>
      <p:pic>
        <p:nvPicPr>
          <p:cNvPr id="2" name="音訊 1">
            <a:hlinkClick r:id="" action="ppaction://media"/>
            <a:extLst>
              <a:ext uri="{FF2B5EF4-FFF2-40B4-BE49-F238E27FC236}">
                <a16:creationId xmlns:a16="http://schemas.microsoft.com/office/drawing/2014/main" id="{DDD37E64-6DB5-4E25-9756-4CFA71CF9F5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38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304"/>
    </mc:Choice>
    <mc:Fallback>
      <p:transition spd="slow" advTm="213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9B4AD-A052-4C3D-8BDE-B59E4BE6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43" y="287383"/>
            <a:ext cx="8596668" cy="1320800"/>
          </a:xfrm>
        </p:spPr>
        <p:txBody>
          <a:bodyPr/>
          <a:lstStyle/>
          <a:p>
            <a:r>
              <a:rPr lang="zh-TW" altLang="en-US" dirty="0"/>
              <a:t>程式碼與執行結果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F65EE2-F9BD-48C7-A130-EEE84BE02B52}"/>
              </a:ext>
            </a:extLst>
          </p:cNvPr>
          <p:cNvSpPr/>
          <p:nvPr/>
        </p:nvSpPr>
        <p:spPr>
          <a:xfrm>
            <a:off x="650895" y="3617955"/>
            <a:ext cx="805736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200" dirty="0"/>
              <a:t>使用</a:t>
            </a:r>
            <a:r>
              <a:rPr lang="en-US" altLang="zh-TW" sz="2200" dirty="0" err="1"/>
              <a:t>QuantumCircuit</a:t>
            </a:r>
            <a:r>
              <a:rPr lang="en-US" altLang="zh-TW" sz="2200" dirty="0"/>
              <a:t>(4,4)</a:t>
            </a:r>
            <a:r>
              <a:rPr lang="zh-TW" altLang="zh-TW" sz="2200" dirty="0"/>
              <a:t>建構一個包含</a:t>
            </a:r>
            <a:r>
              <a:rPr lang="en-US" altLang="zh-TW" sz="2200" dirty="0"/>
              <a:t>4</a:t>
            </a:r>
            <a:r>
              <a:rPr lang="zh-TW" altLang="zh-TW" sz="2200" dirty="0"/>
              <a:t>個量子位元及</a:t>
            </a:r>
            <a:r>
              <a:rPr lang="en-US" altLang="zh-TW" sz="2200" dirty="0"/>
              <a:t>4</a:t>
            </a:r>
            <a:r>
              <a:rPr lang="zh-TW" altLang="zh-TW" sz="2200" dirty="0"/>
              <a:t>個古典位元的量子線路物件，儲存於</a:t>
            </a:r>
            <a:r>
              <a:rPr lang="en-US" altLang="zh-TW" sz="2200" dirty="0"/>
              <a:t>qc</a:t>
            </a:r>
            <a:r>
              <a:rPr lang="zh-TW" altLang="zh-TW" sz="2200" dirty="0"/>
              <a:t>變數中。</a:t>
            </a:r>
            <a:endParaRPr lang="en-US" altLang="zh-TW" sz="2200" dirty="0"/>
          </a:p>
          <a:p>
            <a:r>
              <a:rPr lang="zh-TW" altLang="en-US" sz="2200" dirty="0"/>
              <a:t>使用</a:t>
            </a:r>
            <a:r>
              <a:rPr lang="en-US" altLang="zh-TW" sz="2200" dirty="0"/>
              <a:t>initialize</a:t>
            </a:r>
            <a:r>
              <a:rPr lang="zh-TW" altLang="en-US" sz="2200" dirty="0"/>
              <a:t>函式，將量子線路的量子位元的狀態設為狀態向量</a:t>
            </a:r>
            <a:endParaRPr lang="zh-TW" altLang="zh-TW" sz="2200" dirty="0"/>
          </a:p>
          <a:p>
            <a:r>
              <a:rPr lang="zh-TW" altLang="zh-TW" sz="2200" dirty="0"/>
              <a:t>狀態向量</a:t>
            </a:r>
            <a:r>
              <a:rPr lang="en-US" altLang="zh-TW" sz="2200" dirty="0"/>
              <a:t> [1/sqrt(2)  1/sqrt(2)]</a:t>
            </a:r>
            <a:r>
              <a:rPr lang="en-US" altLang="zh-TW" sz="2200" baseline="30000" dirty="0"/>
              <a:t>T</a:t>
            </a:r>
            <a:r>
              <a:rPr lang="zh-TW" altLang="zh-TW" sz="2200" dirty="0"/>
              <a:t>以狄拉克記號記為 </a:t>
            </a:r>
            <a:r>
              <a:rPr lang="en-US" altLang="zh-TW" sz="2200" dirty="0"/>
              <a:t>|+⟩</a:t>
            </a:r>
            <a:endParaRPr lang="zh-TW" altLang="zh-TW" sz="2200" dirty="0"/>
          </a:p>
          <a:p>
            <a:r>
              <a:rPr lang="zh-TW" altLang="zh-TW" sz="2200" dirty="0"/>
              <a:t>狀態向量</a:t>
            </a:r>
            <a:r>
              <a:rPr lang="en-US" altLang="zh-TW" sz="2200" dirty="0"/>
              <a:t> [1/sqrt(2) -1/sqrt(2)]</a:t>
            </a:r>
            <a:r>
              <a:rPr lang="en-US" altLang="zh-TW" sz="2200" baseline="30000" dirty="0"/>
              <a:t>T</a:t>
            </a:r>
            <a:r>
              <a:rPr lang="zh-TW" altLang="zh-TW" sz="2200" dirty="0"/>
              <a:t>以狄拉克記號記為 </a:t>
            </a:r>
            <a:r>
              <a:rPr lang="en-US" altLang="zh-TW" sz="2200" dirty="0"/>
              <a:t>|-⟩</a:t>
            </a:r>
            <a:endParaRPr lang="zh-TW" altLang="zh-TW" sz="2200" dirty="0"/>
          </a:p>
          <a:p>
            <a:r>
              <a:rPr lang="zh-TW" altLang="zh-TW" sz="2200" dirty="0"/>
              <a:t>狀態向量</a:t>
            </a:r>
            <a:r>
              <a:rPr lang="en-US" altLang="zh-TW" sz="2200" dirty="0"/>
              <a:t> [1/sqrt(2) 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/sqrt(2)]</a:t>
            </a:r>
            <a:r>
              <a:rPr lang="en-US" altLang="zh-TW" sz="2200" baseline="30000" dirty="0"/>
              <a:t>T</a:t>
            </a:r>
            <a:r>
              <a:rPr lang="zh-TW" altLang="zh-TW" sz="2200" dirty="0"/>
              <a:t>以狄拉克記號記為</a:t>
            </a:r>
            <a:r>
              <a:rPr lang="en-US" altLang="zh-TW" sz="2200" dirty="0"/>
              <a:t> | ↻⟩</a:t>
            </a:r>
            <a:endParaRPr lang="zh-TW" altLang="zh-TW" sz="2200" dirty="0"/>
          </a:p>
          <a:p>
            <a:r>
              <a:rPr lang="zh-TW" altLang="zh-TW" sz="2200" dirty="0"/>
              <a:t>狀態向量</a:t>
            </a:r>
            <a:r>
              <a:rPr lang="en-US" altLang="zh-TW" sz="2200" dirty="0"/>
              <a:t> [1/sqrt(2)  -</a:t>
            </a:r>
            <a:r>
              <a:rPr lang="en-US" altLang="zh-TW" sz="2200" dirty="0" err="1"/>
              <a:t>i</a:t>
            </a:r>
            <a:r>
              <a:rPr lang="en-US" altLang="zh-TW" sz="2200" dirty="0"/>
              <a:t>/sqrt(2)]</a:t>
            </a:r>
            <a:r>
              <a:rPr lang="en-US" altLang="zh-TW" sz="2200" baseline="30000" dirty="0"/>
              <a:t>T</a:t>
            </a:r>
            <a:r>
              <a:rPr lang="zh-TW" altLang="zh-TW" sz="2200" dirty="0"/>
              <a:t>以狄拉克記號記為</a:t>
            </a:r>
            <a:r>
              <a:rPr lang="en-US" altLang="zh-TW" sz="2200" dirty="0"/>
              <a:t> | ↺⟩</a:t>
            </a:r>
            <a:endParaRPr lang="zh-TW" altLang="zh-TW" sz="2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D0BEF98-2C11-4BD4-9411-74D709990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615" y="860697"/>
            <a:ext cx="7203924" cy="2652754"/>
          </a:xfrm>
          <a:prstGeom prst="rect">
            <a:avLst/>
          </a:prstGeom>
        </p:spPr>
      </p:pic>
      <p:pic>
        <p:nvPicPr>
          <p:cNvPr id="3" name="音訊 2">
            <a:hlinkClick r:id="" action="ppaction://media"/>
            <a:extLst>
              <a:ext uri="{FF2B5EF4-FFF2-40B4-BE49-F238E27FC236}">
                <a16:creationId xmlns:a16="http://schemas.microsoft.com/office/drawing/2014/main" id="{6DC0606D-E5A3-44EF-8D6D-05ED012230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784"/>
    </mc:Choice>
    <mc:Fallback>
      <p:transition spd="slow" advTm="407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64809C1-D878-46EF-A8D4-47E50A569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11156" y="616065"/>
            <a:ext cx="7766609" cy="370284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9A419E4-3CAE-4661-AE76-475CF51A0074}"/>
              </a:ext>
            </a:extLst>
          </p:cNvPr>
          <p:cNvSpPr txBox="1"/>
          <p:nvPr/>
        </p:nvSpPr>
        <p:spPr>
          <a:xfrm>
            <a:off x="2717072" y="4468892"/>
            <a:ext cx="3675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以文字模式呈現量子線路</a:t>
            </a:r>
          </a:p>
        </p:txBody>
      </p:sp>
      <p:pic>
        <p:nvPicPr>
          <p:cNvPr id="2" name="音訊 1">
            <a:hlinkClick r:id="" action="ppaction://media"/>
            <a:extLst>
              <a:ext uri="{FF2B5EF4-FFF2-40B4-BE49-F238E27FC236}">
                <a16:creationId xmlns:a16="http://schemas.microsoft.com/office/drawing/2014/main" id="{307F2B5B-EBEC-40F1-A257-037714DDB7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96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11"/>
    </mc:Choice>
    <mc:Fallback>
      <p:transition spd="slow" advTm="6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9B4AD-A052-4C3D-8BDE-B59E4BE6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96" y="261257"/>
            <a:ext cx="8596668" cy="1320800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>
                <a:solidFill>
                  <a:srgbClr val="92D050"/>
                </a:solidFill>
              </a:rPr>
              <a:t>布洛赫球面的方式顯示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3658A4-CFF5-45E4-9AF0-F6E891803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79" y="1582057"/>
            <a:ext cx="8693597" cy="3060857"/>
          </a:xfrm>
          <a:prstGeom prst="rect">
            <a:avLst/>
          </a:prstGeom>
        </p:spPr>
      </p:pic>
      <p:pic>
        <p:nvPicPr>
          <p:cNvPr id="4" name="音訊 3">
            <a:hlinkClick r:id="" action="ppaction://media"/>
            <a:extLst>
              <a:ext uri="{FF2B5EF4-FFF2-40B4-BE49-F238E27FC236}">
                <a16:creationId xmlns:a16="http://schemas.microsoft.com/office/drawing/2014/main" id="{7D373905-9E46-478D-8671-16F7C1B72F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0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963"/>
    </mc:Choice>
    <mc:Fallback>
      <p:transition spd="slow" advTm="29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8C75C-6D7F-4178-BB8C-19F923F2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5A77D55-F3F1-47B3-9C04-BE65BFDCC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2637" y="3251200"/>
            <a:ext cx="4772691" cy="97168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A5ED7DD-2167-4DEE-81D0-8A6FBA8BC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668" y="2208306"/>
            <a:ext cx="4326241" cy="4182286"/>
          </a:xfrm>
          <a:prstGeom prst="rect">
            <a:avLst/>
          </a:prstGeom>
        </p:spPr>
      </p:pic>
      <p:pic>
        <p:nvPicPr>
          <p:cNvPr id="4" name="音訊 3">
            <a:hlinkClick r:id="" action="ppaction://media"/>
            <a:extLst>
              <a:ext uri="{FF2B5EF4-FFF2-40B4-BE49-F238E27FC236}">
                <a16:creationId xmlns:a16="http://schemas.microsoft.com/office/drawing/2014/main" id="{6E6C5B00-9074-440A-87F7-6DF26BDE88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16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307"/>
    </mc:Choice>
    <mc:Fallback>
      <p:transition spd="slow" advTm="48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8188E50-55CE-41EA-850B-6C749F48A097}"/>
              </a:ext>
            </a:extLst>
          </p:cNvPr>
          <p:cNvSpPr txBox="1"/>
          <p:nvPr/>
        </p:nvSpPr>
        <p:spPr>
          <a:xfrm>
            <a:off x="2473234" y="2844225"/>
            <a:ext cx="5886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Q&amp;A</a:t>
            </a:r>
            <a:endParaRPr lang="zh-TW" altLang="en-US" sz="32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3" name="音訊 2">
            <a:hlinkClick r:id="" action="ppaction://media"/>
            <a:extLst>
              <a:ext uri="{FF2B5EF4-FFF2-40B4-BE49-F238E27FC236}">
                <a16:creationId xmlns:a16="http://schemas.microsoft.com/office/drawing/2014/main" id="{6A24DA14-704E-48FE-8CEB-45E61E2CB4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2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15"/>
    </mc:Choice>
    <mc:Fallback>
      <p:transition spd="slow" advTm="3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9B4AD-A052-4C3D-8BDE-B59E4BE6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A6222-8353-4404-9602-E4F58A194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43497"/>
            <a:ext cx="8596668" cy="30978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200" dirty="0"/>
              <a:t>THANKS</a:t>
            </a:r>
            <a:endParaRPr lang="zh-TW" altLang="en-US" sz="3200" dirty="0"/>
          </a:p>
        </p:txBody>
      </p:sp>
      <p:pic>
        <p:nvPicPr>
          <p:cNvPr id="5" name="音訊 4">
            <a:hlinkClick r:id="" action="ppaction://media"/>
            <a:extLst>
              <a:ext uri="{FF2B5EF4-FFF2-40B4-BE49-F238E27FC236}">
                <a16:creationId xmlns:a16="http://schemas.microsoft.com/office/drawing/2014/main" id="{2195B450-F860-4136-B7BB-B5EB46FB97C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82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5"/>
    </mc:Choice>
    <mc:Fallback>
      <p:transition spd="slow" advTm="30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243</Words>
  <Application>Microsoft Office PowerPoint</Application>
  <PresentationFormat>寬螢幕</PresentationFormat>
  <Paragraphs>16</Paragraphs>
  <Slides>8</Slides>
  <Notes>0</Notes>
  <HiddenSlides>0</HiddenSlides>
  <MMClips>8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Trebuchet MS</vt:lpstr>
      <vt:lpstr>Wingdings 3</vt:lpstr>
      <vt:lpstr>多面向</vt:lpstr>
      <vt:lpstr>第48組 量子程式作業exercise2-1</vt:lpstr>
      <vt:lpstr>PowerPoint 簡報</vt:lpstr>
      <vt:lpstr>程式碼與執行結果</vt:lpstr>
      <vt:lpstr>PowerPoint 簡報</vt:lpstr>
      <vt:lpstr>以布洛赫球面的方式顯示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第48組 量子程式作業exercise2-1</dc:title>
  <dc:creator>黃奕斌 (107503513)</dc:creator>
  <cp:lastModifiedBy>子為 沈</cp:lastModifiedBy>
  <cp:revision>8</cp:revision>
  <dcterms:created xsi:type="dcterms:W3CDTF">2022-04-08T13:23:08Z</dcterms:created>
  <dcterms:modified xsi:type="dcterms:W3CDTF">2022-04-11T12:17:46Z</dcterms:modified>
</cp:coreProperties>
</file>