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arlow Semi Condensed Light"/>
      <p:regular r:id="rId15"/>
      <p:bold r:id="rId16"/>
      <p:italic r:id="rId17"/>
      <p:boldItalic r:id="rId18"/>
    </p:embeddedFont>
    <p:embeddedFont>
      <p:font typeface="Fjalla One"/>
      <p:regular r:id="rId19"/>
    </p:embeddedFont>
    <p:embeddedFont>
      <p:font typeface="Barlow Semi Condensed Medium"/>
      <p:regular r:id="rId20"/>
      <p:bold r:id="rId21"/>
      <p:italic r:id="rId22"/>
      <p:boldItalic r:id="rId23"/>
    </p:embeddedFont>
    <p:embeddedFont>
      <p:font typeface="Barlow Semi Condense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regular.fntdata"/><Relationship Id="rId22" Type="http://schemas.openxmlformats.org/officeDocument/2006/relationships/font" Target="fonts/BarlowSemiCondensedMedium-italic.fntdata"/><Relationship Id="rId21" Type="http://schemas.openxmlformats.org/officeDocument/2006/relationships/font" Target="fonts/BarlowSemiCondensedMedium-bold.fntdata"/><Relationship Id="rId24" Type="http://schemas.openxmlformats.org/officeDocument/2006/relationships/font" Target="fonts/BarlowSemiCondensed-regular.fntdata"/><Relationship Id="rId23" Type="http://schemas.openxmlformats.org/officeDocument/2006/relationships/font" Target="fonts/BarlowSemi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italic.fntdata"/><Relationship Id="rId25" Type="http://schemas.openxmlformats.org/officeDocument/2006/relationships/font" Target="fonts/BarlowSemiCondensed-bold.fntdata"/><Relationship Id="rId27" Type="http://schemas.openxmlformats.org/officeDocument/2006/relationships/font" Target="fonts/BarlowSemi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arlowSemiCondensedLight-regular.fntdata"/><Relationship Id="rId14" Type="http://schemas.openxmlformats.org/officeDocument/2006/relationships/slide" Target="slides/slide10.xml"/><Relationship Id="rId17" Type="http://schemas.openxmlformats.org/officeDocument/2006/relationships/font" Target="fonts/BarlowSemiCondensedLight-italic.fntdata"/><Relationship Id="rId16" Type="http://schemas.openxmlformats.org/officeDocument/2006/relationships/font" Target="fonts/BarlowSemiCondensedLight-bold.fntdata"/><Relationship Id="rId19" Type="http://schemas.openxmlformats.org/officeDocument/2006/relationships/font" Target="fonts/FjallaOne-regular.fntdata"/><Relationship Id="rId18" Type="http://schemas.openxmlformats.org/officeDocument/2006/relationships/font" Target="fonts/BarlowSemiCondensed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2067024f1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2067024f1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2067024f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12067024f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12067024f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12067024f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12067024f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12067024f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2067024f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12067024f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2067024f1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2067024f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164400" y="1343550"/>
            <a:ext cx="4920600" cy="24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第56組</a:t>
            </a:r>
            <a:endParaRPr sz="5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程式作業(3)小題</a:t>
            </a:r>
            <a:endParaRPr sz="5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Divisors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6494450" y="3721600"/>
            <a:ext cx="25905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108605509 曾俊</a:t>
            </a:r>
            <a:r>
              <a:rPr lang="en" sz="2300"/>
              <a:t>瑋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110605006 劉韶</a:t>
            </a:r>
            <a:r>
              <a:rPr lang="en" sz="2300"/>
              <a:t>颺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108303205羅志偉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2"/>
          <p:cNvSpPr txBox="1"/>
          <p:nvPr>
            <p:ph type="title"/>
          </p:nvPr>
        </p:nvSpPr>
        <p:spPr>
          <a:xfrm>
            <a:off x="2103150" y="156147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942" name="Google Shape;1942;p42"/>
          <p:cNvSpPr txBox="1"/>
          <p:nvPr>
            <p:ph idx="1" type="subTitle"/>
          </p:nvPr>
        </p:nvSpPr>
        <p:spPr>
          <a:xfrm>
            <a:off x="3017545" y="23048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題目</a:t>
            </a:r>
            <a:endParaRPr sz="4700"/>
          </a:p>
        </p:txBody>
      </p:sp>
      <p:sp>
        <p:nvSpPr>
          <p:cNvPr id="1887" name="Google Shape;1887;p3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8" name="Google Shape;1888;p34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Problem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5"/>
          <p:cNvSpPr txBox="1"/>
          <p:nvPr>
            <p:ph type="title"/>
          </p:nvPr>
        </p:nvSpPr>
        <p:spPr>
          <a:xfrm>
            <a:off x="2528238" y="14875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Divisors</a:t>
            </a:r>
            <a:endParaRPr/>
          </a:p>
        </p:txBody>
      </p:sp>
      <p:sp>
        <p:nvSpPr>
          <p:cNvPr id="1894" name="Google Shape;1894;p35"/>
          <p:cNvSpPr txBox="1"/>
          <p:nvPr>
            <p:ph idx="1" type="body"/>
          </p:nvPr>
        </p:nvSpPr>
        <p:spPr>
          <a:xfrm>
            <a:off x="714650" y="793225"/>
            <a:ext cx="7705500" cy="4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給你一個範圍的數，請你寫一個程式找出在這個範圍內的數，哪一個數有最多的除數（就是小於等於這個數，且可以被這個數除盡的數。例如：6有4個除數，分別是1,2,3,6）。數的大小很大，範圍也不小，所以你的程式必須有效率，否則可能無法在幾秒內跑完</a:t>
            </a:r>
            <a:r>
              <a:rPr lang="en" sz="16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。</a:t>
            </a:r>
            <a:endParaRPr sz="16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Input</a:t>
            </a:r>
            <a:endParaRPr sz="16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輸入的第一列有一個正整數N，代表以下有幾組測試資料。每組測試資料一列，含有2個正整數L，U，代表某一範圍的數中最小及最大的數。並且 1 &lt;= L &lt;= U &lt;= 1000000000，0 &lt;= U-L &lt;= 10000</a:t>
            </a:r>
            <a:endParaRPr sz="115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Output</a:t>
            </a:r>
            <a:endParaRPr sz="16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對每一組測試資料，找出在範圍內有最多除數的數P（如果有不止一個數有最多除數，請找最小的那個），以及他有多少個除數D。然後依這樣的格式輸出：</a:t>
            </a:r>
            <a:r>
              <a:rPr lang="en" sz="9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'Between </a:t>
            </a:r>
            <a:r>
              <a:rPr i="1" lang="en" sz="9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L</a:t>
            </a:r>
            <a:r>
              <a:rPr lang="en" sz="9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 and </a:t>
            </a:r>
            <a:r>
              <a:rPr i="1" lang="en" sz="9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H</a:t>
            </a:r>
            <a:r>
              <a:rPr lang="en" sz="9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, </a:t>
            </a:r>
            <a:r>
              <a:rPr i="1" lang="en" sz="9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P</a:t>
            </a:r>
            <a:r>
              <a:rPr lang="en" sz="9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 has a maximum of </a:t>
            </a:r>
            <a:r>
              <a:rPr i="1" lang="en" sz="9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D</a:t>
            </a:r>
            <a:r>
              <a:rPr lang="en" sz="9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 divisors.</a:t>
            </a:r>
            <a:r>
              <a:rPr lang="en" sz="115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。請參考Sample Output。</a:t>
            </a:r>
            <a:endParaRPr sz="115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Sample Input</a:t>
            </a:r>
            <a:endParaRPr sz="16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 sz="10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1 10</a:t>
            </a:r>
            <a:endParaRPr sz="10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1000 1000</a:t>
            </a:r>
            <a:endParaRPr sz="10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999999900 1000000000</a:t>
            </a:r>
            <a:endParaRPr sz="10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Sample Output</a:t>
            </a:r>
            <a:endParaRPr sz="16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Between 1 and 10, 6 has a maximum of 4 divisors.</a:t>
            </a:r>
            <a:endParaRPr sz="10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Between 1000 and 1000, 1000 has a maximum of 16 divisors.</a:t>
            </a:r>
            <a:endParaRPr sz="10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Between 999999900 and 1000000000, 999999924 has a maximum of 192 divisors.</a:t>
            </a:r>
            <a:endParaRPr sz="10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36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解法</a:t>
            </a:r>
            <a:endParaRPr sz="4700"/>
          </a:p>
        </p:txBody>
      </p:sp>
      <p:sp>
        <p:nvSpPr>
          <p:cNvPr id="1900" name="Google Shape;1900;p3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01" name="Google Shape;1901;p3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37"/>
          <p:cNvSpPr txBox="1"/>
          <p:nvPr>
            <p:ph type="title"/>
          </p:nvPr>
        </p:nvSpPr>
        <p:spPr>
          <a:xfrm>
            <a:off x="1568850" y="26027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</a:t>
            </a:r>
            <a:endParaRPr/>
          </a:p>
        </p:txBody>
      </p:sp>
      <p:sp>
        <p:nvSpPr>
          <p:cNvPr id="1907" name="Google Shape;1907;p37"/>
          <p:cNvSpPr txBox="1"/>
          <p:nvPr>
            <p:ph idx="2" type="subTitle"/>
          </p:nvPr>
        </p:nvSpPr>
        <p:spPr>
          <a:xfrm>
            <a:off x="576000" y="791813"/>
            <a:ext cx="84156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對每個 L 到 U 之間的數x，都進行找因數的動作(從1做到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√</a:t>
            </a:r>
            <a:r>
              <a:rPr lang="en" sz="14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x</a:t>
            </a: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看是否有整除)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908" name="Google Shape;19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125"/>
            <a:ext cx="8907599" cy="39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38"/>
          <p:cNvSpPr txBox="1"/>
          <p:nvPr>
            <p:ph type="title"/>
          </p:nvPr>
        </p:nvSpPr>
        <p:spPr>
          <a:xfrm>
            <a:off x="5056488" y="131375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sp>
        <p:nvSpPr>
          <p:cNvPr id="1914" name="Google Shape;1914;p38"/>
          <p:cNvSpPr txBox="1"/>
          <p:nvPr>
            <p:ph idx="1" type="body"/>
          </p:nvPr>
        </p:nvSpPr>
        <p:spPr>
          <a:xfrm>
            <a:off x="627875" y="0"/>
            <a:ext cx="8060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Algorithm : 對每個數x找1到sqrt(x)的因數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Input : L &amp; U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Output : </a:t>
            </a: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擁有最多divisor的數字P和其擁有的divisor個數D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1: for x from L to U: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2:	</a:t>
            </a: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count &lt;- 0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3:	for d from 1 to sqrt(x):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4: 		if (x % d == 0):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5:			if (d * d != x):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6: 				count += 2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7:			else: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8: 				count += 1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9:	A[x-L] &lt;- count                                                                                      </a:t>
            </a: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 # size of A : U-L+1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10: D &lt;- 0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11: for i from L to U: 	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12:	if A[i-L] &gt; D: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13:		D &lt;- A[i-L]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14:		P &lt;- i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15: return  D,P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15" name="Google Shape;1915;p38"/>
          <p:cNvSpPr txBox="1"/>
          <p:nvPr/>
        </p:nvSpPr>
        <p:spPr>
          <a:xfrm>
            <a:off x="6516550" y="4474225"/>
            <a:ext cx="29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Time complexity : O(n*</a:t>
            </a: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√</a:t>
            </a: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n)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Space complexity : O(n)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9"/>
          <p:cNvSpPr txBox="1"/>
          <p:nvPr>
            <p:ph type="title"/>
          </p:nvPr>
        </p:nvSpPr>
        <p:spPr>
          <a:xfrm>
            <a:off x="1568850" y="26027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</a:t>
            </a:r>
            <a:endParaRPr/>
          </a:p>
        </p:txBody>
      </p:sp>
      <p:pic>
        <p:nvPicPr>
          <p:cNvPr id="1921" name="Google Shape;19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0" y="1236538"/>
            <a:ext cx="848677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50" y="4015988"/>
            <a:ext cx="84296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0"/>
          <p:cNvSpPr txBox="1"/>
          <p:nvPr>
            <p:ph type="title"/>
          </p:nvPr>
        </p:nvSpPr>
        <p:spPr>
          <a:xfrm>
            <a:off x="1568850" y="26027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</a:t>
            </a:r>
            <a:endParaRPr/>
          </a:p>
        </p:txBody>
      </p:sp>
      <p:pic>
        <p:nvPicPr>
          <p:cNvPr id="1928" name="Google Shape;1928;p40"/>
          <p:cNvPicPr preferRelativeResize="0"/>
          <p:nvPr/>
        </p:nvPicPr>
        <p:blipFill rotWithShape="1">
          <a:blip r:embed="rId3">
            <a:alphaModFix/>
          </a:blip>
          <a:srcRect b="0" l="10897" r="0" t="0"/>
          <a:stretch/>
        </p:blipFill>
        <p:spPr>
          <a:xfrm>
            <a:off x="158700" y="856075"/>
            <a:ext cx="8826576" cy="40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9" name="Google Shape;1929;p40"/>
          <p:cNvSpPr txBox="1"/>
          <p:nvPr/>
        </p:nvSpPr>
        <p:spPr>
          <a:xfrm>
            <a:off x="2739075" y="3148075"/>
            <a:ext cx="21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41"/>
          <p:cNvSpPr txBox="1"/>
          <p:nvPr>
            <p:ph idx="1" type="body"/>
          </p:nvPr>
        </p:nvSpPr>
        <p:spPr>
          <a:xfrm>
            <a:off x="714650" y="458575"/>
            <a:ext cx="8072700" cy="46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Algorithm : 因數個數公式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Input : L &amp; U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Output : 擁有最多divisor的數字P和其擁有的divisor個數D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1: A[] &lt;- 1                                                                                                          # size of A : </a:t>
            </a:r>
            <a:r>
              <a:rPr lang="en" sz="115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1,000,000,001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2: D &lt;- 0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3: for x from L to U: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4:	if A[x]!=1 or x==1 then do 14, 15, 16 lines;   continue;                # 若已算過則不用再計算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5:	dividend &lt;- x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6: 	for divisor from 2 to sqrt(dividend):                                              # divisor也可直接從質數表(2~31,622)取得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7: 		power &lt;- 0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8: 		while (dividend % divisor == 0):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9: 			dividend &lt;- dividend / divisor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10:			power++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11:		A[x] &lt;- A[x] * (power+1)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12: 	if dividend &gt;= 2: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13:		A[x] &lt;- A[x] * 2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14:	if A[x] &gt; D: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15:		D &lt;- A[x]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16:		P &lt;- x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Fjalla One"/>
                <a:ea typeface="Fjalla One"/>
                <a:cs typeface="Fjalla One"/>
                <a:sym typeface="Fjalla One"/>
              </a:rPr>
              <a:t>17: return P, D</a:t>
            </a:r>
            <a:endParaRPr sz="14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35" name="Google Shape;1935;p41"/>
          <p:cNvSpPr txBox="1"/>
          <p:nvPr>
            <p:ph type="title"/>
          </p:nvPr>
        </p:nvSpPr>
        <p:spPr>
          <a:xfrm>
            <a:off x="2912338" y="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sp>
        <p:nvSpPr>
          <p:cNvPr id="1936" name="Google Shape;1936;p41"/>
          <p:cNvSpPr txBox="1"/>
          <p:nvPr/>
        </p:nvSpPr>
        <p:spPr>
          <a:xfrm>
            <a:off x="4920300" y="4312200"/>
            <a:ext cx="422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Time complexity : O(n*</a:t>
            </a: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√</a:t>
            </a: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n</a:t>
            </a: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)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質數表+This algorithm : O(n</a:t>
            </a: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√</a:t>
            </a: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n/ln(</a:t>
            </a: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√</a:t>
            </a: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n)+nlog(n)-n)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Space complexity : O(</a:t>
            </a: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1</a:t>
            </a:r>
            <a:r>
              <a:rPr lang="en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)</a:t>
            </a:r>
            <a:endParaRPr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