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F3"/>
    <a:srgbClr val="767171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7F5A-57C0-456B-86CC-42815B993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CACD6F-5BF6-4C5B-93BC-921A22C5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896335-59AF-4701-9D03-65B39462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00CC5-A7B2-409C-AFAF-CDDCE89D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F86F7-CC95-4A0C-8D95-8901141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0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71A2-BECB-403D-92CF-79FF0035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A43DCA-4811-4938-9E81-4C00D5ED6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9D0E1-C852-4F03-B618-ADA3AB2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82B86-D1F5-49C0-8957-EE78BF3F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CD23E-3C51-47D1-8C3E-6C446033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1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B33736-4471-4FAD-8DD8-9262AD31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7ADC9C-83B9-4A2D-ACE6-FFCE5A34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253E1-90CE-4962-9F12-7098D1F0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33FB8-19A6-4CAC-9846-7415F159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3B55B1-7FA4-485C-B618-D2A95CD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07B37-0786-49D7-8194-13AA51DE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4678B-E5E3-4103-9D61-EF9AE115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87B57-AA28-4650-A46D-085BAD9E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9FBBFE-1C2D-4120-9CC4-9FED8560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EC0E08-01D0-4F87-ABE9-CF984B3F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42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EEC2A-D298-4E62-8DDB-7E8AA3D2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BF0C8-FCF0-4413-9A34-0F7C10B6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B03F4-339D-4401-8F7D-C6427059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69AEB-BBF1-4936-AA5A-D3728CA2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14CF7-B59E-4E8F-827B-F910DFF8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FD365-56FB-47D5-8AE5-99626854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64378-7D30-4640-B34D-EFBC79CDE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8EA220-DA75-4B42-999C-593676C1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E707E1-E347-400B-95B3-F9111932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828F5F-602B-4F25-8ACD-A00C9B71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C7F646-208B-46E5-8903-F386DDF7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2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7C464-32AA-4567-932D-7FE04A04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EFB506-4E2A-4A36-BE44-D69918A9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84BB6E-D538-49DF-B42F-F97FEC1C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1A6706-5F33-4E1D-816D-94BD3DF96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37A25C-A302-4405-9AD9-236AB51A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48974A-E275-47CE-BCAF-659084F7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2FDF2F-C0F5-4ED8-9E42-7336EC98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504946-BC1D-44F9-9909-EBE823F8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6705B-828D-4DEE-BB2E-88312C4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4A2A32-3A09-415E-A5EB-F492627D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B7BD53-380A-42EF-A307-22FAB49E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8E9C82-0BAD-433A-BF4C-2ADC9A43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AAC047-0AA3-4328-ACC2-8900FC1F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6A3BFE-F7E3-4FEE-B7FE-D67AA126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FDB805-9922-43D3-9606-87189175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0ABDF-4D34-4997-AEBA-3F443D98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F4F63-1A7F-4412-9934-865726CA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F6C8C-C36F-4648-9CD2-1C15A3C2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D08B71-EC5D-4EF8-9804-73F9592A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42D952-8DFA-48AC-B8DF-5B75393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D41B09-E516-4CC0-B504-FDF7CB04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7455C-B0D6-4847-A9B4-C9D00FA2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6BE408-7257-4D46-A060-5FA9709C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9844AF-88C5-4245-807B-044F6B37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A1C62B-0445-4F8A-9FF7-F6C4CD57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36A094-6242-4DAF-92EB-05104B1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263F7F-ABFB-486C-8E58-09990C7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8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B2B29A-4229-4530-A6D3-B2DB7A67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2B0329-EC03-4B3D-9E7A-0DDCA0EF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B7F93D-EE89-457C-8D49-98C74165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5B38-C57D-43D2-999E-330ED5E67D36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E64F3-A2B1-4CB8-9B1B-37F0D047B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542A4-4450-45C4-997C-5EB368A9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272E-537D-4CB8-8841-B9F3BABAA5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1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216EDDD-35BA-4E08-89E3-5A8A0343C4BD}"/>
              </a:ext>
            </a:extLst>
          </p:cNvPr>
          <p:cNvSpPr txBox="1"/>
          <p:nvPr/>
        </p:nvSpPr>
        <p:spPr>
          <a:xfrm>
            <a:off x="2253844" y="1840886"/>
            <a:ext cx="73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演算法手寫報告</a:t>
            </a:r>
            <a:r>
              <a:rPr lang="en-US" altLang="zh-TW" sz="4800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HW3-A	</a:t>
            </a:r>
            <a:endParaRPr lang="zh-TW" altLang="en-US" sz="1600" dirty="0"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A613AF8-0EE2-4BCB-BF7A-22BED7F5479A}"/>
              </a:ext>
            </a:extLst>
          </p:cNvPr>
          <p:cNvCxnSpPr>
            <a:cxnSpLocks/>
          </p:cNvCxnSpPr>
          <p:nvPr/>
        </p:nvCxnSpPr>
        <p:spPr>
          <a:xfrm>
            <a:off x="847288" y="1677798"/>
            <a:ext cx="0" cy="518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A8E304D-326E-4F47-987F-258C57A222F8}"/>
              </a:ext>
            </a:extLst>
          </p:cNvPr>
          <p:cNvCxnSpPr>
            <a:cxnSpLocks/>
          </p:cNvCxnSpPr>
          <p:nvPr/>
        </p:nvCxnSpPr>
        <p:spPr>
          <a:xfrm>
            <a:off x="0" y="565713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7DDF48F-DBD2-4252-A245-A1DA7D6C9ABA}"/>
              </a:ext>
            </a:extLst>
          </p:cNvPr>
          <p:cNvCxnSpPr>
            <a:cxnSpLocks/>
          </p:cNvCxnSpPr>
          <p:nvPr/>
        </p:nvCxnSpPr>
        <p:spPr>
          <a:xfrm>
            <a:off x="847288" y="0"/>
            <a:ext cx="0" cy="135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347DFD-6279-4357-BDC1-EE26D0C30813}"/>
              </a:ext>
            </a:extLst>
          </p:cNvPr>
          <p:cNvSpPr txBox="1"/>
          <p:nvPr/>
        </p:nvSpPr>
        <p:spPr>
          <a:xfrm>
            <a:off x="662731" y="1361632"/>
            <a:ext cx="55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A2C953-A46D-4410-B40F-A902F0CE6CD3}"/>
              </a:ext>
            </a:extLst>
          </p:cNvPr>
          <p:cNvSpPr txBox="1"/>
          <p:nvPr/>
        </p:nvSpPr>
        <p:spPr>
          <a:xfrm>
            <a:off x="2253844" y="2886300"/>
            <a:ext cx="419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第四組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723166-E5D3-47C1-9D5B-BD2F09633745}"/>
              </a:ext>
            </a:extLst>
          </p:cNvPr>
          <p:cNvSpPr txBox="1"/>
          <p:nvPr/>
        </p:nvSpPr>
        <p:spPr>
          <a:xfrm>
            <a:off x="7680588" y="6085971"/>
            <a:ext cx="36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組員 </a:t>
            </a:r>
            <a:r>
              <a:rPr lang="en-US" altLang="zh-TW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:</a:t>
            </a:r>
            <a:r>
              <a:rPr lang="zh-TW" altLang="en-US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 歐昱君、王怡文、劉彥廷</a:t>
            </a:r>
            <a:r>
              <a:rPr lang="en-US" altLang="zh-TW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	</a:t>
            </a:r>
            <a:endParaRPr lang="zh-TW" altLang="en-US" dirty="0"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8261B0-7749-4C48-854B-F56BF3ACE580}"/>
              </a:ext>
            </a:extLst>
          </p:cNvPr>
          <p:cNvSpPr/>
          <p:nvPr/>
        </p:nvSpPr>
        <p:spPr>
          <a:xfrm>
            <a:off x="7433812" y="6074573"/>
            <a:ext cx="148065" cy="3770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6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E2896C-F3A9-4CA3-9BEC-8697A29F3940}"/>
              </a:ext>
            </a:extLst>
          </p:cNvPr>
          <p:cNvSpPr/>
          <p:nvPr/>
        </p:nvSpPr>
        <p:spPr>
          <a:xfrm>
            <a:off x="0" y="0"/>
            <a:ext cx="12192000" cy="67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7D6254-DEA7-47F6-8E00-DBDA4D6F91A2}"/>
              </a:ext>
            </a:extLst>
          </p:cNvPr>
          <p:cNvSpPr/>
          <p:nvPr/>
        </p:nvSpPr>
        <p:spPr>
          <a:xfrm>
            <a:off x="0" y="-1"/>
            <a:ext cx="285226" cy="67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E8E6C-4021-4808-978F-882152427F9A}"/>
              </a:ext>
            </a:extLst>
          </p:cNvPr>
          <p:cNvSpPr txBox="1"/>
          <p:nvPr/>
        </p:nvSpPr>
        <p:spPr>
          <a:xfrm>
            <a:off x="339987" y="73947"/>
            <a:ext cx="119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問題</a:t>
            </a:r>
            <a:endParaRPr lang="zh-TW" altLang="en-US" dirty="0"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0B80DF8-8E1C-41D6-A843-A767B77902DB}"/>
              </a:ext>
            </a:extLst>
          </p:cNvPr>
          <p:cNvGrpSpPr/>
          <p:nvPr/>
        </p:nvGrpSpPr>
        <p:grpSpPr>
          <a:xfrm>
            <a:off x="1410748" y="2198472"/>
            <a:ext cx="9247409" cy="2461055"/>
            <a:chOff x="1435915" y="2236778"/>
            <a:chExt cx="9247409" cy="246105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E73EDE-8EFB-4BD9-BCC9-C0EE1D887365}"/>
                </a:ext>
              </a:extLst>
            </p:cNvPr>
            <p:cNvSpPr/>
            <p:nvPr/>
          </p:nvSpPr>
          <p:spPr>
            <a:xfrm>
              <a:off x="1435915" y="2236778"/>
              <a:ext cx="9169167" cy="2384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93367C-3B98-45E2-9D9B-563F1EEAEE22}"/>
                </a:ext>
              </a:extLst>
            </p:cNvPr>
            <p:cNvSpPr txBox="1"/>
            <p:nvPr/>
          </p:nvSpPr>
          <p:spPr>
            <a:xfrm>
              <a:off x="1698478" y="2613391"/>
              <a:ext cx="89066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在氣泡排序</a:t>
              </a:r>
              <a:r>
                <a:rPr lang="en-US" altLang="zh-TW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(bubble sort)</a:t>
              </a:r>
              <a:r>
                <a:rPr lang="zh-TW" altLang="en-US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演算法中，若在某回合中完全沒有任何資料對調，則可推論資料已經排序完成而立即結束演算法執行，這稱為改良氣泡排序</a:t>
              </a:r>
              <a:r>
                <a:rPr lang="en-US" altLang="zh-TW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(improved bubble sort)</a:t>
              </a:r>
              <a:r>
                <a:rPr lang="zh-TW" altLang="en-US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演算法。請以虛擬碼描述「改良氣泡排序演算法」。</a:t>
              </a:r>
              <a:endParaRPr lang="en-US" altLang="zh-TW" sz="2000" dirty="0">
                <a:latin typeface="Noto Sans TC Bold" panose="020B0800000000000000" pitchFamily="34" charset="-120"/>
                <a:ea typeface="Noto Sans TC Bold" panose="020B0800000000000000" pitchFamily="34" charset="-120"/>
              </a:endParaRPr>
            </a:p>
            <a:p>
              <a:pPr lvl="1"/>
              <a:r>
                <a:rPr lang="en-US" altLang="zh-TW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(</a:t>
              </a:r>
              <a:r>
                <a:rPr lang="zh-TW" altLang="en-US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請注意</a:t>
              </a:r>
              <a:r>
                <a:rPr lang="en-US" altLang="zh-TW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:</a:t>
              </a:r>
              <a:r>
                <a:rPr lang="zh-TW" altLang="en-US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在有些文獻中，所謂「氣泡排序演算法」其實指的是「改良氣泡排序演算法」</a:t>
              </a:r>
              <a:r>
                <a:rPr lang="en-US" altLang="zh-TW" sz="2000" dirty="0">
                  <a:latin typeface="Noto Sans TC Bold" panose="020B0800000000000000" pitchFamily="34" charset="-120"/>
                  <a:ea typeface="Noto Sans TC Bold" panose="020B0800000000000000" pitchFamily="34" charset="-120"/>
                </a:rPr>
                <a:t>)</a:t>
              </a:r>
              <a:endParaRPr lang="zh-TW" altLang="en-US" sz="2000" dirty="0">
                <a:latin typeface="Noto Sans TC Bold" panose="020B0800000000000000" pitchFamily="34" charset="-120"/>
                <a:ea typeface="Noto Sans TC Bold" panose="020B0800000000000000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21DBF7-E7BF-4D08-89A8-1BDD7F90A130}"/>
                </a:ext>
              </a:extLst>
            </p:cNvPr>
            <p:cNvSpPr/>
            <p:nvPr/>
          </p:nvSpPr>
          <p:spPr>
            <a:xfrm>
              <a:off x="1586918" y="4621220"/>
              <a:ext cx="9009484" cy="766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1920212-0ECB-4759-98D7-9B07CC37CF38}"/>
                </a:ext>
              </a:extLst>
            </p:cNvPr>
            <p:cNvSpPr/>
            <p:nvPr/>
          </p:nvSpPr>
          <p:spPr>
            <a:xfrm rot="16200000">
              <a:off x="9482576" y="3488696"/>
              <a:ext cx="2315360" cy="86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85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55BB2841-1C7F-4131-9F77-8DB40D249A34}"/>
              </a:ext>
            </a:extLst>
          </p:cNvPr>
          <p:cNvSpPr/>
          <p:nvPr/>
        </p:nvSpPr>
        <p:spPr>
          <a:xfrm>
            <a:off x="1412626" y="4250606"/>
            <a:ext cx="8471090" cy="2101611"/>
          </a:xfrm>
          <a:prstGeom prst="rect">
            <a:avLst/>
          </a:prstGeom>
          <a:solidFill>
            <a:srgbClr val="F9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決策 39">
            <a:extLst>
              <a:ext uri="{FF2B5EF4-FFF2-40B4-BE49-F238E27FC236}">
                <a16:creationId xmlns:a16="http://schemas.microsoft.com/office/drawing/2014/main" id="{91D15D76-EAF6-42CE-A7D4-B7DCA7BF7FE9}"/>
              </a:ext>
            </a:extLst>
          </p:cNvPr>
          <p:cNvSpPr/>
          <p:nvPr/>
        </p:nvSpPr>
        <p:spPr>
          <a:xfrm>
            <a:off x="4890583" y="4531049"/>
            <a:ext cx="1711348" cy="1146603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E2896C-F3A9-4CA3-9BEC-8697A29F3940}"/>
              </a:ext>
            </a:extLst>
          </p:cNvPr>
          <p:cNvSpPr/>
          <p:nvPr/>
        </p:nvSpPr>
        <p:spPr>
          <a:xfrm>
            <a:off x="0" y="0"/>
            <a:ext cx="12192000" cy="67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7D6254-DEA7-47F6-8E00-DBDA4D6F91A2}"/>
              </a:ext>
            </a:extLst>
          </p:cNvPr>
          <p:cNvSpPr/>
          <p:nvPr/>
        </p:nvSpPr>
        <p:spPr>
          <a:xfrm>
            <a:off x="0" y="-1"/>
            <a:ext cx="285226" cy="67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E8E6C-4021-4808-978F-882152427F9A}"/>
              </a:ext>
            </a:extLst>
          </p:cNvPr>
          <p:cNvSpPr txBox="1"/>
          <p:nvPr/>
        </p:nvSpPr>
        <p:spPr>
          <a:xfrm>
            <a:off x="339987" y="73947"/>
            <a:ext cx="17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流程圖</a:t>
            </a:r>
            <a:endParaRPr lang="zh-TW" altLang="en-US" dirty="0"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EB87D05-AAB6-466B-A26E-1519F95062AA}"/>
              </a:ext>
            </a:extLst>
          </p:cNvPr>
          <p:cNvSpPr/>
          <p:nvPr/>
        </p:nvSpPr>
        <p:spPr>
          <a:xfrm>
            <a:off x="536895" y="1241571"/>
            <a:ext cx="1325461" cy="453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Start</a:t>
            </a:r>
            <a:endParaRPr lang="zh-TW" altLang="en-US" sz="2000" dirty="0">
              <a:solidFill>
                <a:srgbClr val="0070C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7B15EA07-715D-4853-8A08-7A69C4F9A40A}"/>
              </a:ext>
            </a:extLst>
          </p:cNvPr>
          <p:cNvSpPr/>
          <p:nvPr/>
        </p:nvSpPr>
        <p:spPr>
          <a:xfrm>
            <a:off x="3127366" y="1146451"/>
            <a:ext cx="1577131" cy="671117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EC28FE-3EF0-4505-907C-2AB55388D210}"/>
              </a:ext>
            </a:extLst>
          </p:cNvPr>
          <p:cNvSpPr txBox="1"/>
          <p:nvPr/>
        </p:nvSpPr>
        <p:spPr>
          <a:xfrm>
            <a:off x="3387425" y="1146451"/>
            <a:ext cx="164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輸入</a:t>
            </a:r>
            <a:b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</a:br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array[n]</a:t>
            </a:r>
            <a:endParaRPr lang="zh-TW" altLang="en-US" dirty="0">
              <a:solidFill>
                <a:srgbClr val="0070C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A4F7C3-347A-4CBC-BD0D-7970922DE224}"/>
              </a:ext>
            </a:extLst>
          </p:cNvPr>
          <p:cNvSpPr/>
          <p:nvPr/>
        </p:nvSpPr>
        <p:spPr>
          <a:xfrm>
            <a:off x="6244779" y="1125414"/>
            <a:ext cx="2273415" cy="894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B32913C-7275-4449-9F00-E0B96F880166}"/>
              </a:ext>
            </a:extLst>
          </p:cNvPr>
          <p:cNvCxnSpPr>
            <a:cxnSpLocks/>
          </p:cNvCxnSpPr>
          <p:nvPr/>
        </p:nvCxnSpPr>
        <p:spPr>
          <a:xfrm>
            <a:off x="2259438" y="1483237"/>
            <a:ext cx="58853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115BCFC-6A0E-4B20-9364-79F6803A42E2}"/>
              </a:ext>
            </a:extLst>
          </p:cNvPr>
          <p:cNvCxnSpPr>
            <a:cxnSpLocks/>
          </p:cNvCxnSpPr>
          <p:nvPr/>
        </p:nvCxnSpPr>
        <p:spPr>
          <a:xfrm>
            <a:off x="5031667" y="1483237"/>
            <a:ext cx="885942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E8CE7E-711D-48E0-ABFD-7BBD987D2760}"/>
              </a:ext>
            </a:extLst>
          </p:cNvPr>
          <p:cNvSpPr txBox="1"/>
          <p:nvPr/>
        </p:nvSpPr>
        <p:spPr>
          <a:xfrm>
            <a:off x="6244779" y="1244217"/>
            <a:ext cx="246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For </a:t>
            </a:r>
            <a:r>
              <a:rPr lang="en-US" altLang="zh-TW" dirty="0" err="1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i</a:t>
            </a:r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  from n-1 to 1</a:t>
            </a:r>
          </a:p>
          <a:p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a = True</a:t>
            </a:r>
            <a:endParaRPr lang="zh-TW" altLang="en-US" dirty="0">
              <a:solidFill>
                <a:srgbClr val="0070C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 </a:t>
            </a:r>
            <a:endParaRPr lang="zh-TW" altLang="en-US" dirty="0">
              <a:solidFill>
                <a:srgbClr val="0070C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  <a:p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840F95A-F0A4-4F2E-BF99-A11474517C41}"/>
              </a:ext>
            </a:extLst>
          </p:cNvPr>
          <p:cNvCxnSpPr>
            <a:cxnSpLocks/>
          </p:cNvCxnSpPr>
          <p:nvPr/>
        </p:nvCxnSpPr>
        <p:spPr>
          <a:xfrm flipH="1">
            <a:off x="9945574" y="5255319"/>
            <a:ext cx="833800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E4C9C65-375E-4A86-8829-9439D1FC27A0}"/>
              </a:ext>
            </a:extLst>
          </p:cNvPr>
          <p:cNvSpPr/>
          <p:nvPr/>
        </p:nvSpPr>
        <p:spPr>
          <a:xfrm>
            <a:off x="7368005" y="4832982"/>
            <a:ext cx="2273415" cy="77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F9007A-2BD5-42F0-B171-3FA71178F283}"/>
              </a:ext>
            </a:extLst>
          </p:cNvPr>
          <p:cNvSpPr txBox="1"/>
          <p:nvPr/>
        </p:nvSpPr>
        <p:spPr>
          <a:xfrm>
            <a:off x="7460283" y="5036248"/>
            <a:ext cx="246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For j  from 0 to i-1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C69FA2A-6AF5-4C5A-98A7-CD7F0DCFBEDB}"/>
              </a:ext>
            </a:extLst>
          </p:cNvPr>
          <p:cNvCxnSpPr>
            <a:cxnSpLocks/>
          </p:cNvCxnSpPr>
          <p:nvPr/>
        </p:nvCxnSpPr>
        <p:spPr>
          <a:xfrm flipH="1">
            <a:off x="4187464" y="5104351"/>
            <a:ext cx="517033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403BDD5-7851-4685-A011-7969B4856A6D}"/>
              </a:ext>
            </a:extLst>
          </p:cNvPr>
          <p:cNvSpPr txBox="1"/>
          <p:nvPr/>
        </p:nvSpPr>
        <p:spPr>
          <a:xfrm>
            <a:off x="5007502" y="4895955"/>
            <a:ext cx="1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Arial" panose="020B0604020202020204" pitchFamily="34" charset="0"/>
              </a:rPr>
              <a:t>A[j] &gt;</a:t>
            </a:r>
            <a:r>
              <a:rPr lang="zh-TW" altLang="en-US" dirty="0">
                <a:solidFill>
                  <a:schemeClr val="bg1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Arial" panose="020B0604020202020204" pitchFamily="34" charset="0"/>
              </a:rPr>
              <a:t>A[j+1]</a:t>
            </a:r>
            <a:endParaRPr lang="zh-TW" altLang="en-US" dirty="0">
              <a:solidFill>
                <a:schemeClr val="bg1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583DA21-D2C3-47B9-B95F-AE8C24C1E5F6}"/>
              </a:ext>
            </a:extLst>
          </p:cNvPr>
          <p:cNvSpPr/>
          <p:nvPr/>
        </p:nvSpPr>
        <p:spPr>
          <a:xfrm>
            <a:off x="1769777" y="4576149"/>
            <a:ext cx="2273415" cy="965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DCB1E93-E9E9-4EF5-869E-F89A64ABF457}"/>
              </a:ext>
            </a:extLst>
          </p:cNvPr>
          <p:cNvCxnSpPr>
            <a:cxnSpLocks/>
          </p:cNvCxnSpPr>
          <p:nvPr/>
        </p:nvCxnSpPr>
        <p:spPr>
          <a:xfrm flipH="1">
            <a:off x="6716262" y="5104351"/>
            <a:ext cx="388048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8AE08F-BCD9-4B12-BA5D-F3A75A785AFC}"/>
              </a:ext>
            </a:extLst>
          </p:cNvPr>
          <p:cNvSpPr txBox="1"/>
          <p:nvPr/>
        </p:nvSpPr>
        <p:spPr>
          <a:xfrm>
            <a:off x="4113983" y="4666916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True</a:t>
            </a:r>
            <a:endParaRPr lang="zh-TW" altLang="en-US" dirty="0">
              <a:solidFill>
                <a:srgbClr val="FF000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7F40432-E7B8-43C4-AE3A-FE7E44B97D8B}"/>
              </a:ext>
            </a:extLst>
          </p:cNvPr>
          <p:cNvSpPr txBox="1"/>
          <p:nvPr/>
        </p:nvSpPr>
        <p:spPr>
          <a:xfrm>
            <a:off x="1872783" y="4766596"/>
            <a:ext cx="219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Arial" panose="020B0604020202020204" pitchFamily="34" charset="0"/>
              </a:rPr>
              <a:t>swap(A[j] A[j+1])</a:t>
            </a:r>
          </a:p>
          <a:p>
            <a:r>
              <a:rPr lang="en-US" altLang="zh-TW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Arial" panose="020B0604020202020204" pitchFamily="34" charset="0"/>
              </a:rPr>
              <a:t>a = False</a:t>
            </a:r>
            <a:endParaRPr lang="zh-TW" altLang="en-US" dirty="0">
              <a:solidFill>
                <a:srgbClr val="0070C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04AE544-A046-494A-92A7-3F0F94140402}"/>
              </a:ext>
            </a:extLst>
          </p:cNvPr>
          <p:cNvCxnSpPr>
            <a:cxnSpLocks/>
          </p:cNvCxnSpPr>
          <p:nvPr/>
        </p:nvCxnSpPr>
        <p:spPr>
          <a:xfrm flipV="1">
            <a:off x="7601456" y="5588583"/>
            <a:ext cx="0" cy="47533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295174B-5ECE-4A97-9F6C-B6E10E6F8107}"/>
              </a:ext>
            </a:extLst>
          </p:cNvPr>
          <p:cNvCxnSpPr>
            <a:cxnSpLocks/>
          </p:cNvCxnSpPr>
          <p:nvPr/>
        </p:nvCxnSpPr>
        <p:spPr>
          <a:xfrm>
            <a:off x="2970411" y="6038750"/>
            <a:ext cx="4647823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2918129-43EB-4F44-ACC8-0419327EC7F5}"/>
              </a:ext>
            </a:extLst>
          </p:cNvPr>
          <p:cNvCxnSpPr>
            <a:cxnSpLocks/>
          </p:cNvCxnSpPr>
          <p:nvPr/>
        </p:nvCxnSpPr>
        <p:spPr>
          <a:xfrm flipV="1">
            <a:off x="2970411" y="5541672"/>
            <a:ext cx="0" cy="522246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2CB4D96-69F7-445C-AEE1-EC44FC2117D7}"/>
              </a:ext>
            </a:extLst>
          </p:cNvPr>
          <p:cNvSpPr txBox="1"/>
          <p:nvPr/>
        </p:nvSpPr>
        <p:spPr>
          <a:xfrm>
            <a:off x="6180129" y="5639132"/>
            <a:ext cx="103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False</a:t>
            </a:r>
            <a:endParaRPr lang="zh-TW" altLang="en-US" dirty="0">
              <a:solidFill>
                <a:srgbClr val="FF000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0F72889-CCD4-45E3-9143-C48EE33236EE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215387" y="2064351"/>
            <a:ext cx="12426" cy="53454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圖: 決策 80">
            <a:extLst>
              <a:ext uri="{FF2B5EF4-FFF2-40B4-BE49-F238E27FC236}">
                <a16:creationId xmlns:a16="http://schemas.microsoft.com/office/drawing/2014/main" id="{9E74B466-8362-4A3B-9A2A-02C0D5543350}"/>
              </a:ext>
            </a:extLst>
          </p:cNvPr>
          <p:cNvSpPr/>
          <p:nvPr/>
        </p:nvSpPr>
        <p:spPr>
          <a:xfrm>
            <a:off x="6372139" y="2598897"/>
            <a:ext cx="1711348" cy="1146603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1A44497-F73C-441E-A5D6-F185647A382B}"/>
              </a:ext>
            </a:extLst>
          </p:cNvPr>
          <p:cNvSpPr txBox="1"/>
          <p:nvPr/>
        </p:nvSpPr>
        <p:spPr>
          <a:xfrm>
            <a:off x="6697757" y="2982768"/>
            <a:ext cx="1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a = True</a:t>
            </a:r>
            <a:endParaRPr lang="zh-TW" altLang="en-US" dirty="0">
              <a:solidFill>
                <a:schemeClr val="bg1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9FBB1EC-ECA6-4B93-9909-BFB4D1B7BB81}"/>
              </a:ext>
            </a:extLst>
          </p:cNvPr>
          <p:cNvGrpSpPr/>
          <p:nvPr/>
        </p:nvGrpSpPr>
        <p:grpSpPr>
          <a:xfrm rot="16200000">
            <a:off x="7892252" y="2369044"/>
            <a:ext cx="3750576" cy="2038751"/>
            <a:chOff x="5031667" y="4726498"/>
            <a:chExt cx="2754469" cy="871003"/>
          </a:xfrm>
        </p:grpSpPr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826A0EE4-B83A-4A36-A9E4-80249A9EC6C5}"/>
                </a:ext>
              </a:extLst>
            </p:cNvPr>
            <p:cNvCxnSpPr>
              <a:cxnSpLocks/>
            </p:cNvCxnSpPr>
            <p:nvPr/>
          </p:nvCxnSpPr>
          <p:spPr>
            <a:xfrm>
              <a:off x="5031667" y="5588265"/>
              <a:ext cx="2754469" cy="0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5EBB329F-C7F2-48AC-9889-7B27237AF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7664" y="4726498"/>
              <a:ext cx="0" cy="871003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4F53F1C-59D1-49BA-A566-A01120F9F729}"/>
              </a:ext>
            </a:extLst>
          </p:cNvPr>
          <p:cNvSpPr txBox="1"/>
          <p:nvPr/>
        </p:nvSpPr>
        <p:spPr>
          <a:xfrm>
            <a:off x="5302654" y="2648970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True</a:t>
            </a:r>
            <a:endParaRPr lang="zh-TW" altLang="en-US" dirty="0">
              <a:solidFill>
                <a:srgbClr val="FF000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12088D3F-5295-4750-B3B9-F67692AB21DF}"/>
              </a:ext>
            </a:extLst>
          </p:cNvPr>
          <p:cNvCxnSpPr>
            <a:cxnSpLocks/>
          </p:cNvCxnSpPr>
          <p:nvPr/>
        </p:nvCxnSpPr>
        <p:spPr>
          <a:xfrm flipH="1" flipV="1">
            <a:off x="5164065" y="3163123"/>
            <a:ext cx="984765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AD8E1B6-B380-4B43-A9E1-8DCC20D52547}"/>
              </a:ext>
            </a:extLst>
          </p:cNvPr>
          <p:cNvSpPr txBox="1"/>
          <p:nvPr/>
        </p:nvSpPr>
        <p:spPr>
          <a:xfrm>
            <a:off x="7639440" y="2261878"/>
            <a:ext cx="103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False</a:t>
            </a:r>
            <a:endParaRPr lang="zh-TW" altLang="en-US" dirty="0">
              <a:solidFill>
                <a:srgbClr val="FF000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974CD7AC-FA4E-4D4E-9BA7-D5B2A756EC7E}"/>
              </a:ext>
            </a:extLst>
          </p:cNvPr>
          <p:cNvSpPr/>
          <p:nvPr/>
        </p:nvSpPr>
        <p:spPr>
          <a:xfrm>
            <a:off x="3637737" y="2954634"/>
            <a:ext cx="1325461" cy="453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</a:rPr>
              <a:t>End</a:t>
            </a:r>
            <a:endParaRPr lang="zh-TW" altLang="en-US" sz="2000" dirty="0">
              <a:solidFill>
                <a:srgbClr val="0070C0"/>
              </a:solidFill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63D0064-DE03-47BD-9022-4BEB6C808601}"/>
              </a:ext>
            </a:extLst>
          </p:cNvPr>
          <p:cNvCxnSpPr>
            <a:cxnSpLocks/>
          </p:cNvCxnSpPr>
          <p:nvPr/>
        </p:nvCxnSpPr>
        <p:spPr>
          <a:xfrm flipV="1">
            <a:off x="5746257" y="5687192"/>
            <a:ext cx="0" cy="351558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08A05F03-9B9C-4C1F-9D5C-FAB3AC3D03C3}"/>
              </a:ext>
            </a:extLst>
          </p:cNvPr>
          <p:cNvCxnSpPr>
            <a:cxnSpLocks/>
          </p:cNvCxnSpPr>
          <p:nvPr/>
        </p:nvCxnSpPr>
        <p:spPr>
          <a:xfrm flipV="1">
            <a:off x="7227813" y="3798919"/>
            <a:ext cx="0" cy="45168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6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29D5E1-B8EB-447A-9C1B-33F29EB0C4B2}"/>
              </a:ext>
            </a:extLst>
          </p:cNvPr>
          <p:cNvSpPr/>
          <p:nvPr/>
        </p:nvSpPr>
        <p:spPr>
          <a:xfrm>
            <a:off x="494950" y="1503535"/>
            <a:ext cx="1006679" cy="485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8A289C6-57DB-4F3B-90E1-D23484E35836}"/>
              </a:ext>
            </a:extLst>
          </p:cNvPr>
          <p:cNvSpPr/>
          <p:nvPr/>
        </p:nvSpPr>
        <p:spPr>
          <a:xfrm>
            <a:off x="494950" y="2050722"/>
            <a:ext cx="1275127" cy="485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DBF3C7D-5FF4-4E21-BD6D-D23385B74692}"/>
              </a:ext>
            </a:extLst>
          </p:cNvPr>
          <p:cNvSpPr/>
          <p:nvPr/>
        </p:nvSpPr>
        <p:spPr>
          <a:xfrm>
            <a:off x="494950" y="966003"/>
            <a:ext cx="1728133" cy="485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8E4877-DF53-4C31-9EFC-CC262588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0" y="987295"/>
            <a:ext cx="10999125" cy="48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Times New Roman" panose="02020603050405020304" pitchFamily="18" charset="0"/>
              </a:rPr>
              <a:t>Algorithm</a:t>
            </a:r>
            <a:r>
              <a:rPr lang="zh-TW" altLang="en-US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Improved bubble sort</a:t>
            </a:r>
            <a:endParaRPr lang="zh-TW" altLang="en-US" dirty="0"/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8"/>
              <a:ea typeface="Noto Sans KR Regular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FECDB7-9D7F-42CE-A02D-801F623891D0}"/>
              </a:ext>
            </a:extLst>
          </p:cNvPr>
          <p:cNvSpPr/>
          <p:nvPr/>
        </p:nvSpPr>
        <p:spPr>
          <a:xfrm>
            <a:off x="0" y="0"/>
            <a:ext cx="12192000" cy="67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523F8B-7CE9-4FD0-BBD1-A67CB400E029}"/>
              </a:ext>
            </a:extLst>
          </p:cNvPr>
          <p:cNvSpPr/>
          <p:nvPr/>
        </p:nvSpPr>
        <p:spPr>
          <a:xfrm>
            <a:off x="0" y="-1"/>
            <a:ext cx="285226" cy="67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251D19-1F80-45E3-8DE4-BD2EC9885C40}"/>
              </a:ext>
            </a:extLst>
          </p:cNvPr>
          <p:cNvSpPr txBox="1"/>
          <p:nvPr/>
        </p:nvSpPr>
        <p:spPr>
          <a:xfrm>
            <a:off x="339987" y="73947"/>
            <a:ext cx="378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Pseudo Code</a:t>
            </a:r>
            <a:endParaRPr lang="zh-TW" altLang="en-US" dirty="0"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33BFC0-555F-482C-9521-72E4B3107EBA}"/>
              </a:ext>
            </a:extLst>
          </p:cNvPr>
          <p:cNvSpPr txBox="1"/>
          <p:nvPr/>
        </p:nvSpPr>
        <p:spPr>
          <a:xfrm>
            <a:off x="494950" y="2810312"/>
            <a:ext cx="80030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1.For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← (n-1) to 1   do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2.	a ← True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3.	For j ← 0 to (i-1)   do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4.		If A[j] &gt; A[j+1]  do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5.			swap(A[j],A[j+1])	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6.			a ← False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7.	If  a = True   do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8.		break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9.Return A</a:t>
            </a:r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707456-FFC9-4486-9DEC-8AE4A0341C1A}"/>
              </a:ext>
            </a:extLst>
          </p:cNvPr>
          <p:cNvSpPr txBox="1"/>
          <p:nvPr/>
        </p:nvSpPr>
        <p:spPr>
          <a:xfrm>
            <a:off x="494950" y="2050722"/>
            <a:ext cx="127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Times New Roman" panose="02020603050405020304" pitchFamily="18" charset="0"/>
              </a:rPr>
              <a:t>Output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61CDE-0158-4B94-921F-C03E376E06C6}"/>
              </a:ext>
            </a:extLst>
          </p:cNvPr>
          <p:cNvSpPr txBox="1"/>
          <p:nvPr/>
        </p:nvSpPr>
        <p:spPr>
          <a:xfrm>
            <a:off x="2298583" y="2077504"/>
            <a:ext cx="139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陣列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A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17A764-520D-4423-A880-F9D21B1B16D5}"/>
              </a:ext>
            </a:extLst>
          </p:cNvPr>
          <p:cNvSpPr txBox="1"/>
          <p:nvPr/>
        </p:nvSpPr>
        <p:spPr>
          <a:xfrm>
            <a:off x="494950" y="1515348"/>
            <a:ext cx="127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Noto Sans TC Bold" panose="020B0800000000000000" pitchFamily="34" charset="-120"/>
                <a:ea typeface="Noto Sans TC Bold" panose="020B0800000000000000" pitchFamily="34" charset="-120"/>
                <a:cs typeface="Times New Roman" panose="02020603050405020304" pitchFamily="18" charset="0"/>
              </a:rPr>
              <a:t>Input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E52E44-F8C2-4496-8D9C-33968772A02D}"/>
              </a:ext>
            </a:extLst>
          </p:cNvPr>
          <p:cNvSpPr txBox="1"/>
          <p:nvPr/>
        </p:nvSpPr>
        <p:spPr>
          <a:xfrm>
            <a:off x="2298583" y="1551719"/>
            <a:ext cx="42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具有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個整數的陣列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8"/>
                <a:ea typeface="Noto Sans KR Regular" panose="020B0500000000000000" pitchFamily="34" charset="-128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41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76E05-E6C3-4405-9F4B-832ACA4A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9943AD-90B9-4B13-A8E4-70F4D0D6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370"/>
            <a:ext cx="6863499" cy="45876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E7837F-2953-4773-BB99-2841FB27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28" y="1532370"/>
            <a:ext cx="3126465" cy="20568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443A1F-400E-4509-80FF-0643DB25C9FD}"/>
              </a:ext>
            </a:extLst>
          </p:cNvPr>
          <p:cNvSpPr/>
          <p:nvPr/>
        </p:nvSpPr>
        <p:spPr>
          <a:xfrm>
            <a:off x="0" y="0"/>
            <a:ext cx="12192000" cy="67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EDF27-CD83-477F-ABB0-9402D678448C}"/>
              </a:ext>
            </a:extLst>
          </p:cNvPr>
          <p:cNvSpPr/>
          <p:nvPr/>
        </p:nvSpPr>
        <p:spPr>
          <a:xfrm>
            <a:off x="0" y="-1"/>
            <a:ext cx="285226" cy="67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786943-0D02-4C51-9DBD-11C41EBA3777}"/>
              </a:ext>
            </a:extLst>
          </p:cNvPr>
          <p:cNvSpPr txBox="1"/>
          <p:nvPr/>
        </p:nvSpPr>
        <p:spPr>
          <a:xfrm>
            <a:off x="339987" y="73947"/>
            <a:ext cx="378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Noto Sans TC Bold" panose="020B0800000000000000" pitchFamily="34" charset="-120"/>
                <a:ea typeface="Noto Sans TC Bold" panose="020B0800000000000000" pitchFamily="34" charset="-120"/>
              </a:rPr>
              <a:t>Code</a:t>
            </a:r>
            <a:endParaRPr lang="zh-TW" altLang="en-US" sz="2800" dirty="0">
              <a:latin typeface="Noto Sans TC Bold" panose="020B0800000000000000" pitchFamily="34" charset="-120"/>
              <a:ea typeface="Noto Sans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41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268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Noto Sans KR Regular</vt:lpstr>
      <vt:lpstr>Noto Sans TC Bold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王怡文 (108201529)</dc:creator>
  <cp:lastModifiedBy>Cody</cp:lastModifiedBy>
  <cp:revision>24</cp:revision>
  <dcterms:created xsi:type="dcterms:W3CDTF">2022-03-10T14:01:44Z</dcterms:created>
  <dcterms:modified xsi:type="dcterms:W3CDTF">2022-03-13T14:47:02Z</dcterms:modified>
</cp:coreProperties>
</file>