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Arvo" panose="02000000000000000000" pitchFamily="2" charset="0"/>
      <p:regular r:id="rId11"/>
      <p:bold r:id="rId12"/>
      <p:italic r:id="rId13"/>
      <p:boldItalic r:id="rId14"/>
    </p:embeddedFont>
    <p:embeddedFont>
      <p:font typeface="Roboto Condensed" panose="020F0502020204030204" pitchFamily="34" charset="0"/>
      <p:regular r:id="rId15"/>
      <p:bold r:id="rId16"/>
      <p:italic r:id="rId17"/>
      <p:boldItalic r:id="rId18"/>
    </p:embeddedFont>
    <p:embeddedFont>
      <p:font typeface="Roboto Condensed Light" panose="020F03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E11EDE-E933-433D-B9A7-2AD0EB2543C2}">
  <a:tblStyle styleId="{6BE11EDE-E933-433D-B9A7-2AD0EB2543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7"/>
  </p:normalViewPr>
  <p:slideViewPr>
    <p:cSldViewPr snapToGrid="0">
      <p:cViewPr varScale="1">
        <p:scale>
          <a:sx n="146" d="100"/>
          <a:sy n="146" d="100"/>
        </p:scale>
        <p:origin x="6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9c35c89c6_4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9c35c89c6_4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9c35c89c6_4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9c35c89c6_4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9c35c89c6_4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9c35c89c6_4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9c35c89c6_4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9c35c89c6_4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9c35c89c6_7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9c35c89c6_7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9c35c89c6_7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9c35c89c6_7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9c35c89c6_4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9c35c89c6_4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7" name="Google Shape;57;p1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9" name="Google Shape;59;p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60" name="Google Shape;60;p1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2" name="Google Shape;62;p14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63" name="Google Shape;63;p14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14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65" name="Google Shape;65;p14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" name="Google Shape;67;p14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70" name="Google Shape;70;p1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71" name="Google Shape;71;p1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74" name="Google Shape;74;p15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76" name="Google Shape;76;p1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7" name="Google Shape;77;p1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78;p1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9" name="Google Shape;79;p1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1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82" name="Google Shape;82;p1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89" name="Google Shape;89;p1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oogle Shape;90;p1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1" name="Google Shape;91;p1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" name="Google Shape;93;p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4" name="Google Shape;94;p1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6" name="Google Shape;96;p16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97" name="Google Shape;97;p1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98" name="Google Shape;98;p1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00" name="Google Shape;100;p16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01" name="Google Shape;101;p16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08" name="Google Shape;108;p1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09;p1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0" name="Google Shape;110;p1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1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3" name="Google Shape;113;p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" name="Google Shape;115;p1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16" name="Google Shape;116;p1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17" name="Google Shape;117;p1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18" name="Google Shape;118;p1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9" name="Google Shape;119;p1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20" name="Google Shape;120;p1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21" name="Google Shape;121;p1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2" name="Google Shape;122;p1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8" name="Google Shape;128;p1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9" name="Google Shape;129;p1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30" name="Google Shape;130;p1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1" name="Google Shape;131;p1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2" name="Google Shape;132;p1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3" name="Google Shape;133;p1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4" name="Google Shape;134;p1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5" name="Google Shape;135;p1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6" name="Google Shape;136;p1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1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8" name="Google Shape;138;p1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" name="Google Shape;140;p1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41" name="Google Shape;141;p1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9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49" name="Google Shape;149;p19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50" name="Google Shape;150;p19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51" name="Google Shape;151;p19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52" name="Google Shape;152;p1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53" name="Google Shape;153;p19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54" name="Google Shape;154;p1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55" name="Google Shape;155;p1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56" name="Google Shape;156;p19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57" name="Google Shape;157;p1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158;p1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9" name="Google Shape;159;p1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1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2" name="Google Shape;162;p1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0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71" name="Google Shape;171;p20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72" name="Google Shape;172;p20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73" name="Google Shape;173;p20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74" name="Google Shape;174;p2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75" name="Google Shape;175;p2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76" name="Google Shape;176;p20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77" name="Google Shape;177;p2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78" name="Google Shape;178;p2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9" name="Google Shape;179;p2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" name="Google Shape;180;p2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81" name="Google Shape;181;p2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2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84" name="Google Shape;184;p2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1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90" name="Google Shape;190;p21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" name="Google Shape;191;p21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92" name="Google Shape;192;p21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1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21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95" name="Google Shape;195;p21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1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7" name="Google Shape;197;p21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9" name="Google Shape;199;p21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200" name="Google Shape;200;p2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" name="Google Shape;201;p21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02" name="Google Shape;202;p21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1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" name="Google Shape;204;p21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05" name="Google Shape;205;p21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209" name="Google Shape;209;p2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" name="Google Shape;210;p2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11" name="Google Shape;211;p2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" name="Google Shape;213;p22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14" name="Google Shape;214;p22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2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" name="Google Shape;216;p22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217" name="Google Shape;217;p2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" name="Google Shape;218;p2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19" name="Google Shape;219;p2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22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22" name="Google Shape;222;p22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2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4" name="Google Shape;224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>
            <a:spLocks noGrp="1"/>
          </p:cNvSpPr>
          <p:nvPr>
            <p:ph type="ctrTitle"/>
          </p:nvPr>
        </p:nvSpPr>
        <p:spPr>
          <a:xfrm>
            <a:off x="561100" y="955975"/>
            <a:ext cx="5842500" cy="3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第12組</a:t>
            </a:r>
            <a:endParaRPr sz="4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Improved Bubble Sort</a:t>
            </a:r>
            <a:endParaRPr sz="4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Time Complexity</a:t>
            </a:r>
            <a:endParaRPr sz="49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b="0">
                <a:latin typeface="Arial"/>
                <a:ea typeface="Arial"/>
                <a:cs typeface="Arial"/>
                <a:sym typeface="Arial"/>
              </a:rPr>
              <a:t>組員：蘇韋中、翁彤葳、李侑諭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>
            <a:spLocks noGrp="1"/>
          </p:cNvSpPr>
          <p:nvPr>
            <p:ph type="ctrTitle"/>
          </p:nvPr>
        </p:nvSpPr>
        <p:spPr>
          <a:xfrm>
            <a:off x="358975" y="3281975"/>
            <a:ext cx="4843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分析改良氣泡排序演算法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最佳、最差與平均時間複雜度</a:t>
            </a:r>
            <a:endParaRPr sz="2800"/>
          </a:p>
        </p:txBody>
      </p:sp>
      <p:sp>
        <p:nvSpPr>
          <p:cNvPr id="235" name="Google Shape;235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36" name="Google Shape;236;p24"/>
          <p:cNvSpPr txBox="1"/>
          <p:nvPr/>
        </p:nvSpPr>
        <p:spPr>
          <a:xfrm>
            <a:off x="356175" y="7620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body" idx="4294967295"/>
          </p:nvPr>
        </p:nvSpPr>
        <p:spPr>
          <a:xfrm>
            <a:off x="541875" y="691975"/>
            <a:ext cx="8123400" cy="3766200"/>
          </a:xfrm>
          <a:prstGeom prst="rect">
            <a:avLst/>
          </a:prstGeom>
          <a:ln w="28575" cap="flat" cmpd="sng">
            <a:solidFill>
              <a:srgbClr val="CC3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 dirty="0"/>
              <a:t>Algorithm: </a:t>
            </a:r>
            <a:r>
              <a:rPr lang="en" sz="1800" b="1" dirty="0" err="1"/>
              <a:t>ImprovedBubbleSort</a:t>
            </a:r>
            <a:r>
              <a:rPr lang="en" sz="1800" b="1" dirty="0"/>
              <a:t>(A, n)</a:t>
            </a:r>
            <a:endParaRPr sz="1800" b="1" dirty="0"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Input: An array A with n integers</a:t>
            </a:r>
            <a:endParaRPr sz="1800" b="1" dirty="0"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Output: An array A that is already sorted</a:t>
            </a:r>
            <a:endParaRPr sz="1800" b="1" dirty="0"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1: for </a:t>
            </a:r>
            <a:r>
              <a:rPr lang="en" sz="1800" dirty="0" err="1"/>
              <a:t>i</a:t>
            </a:r>
            <a:r>
              <a:rPr lang="en" sz="1800" dirty="0"/>
              <a:t> ← n-1 to 1 do</a:t>
            </a:r>
            <a:endParaRPr sz="1800" dirty="0"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2:	flag ← False</a:t>
            </a:r>
            <a:endParaRPr sz="1800" dirty="0"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3:	for j  ← 0 to  i-1 do</a:t>
            </a:r>
            <a:endParaRPr sz="1800" dirty="0"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4:		if A[ j ]  &gt;  A[ j+1]  then</a:t>
            </a:r>
            <a:endParaRPr sz="1800" dirty="0"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5:			swap(A[ j ]  , A[ j+1])</a:t>
            </a:r>
            <a:endParaRPr sz="1800" dirty="0"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6:			flag ← True</a:t>
            </a:r>
            <a:endParaRPr sz="1800" dirty="0"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7:	if  ~flag  then</a:t>
            </a:r>
            <a:endParaRPr sz="1800" dirty="0"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8:		return A</a:t>
            </a:r>
            <a:endParaRPr sz="1800" dirty="0"/>
          </a:p>
        </p:txBody>
      </p:sp>
      <p:sp>
        <p:nvSpPr>
          <p:cNvPr id="243" name="Google Shape;243;p25"/>
          <p:cNvSpPr txBox="1">
            <a:spLocks noGrp="1"/>
          </p:cNvSpPr>
          <p:nvPr>
            <p:ph type="title" idx="4294967295"/>
          </p:nvPr>
        </p:nvSpPr>
        <p:spPr>
          <a:xfrm>
            <a:off x="186200" y="198025"/>
            <a:ext cx="16743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PSEUDO CODE</a:t>
            </a:r>
            <a:endParaRPr sz="1700"/>
          </a:p>
        </p:txBody>
      </p:sp>
      <p:cxnSp>
        <p:nvCxnSpPr>
          <p:cNvPr id="244" name="Google Shape;244;p25"/>
          <p:cNvCxnSpPr/>
          <p:nvPr/>
        </p:nvCxnSpPr>
        <p:spPr>
          <a:xfrm rot="10800000" flipH="1">
            <a:off x="541425" y="1079150"/>
            <a:ext cx="8132100" cy="14100"/>
          </a:xfrm>
          <a:prstGeom prst="straightConnector1">
            <a:avLst/>
          </a:prstGeom>
          <a:noFill/>
          <a:ln w="28575" cap="flat" cmpd="sng">
            <a:solidFill>
              <a:srgbClr val="CC33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25"/>
          <p:cNvCxnSpPr/>
          <p:nvPr/>
        </p:nvCxnSpPr>
        <p:spPr>
          <a:xfrm>
            <a:off x="559516" y="1744159"/>
            <a:ext cx="8087700" cy="0"/>
          </a:xfrm>
          <a:prstGeom prst="straightConnector1">
            <a:avLst/>
          </a:prstGeom>
          <a:noFill/>
          <a:ln w="28575" cap="flat" cmpd="sng">
            <a:solidFill>
              <a:srgbClr val="CC33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" name="Google Shape;246;p25"/>
          <p:cNvSpPr txBox="1">
            <a:spLocks noGrp="1"/>
          </p:cNvSpPr>
          <p:nvPr>
            <p:ph type="body" idx="4294967295"/>
          </p:nvPr>
        </p:nvSpPr>
        <p:spPr>
          <a:xfrm>
            <a:off x="541875" y="1537850"/>
            <a:ext cx="8123400" cy="29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700"/>
              <a:buChar char="▰"/>
            </a:pPr>
            <a:r>
              <a:rPr lang="en" sz="1700" dirty="0" err="1"/>
              <a:t>i</a:t>
            </a:r>
            <a:r>
              <a:rPr lang="en" sz="1700" dirty="0"/>
              <a:t> </a:t>
            </a:r>
            <a:r>
              <a:rPr lang="en" sz="1700" dirty="0" err="1"/>
              <a:t>代表每回合被比較到的最後一項資料索引</a:t>
            </a:r>
            <a:endParaRPr sz="1700" dirty="0"/>
          </a:p>
          <a:p>
            <a:pPr marL="457200" lvl="0" indent="-336550" algn="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700"/>
              <a:buChar char="▰"/>
            </a:pPr>
            <a:r>
              <a:rPr lang="en" sz="1700" dirty="0" err="1"/>
              <a:t>先標記內迴圈無元素交換</a:t>
            </a:r>
            <a:endParaRPr sz="1700" dirty="0"/>
          </a:p>
          <a:p>
            <a:pPr marL="457200" lvl="0" indent="-336550" algn="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700"/>
              <a:buChar char="▰"/>
            </a:pPr>
            <a:r>
              <a:rPr lang="en" sz="1700" dirty="0"/>
              <a:t>j </a:t>
            </a:r>
            <a:r>
              <a:rPr lang="en" sz="1700" dirty="0" err="1"/>
              <a:t>代表當下正要兩兩比較資料較小的索引</a:t>
            </a:r>
            <a:endParaRPr sz="1700" dirty="0"/>
          </a:p>
          <a:p>
            <a:pPr marL="457200" lvl="0" indent="0" algn="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457200" lvl="0" indent="-336550" algn="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700"/>
              <a:buChar char="▰"/>
            </a:pPr>
            <a:r>
              <a:rPr lang="en" sz="1700" dirty="0" err="1"/>
              <a:t>標記內迴圈有元素交換</a:t>
            </a:r>
            <a:endParaRPr sz="1700" dirty="0"/>
          </a:p>
          <a:p>
            <a:pPr marL="457200" lvl="0" indent="-336550" algn="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700"/>
              <a:buChar char="▰"/>
            </a:pPr>
            <a:r>
              <a:rPr lang="en" sz="1700" dirty="0" err="1"/>
              <a:t>若有整個內迴圈結束後無元素交換，則表示排序已完成</a:t>
            </a:r>
            <a:endParaRPr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52" name="Google Shape;252;p26"/>
          <p:cNvSpPr txBox="1">
            <a:spLocks noGrp="1"/>
          </p:cNvSpPr>
          <p:nvPr>
            <p:ph type="title"/>
          </p:nvPr>
        </p:nvSpPr>
        <p:spPr>
          <a:xfrm>
            <a:off x="107025" y="333100"/>
            <a:ext cx="8520600" cy="8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最佳時間複雜度</a:t>
            </a:r>
            <a:endParaRPr sz="20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Best case time complexity = </a:t>
            </a:r>
            <a:r>
              <a:rPr lang="en" sz="2020" b="1"/>
              <a:t>O(n)</a:t>
            </a:r>
            <a:endParaRPr sz="2020" b="1"/>
          </a:p>
        </p:txBody>
      </p:sp>
      <p:sp>
        <p:nvSpPr>
          <p:cNvPr id="253" name="Google Shape;253;p26"/>
          <p:cNvSpPr txBox="1">
            <a:spLocks noGrp="1"/>
          </p:cNvSpPr>
          <p:nvPr>
            <p:ph type="body" idx="1"/>
          </p:nvPr>
        </p:nvSpPr>
        <p:spPr>
          <a:xfrm>
            <a:off x="510175" y="1593025"/>
            <a:ext cx="8322000" cy="30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輸入陣列 A 已完成由小至大的排序，第一次執行後不進行任何排序對調，因此提早結束，演算法只執行 n-1 次。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900">
              <a:solidFill>
                <a:schemeClr val="dk1"/>
              </a:solidFill>
            </a:endParaRPr>
          </a:p>
        </p:txBody>
      </p:sp>
      <p:graphicFrame>
        <p:nvGraphicFramePr>
          <p:cNvPr id="254" name="Google Shape;254;p26"/>
          <p:cNvGraphicFramePr/>
          <p:nvPr/>
        </p:nvGraphicFramePr>
        <p:xfrm>
          <a:off x="2589825" y="2876550"/>
          <a:ext cx="3555000" cy="426700"/>
        </p:xfrm>
        <a:graphic>
          <a:graphicData uri="http://schemas.openxmlformats.org/drawingml/2006/table">
            <a:tbl>
              <a:tblPr>
                <a:noFill/>
                <a:tableStyleId>{6BE11EDE-E933-433D-B9A7-2AD0EB2543C2}</a:tableStyleId>
              </a:tblPr>
              <a:tblGrid>
                <a:gridCol w="44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5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6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7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60" name="Google Shape;260;p27"/>
          <p:cNvSpPr txBox="1">
            <a:spLocks noGrp="1"/>
          </p:cNvSpPr>
          <p:nvPr>
            <p:ph type="body" idx="1"/>
          </p:nvPr>
        </p:nvSpPr>
        <p:spPr>
          <a:xfrm>
            <a:off x="616500" y="1454500"/>
            <a:ext cx="8125800" cy="3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輸入陣列 A 恰好為由大至小的排序，與期望輸出排序完全相反，因此每次皆需進行排序對調(swap)。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第一回合執行 n-1 次、第二回合執行 n-2 次…第n-1回合執行 1 次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261" name="Google Shape;2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275" y="3025450"/>
            <a:ext cx="6943052" cy="6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7"/>
          <p:cNvSpPr txBox="1">
            <a:spLocks noGrp="1"/>
          </p:cNvSpPr>
          <p:nvPr>
            <p:ph type="title"/>
          </p:nvPr>
        </p:nvSpPr>
        <p:spPr>
          <a:xfrm>
            <a:off x="107025" y="333100"/>
            <a:ext cx="8520600" cy="8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/>
              <a:t>最差時間複雜度</a:t>
            </a:r>
            <a:endParaRPr sz="20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/>
              <a:t>Worst case time complexity = O(n^2)</a:t>
            </a:r>
            <a:endParaRPr sz="2020"/>
          </a:p>
        </p:txBody>
      </p:sp>
      <p:graphicFrame>
        <p:nvGraphicFramePr>
          <p:cNvPr id="263" name="Google Shape;263;p27"/>
          <p:cNvGraphicFramePr/>
          <p:nvPr/>
        </p:nvGraphicFramePr>
        <p:xfrm>
          <a:off x="2513625" y="3941150"/>
          <a:ext cx="3555000" cy="426700"/>
        </p:xfrm>
        <a:graphic>
          <a:graphicData uri="http://schemas.openxmlformats.org/drawingml/2006/table">
            <a:tbl>
              <a:tblPr>
                <a:noFill/>
                <a:tableStyleId>{6BE11EDE-E933-433D-B9A7-2AD0EB2543C2}</a:tableStyleId>
              </a:tblPr>
              <a:tblGrid>
                <a:gridCol w="44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7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6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5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69" name="Google Shape;269;p28"/>
          <p:cNvSpPr txBox="1">
            <a:spLocks noGrp="1"/>
          </p:cNvSpPr>
          <p:nvPr>
            <p:ph type="title"/>
          </p:nvPr>
        </p:nvSpPr>
        <p:spPr>
          <a:xfrm>
            <a:off x="107025" y="333100"/>
            <a:ext cx="8520600" cy="8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/>
              <a:t>平均時間複雜度</a:t>
            </a:r>
            <a:endParaRPr sz="202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/>
              <a:t>Average case time complexity = O(n^2)</a:t>
            </a:r>
            <a:endParaRPr sz="2020"/>
          </a:p>
        </p:txBody>
      </p:sp>
      <p:sp>
        <p:nvSpPr>
          <p:cNvPr id="270" name="Google Shape;270;p28"/>
          <p:cNvSpPr txBox="1">
            <a:spLocks noGrp="1"/>
          </p:cNvSpPr>
          <p:nvPr>
            <p:ph type="body" idx="1"/>
          </p:nvPr>
        </p:nvSpPr>
        <p:spPr>
          <a:xfrm>
            <a:off x="540300" y="1762075"/>
            <a:ext cx="79038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 dirty="0" err="1">
                <a:solidFill>
                  <a:schemeClr val="dk1"/>
                </a:solidFill>
              </a:rPr>
              <a:t>每次比較</a:t>
            </a:r>
            <a:r>
              <a:rPr lang="en" sz="2200" dirty="0">
                <a:solidFill>
                  <a:schemeClr val="dk1"/>
                </a:solidFill>
              </a:rPr>
              <a:t>	     </a:t>
            </a:r>
            <a:r>
              <a:rPr lang="en" sz="2200" dirty="0" err="1">
                <a:solidFill>
                  <a:schemeClr val="dk1"/>
                </a:solidFill>
              </a:rPr>
              <a:t>次，共</a:t>
            </a:r>
            <a:r>
              <a:rPr lang="en" sz="2200" dirty="0">
                <a:solidFill>
                  <a:schemeClr val="dk1"/>
                </a:solidFill>
              </a:rPr>
              <a:t> n </a:t>
            </a:r>
            <a:r>
              <a:rPr lang="en" sz="2200" dirty="0" err="1">
                <a:solidFill>
                  <a:schemeClr val="dk1"/>
                </a:solidFill>
              </a:rPr>
              <a:t>個輸入資料</a:t>
            </a:r>
            <a:endParaRPr sz="2200" dirty="0">
              <a:solidFill>
                <a:schemeClr val="dk1"/>
              </a:solidFill>
            </a:endParaRPr>
          </a:p>
        </p:txBody>
      </p:sp>
      <p:pic>
        <p:nvPicPr>
          <p:cNvPr id="271" name="Google Shape;2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126" y="1838270"/>
            <a:ext cx="56744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7025" y="2888445"/>
            <a:ext cx="3733011" cy="7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78" name="Google Shape;278;p29"/>
          <p:cNvSpPr txBox="1">
            <a:spLocks noGrp="1"/>
          </p:cNvSpPr>
          <p:nvPr>
            <p:ph type="ctrTitle" idx="4294967295"/>
          </p:nvPr>
        </p:nvSpPr>
        <p:spPr>
          <a:xfrm>
            <a:off x="1275150" y="25168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THANKS!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279" name="Google Shape;279;p29"/>
          <p:cNvSpPr txBox="1">
            <a:spLocks noGrp="1"/>
          </p:cNvSpPr>
          <p:nvPr>
            <p:ph type="subTitle" idx="4294967295"/>
          </p:nvPr>
        </p:nvSpPr>
        <p:spPr>
          <a:xfrm>
            <a:off x="1275150" y="31538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Any questions?</a:t>
            </a:r>
            <a:endParaRPr sz="2000" b="1"/>
          </a:p>
        </p:txBody>
      </p:sp>
      <p:grpSp>
        <p:nvGrpSpPr>
          <p:cNvPr id="280" name="Google Shape;280;p29"/>
          <p:cNvGrpSpPr/>
          <p:nvPr/>
        </p:nvGrpSpPr>
        <p:grpSpPr>
          <a:xfrm>
            <a:off x="3996210" y="1119217"/>
            <a:ext cx="1197664" cy="1126777"/>
            <a:chOff x="5972700" y="2330200"/>
            <a:chExt cx="411625" cy="387275"/>
          </a:xfrm>
        </p:grpSpPr>
        <p:sp>
          <p:nvSpPr>
            <p:cNvPr id="281" name="Google Shape;281;p2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Macintosh PowerPoint</Application>
  <PresentationFormat>如螢幕大小 (16:9)</PresentationFormat>
  <Paragraphs>60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Roboto Condensed Light</vt:lpstr>
      <vt:lpstr>Arvo</vt:lpstr>
      <vt:lpstr>Roboto Condensed</vt:lpstr>
      <vt:lpstr>Arial</vt:lpstr>
      <vt:lpstr>Simple Light</vt:lpstr>
      <vt:lpstr>Salerio template</vt:lpstr>
      <vt:lpstr>第12組 Improved Bubble Sort Time Complexity 組員：蘇韋中、翁彤葳、李侑諭</vt:lpstr>
      <vt:lpstr>分析改良氣泡排序演算法 最佳、最差與平均時間複雜度</vt:lpstr>
      <vt:lpstr>PSEUDO CODE</vt:lpstr>
      <vt:lpstr>最佳時間複雜度 Best case time complexity = O(n)</vt:lpstr>
      <vt:lpstr>最差時間複雜度 Worst case time complexity = O(n^2)</vt:lpstr>
      <vt:lpstr>平均時間複雜度 Average case time complexity = O(n^2)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第12組 Improved Bubble Sort Time Complexity 組員：蘇韋中、翁彤葳、李侑諭</dc:title>
  <cp:lastModifiedBy>spongebaby51515@yahoo.com.tw</cp:lastModifiedBy>
  <cp:revision>1</cp:revision>
  <dcterms:modified xsi:type="dcterms:W3CDTF">2022-03-14T17:37:03Z</dcterms:modified>
</cp:coreProperties>
</file>