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4C052B-9BDA-4C37-94A2-31BB962C4E97}">
  <a:tblStyle styleId="{FD4C052B-9BDA-4C37-94A2-31BB962C4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ca8453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ca8453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ca8453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ca8453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c83d7e2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c83d7e2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c83d7e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9c83d7e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c83d7e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9c83d7e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KSQdRBxRE0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第31</a:t>
            </a:r>
            <a:r>
              <a:rPr lang="zh-TW"/>
              <a:t>組 (E)小題報告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00550"/>
            <a:ext cx="53613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劉邦均107501525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羅世辰107501526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吳叡青107501534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555900" y="713700"/>
            <a:ext cx="8032200" cy="3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E. 分析快速排序演算法最差狀況空間複雜度(worst case space complexity)。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08200" y="1343338"/>
            <a:ext cx="3906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QuickSort </a:t>
            </a:r>
            <a:r>
              <a:rPr lang="zh-TW" sz="1400"/>
              <a:t>使用遞迴法來實作 -&gt; Call Stack</a:t>
            </a:r>
            <a:endParaRPr sz="1400"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188" y="854588"/>
            <a:ext cx="3267075" cy="14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5"/>
          <p:cNvGraphicFramePr/>
          <p:nvPr/>
        </p:nvGraphicFramePr>
        <p:xfrm>
          <a:off x="1544388" y="33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{FD4C052B-9BDA-4C37-94A2-31BB962C4E97}</a:tableStyleId>
              </a:tblPr>
              <a:tblGrid>
                <a:gridCol w="672800"/>
                <a:gridCol w="672800"/>
                <a:gridCol w="672800"/>
                <a:gridCol w="672800"/>
                <a:gridCol w="672800"/>
                <a:gridCol w="672800"/>
                <a:gridCol w="672800"/>
                <a:gridCol w="672800"/>
                <a:gridCol w="672800"/>
              </a:tblGrid>
              <a:tr h="3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08200" y="2522625"/>
            <a:ext cx="4629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zh-TW" sz="1402"/>
              <a:t>Consider a </a:t>
            </a:r>
            <a:r>
              <a:rPr lang="zh-TW" sz="1402">
                <a:solidFill>
                  <a:srgbClr val="FF0000"/>
                </a:solidFill>
              </a:rPr>
              <a:t>worst case</a:t>
            </a:r>
            <a:r>
              <a:rPr lang="zh-TW" sz="1402"/>
              <a:t> scenario   e.g. a sorted array</a:t>
            </a:r>
            <a:endParaRPr sz="1402"/>
          </a:p>
        </p:txBody>
      </p:sp>
      <p:cxnSp>
        <p:nvCxnSpPr>
          <p:cNvPr id="143" name="Google Shape;143;p15"/>
          <p:cNvCxnSpPr/>
          <p:nvPr/>
        </p:nvCxnSpPr>
        <p:spPr>
          <a:xfrm rot="10800000">
            <a:off x="7254025" y="3783875"/>
            <a:ext cx="2283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5"/>
          <p:cNvSpPr txBox="1"/>
          <p:nvPr/>
        </p:nvSpPr>
        <p:spPr>
          <a:xfrm>
            <a:off x="7254025" y="3955075"/>
            <a:ext cx="5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Pivot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6"/>
          <p:cNvGraphicFramePr/>
          <p:nvPr/>
        </p:nvGraphicFramePr>
        <p:xfrm>
          <a:off x="660188" y="2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{FD4C052B-9BDA-4C37-94A2-31BB962C4E97}</a:tableStyleId>
              </a:tblPr>
              <a:tblGrid>
                <a:gridCol w="479475"/>
                <a:gridCol w="479475"/>
                <a:gridCol w="479475"/>
                <a:gridCol w="479475"/>
                <a:gridCol w="479475"/>
                <a:gridCol w="479475"/>
                <a:gridCol w="479475"/>
                <a:gridCol w="479475"/>
                <a:gridCol w="47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0" name="Google Shape;150;p16"/>
          <p:cNvCxnSpPr/>
          <p:nvPr/>
        </p:nvCxnSpPr>
        <p:spPr>
          <a:xfrm>
            <a:off x="2817838" y="722575"/>
            <a:ext cx="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6"/>
          <p:cNvSpPr/>
          <p:nvPr/>
        </p:nvSpPr>
        <p:spPr>
          <a:xfrm>
            <a:off x="1657289" y="1178875"/>
            <a:ext cx="2321100" cy="6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QuickSort(A, p = 1, r = 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= 9                      Line:3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296" y="178921"/>
            <a:ext cx="2212775" cy="99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6"/>
          <p:cNvCxnSpPr/>
          <p:nvPr/>
        </p:nvCxnSpPr>
        <p:spPr>
          <a:xfrm>
            <a:off x="2817850" y="1844275"/>
            <a:ext cx="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6"/>
          <p:cNvSpPr/>
          <p:nvPr/>
        </p:nvSpPr>
        <p:spPr>
          <a:xfrm>
            <a:off x="1657301" y="2300575"/>
            <a:ext cx="2321100" cy="6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QuickSort(A, p = 1, r = 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= 8                      Line:3</a:t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2817825" y="2965975"/>
            <a:ext cx="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/>
          <p:nvPr/>
        </p:nvSpPr>
        <p:spPr>
          <a:xfrm>
            <a:off x="1657276" y="3422275"/>
            <a:ext cx="2321100" cy="6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QuickSort(A, p = 1, r = 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= 7                      Line:3</a:t>
            </a:r>
            <a:endParaRPr/>
          </a:p>
        </p:txBody>
      </p:sp>
      <p:cxnSp>
        <p:nvCxnSpPr>
          <p:cNvPr id="157" name="Google Shape;157;p16"/>
          <p:cNvCxnSpPr/>
          <p:nvPr/>
        </p:nvCxnSpPr>
        <p:spPr>
          <a:xfrm flipH="1">
            <a:off x="2816051" y="4125725"/>
            <a:ext cx="3600" cy="55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58" name="Google Shape;158;p16"/>
          <p:cNvGrpSpPr/>
          <p:nvPr/>
        </p:nvGrpSpPr>
        <p:grpSpPr>
          <a:xfrm>
            <a:off x="6202114" y="1635275"/>
            <a:ext cx="2321112" cy="3251600"/>
            <a:chOff x="5479539" y="1426125"/>
            <a:chExt cx="2321112" cy="3251600"/>
          </a:xfrm>
        </p:grpSpPr>
        <p:sp>
          <p:nvSpPr>
            <p:cNvPr id="159" name="Google Shape;159;p16"/>
            <p:cNvSpPr/>
            <p:nvPr/>
          </p:nvSpPr>
          <p:spPr>
            <a:xfrm>
              <a:off x="5479539" y="4012325"/>
              <a:ext cx="2321100" cy="66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QuickSort(A, p = 1, r = 9)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 = 9                      Line:3</a:t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479551" y="3346925"/>
              <a:ext cx="2321100" cy="66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QuickSort(A, p = 1, r = 8)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 = 8                      Line:3</a:t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479550" y="2091625"/>
              <a:ext cx="2321100" cy="125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479551" y="1426125"/>
              <a:ext cx="2321100" cy="66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QuickSort(A, p = 1, r = 2)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 = 2                      Line:3</a:t>
              </a:r>
              <a:endParaRPr/>
            </a:p>
          </p:txBody>
        </p:sp>
        <p:cxnSp>
          <p:nvCxnSpPr>
            <p:cNvPr id="163" name="Google Shape;163;p16"/>
            <p:cNvCxnSpPr/>
            <p:nvPr/>
          </p:nvCxnSpPr>
          <p:spPr>
            <a:xfrm flipH="1">
              <a:off x="6638301" y="2443225"/>
              <a:ext cx="3600" cy="55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64" name="Google Shape;164;p16"/>
          <p:cNvSpPr txBox="1"/>
          <p:nvPr/>
        </p:nvSpPr>
        <p:spPr>
          <a:xfrm>
            <a:off x="7092800" y="131147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latin typeface="Calibri"/>
                <a:ea typeface="Calibri"/>
                <a:cs typeface="Calibri"/>
                <a:sym typeface="Calibri"/>
              </a:rPr>
              <a:t>Stack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308993" y="1426163"/>
            <a:ext cx="250225" cy="3251525"/>
          </a:xfrm>
          <a:custGeom>
            <a:rect b="b" l="l" r="r" t="t"/>
            <a:pathLst>
              <a:path extrusionOk="0" h="130061" w="10009">
                <a:moveTo>
                  <a:pt x="10009" y="0"/>
                </a:moveTo>
                <a:cubicBezTo>
                  <a:pt x="6030" y="3979"/>
                  <a:pt x="6522" y="10770"/>
                  <a:pt x="5825" y="16353"/>
                </a:cubicBezTo>
                <a:cubicBezTo>
                  <a:pt x="4347" y="28188"/>
                  <a:pt x="5294" y="40215"/>
                  <a:pt x="4304" y="52100"/>
                </a:cubicBezTo>
                <a:cubicBezTo>
                  <a:pt x="3908" y="56855"/>
                  <a:pt x="1632" y="61265"/>
                  <a:pt x="121" y="65791"/>
                </a:cubicBezTo>
                <a:cubicBezTo>
                  <a:pt x="-364" y="67244"/>
                  <a:pt x="1806" y="68458"/>
                  <a:pt x="2023" y="69974"/>
                </a:cubicBezTo>
                <a:cubicBezTo>
                  <a:pt x="2618" y="74132"/>
                  <a:pt x="3581" y="78344"/>
                  <a:pt x="3163" y="82524"/>
                </a:cubicBezTo>
                <a:cubicBezTo>
                  <a:pt x="1584" y="98323"/>
                  <a:pt x="1177" y="115000"/>
                  <a:pt x="6206" y="1300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Google Shape;166;p16"/>
          <p:cNvSpPr txBox="1"/>
          <p:nvPr/>
        </p:nvSpPr>
        <p:spPr>
          <a:xfrm>
            <a:off x="228175" y="2325463"/>
            <a:ext cx="15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n-1個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Function Call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610925" y="2851838"/>
            <a:ext cx="11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Depth: n-1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758718" y="1568350"/>
            <a:ext cx="250225" cy="3251525"/>
          </a:xfrm>
          <a:custGeom>
            <a:rect b="b" l="l" r="r" t="t"/>
            <a:pathLst>
              <a:path extrusionOk="0" h="130061" w="10009">
                <a:moveTo>
                  <a:pt x="10009" y="0"/>
                </a:moveTo>
                <a:cubicBezTo>
                  <a:pt x="6030" y="3979"/>
                  <a:pt x="6522" y="10770"/>
                  <a:pt x="5825" y="16353"/>
                </a:cubicBezTo>
                <a:cubicBezTo>
                  <a:pt x="4347" y="28188"/>
                  <a:pt x="5294" y="40215"/>
                  <a:pt x="4304" y="52100"/>
                </a:cubicBezTo>
                <a:cubicBezTo>
                  <a:pt x="3908" y="56855"/>
                  <a:pt x="1632" y="61265"/>
                  <a:pt x="121" y="65791"/>
                </a:cubicBezTo>
                <a:cubicBezTo>
                  <a:pt x="-364" y="67244"/>
                  <a:pt x="1806" y="68458"/>
                  <a:pt x="2023" y="69974"/>
                </a:cubicBezTo>
                <a:cubicBezTo>
                  <a:pt x="2618" y="74132"/>
                  <a:pt x="3581" y="78344"/>
                  <a:pt x="3163" y="82524"/>
                </a:cubicBezTo>
                <a:cubicBezTo>
                  <a:pt x="1584" y="98323"/>
                  <a:pt x="1177" y="115000"/>
                  <a:pt x="6206" y="1300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16"/>
          <p:cNvSpPr/>
          <p:nvPr/>
        </p:nvSpPr>
        <p:spPr>
          <a:xfrm>
            <a:off x="1308993" y="1426163"/>
            <a:ext cx="250225" cy="3251525"/>
          </a:xfrm>
          <a:custGeom>
            <a:rect b="b" l="l" r="r" t="t"/>
            <a:pathLst>
              <a:path extrusionOk="0" h="130061" w="10009">
                <a:moveTo>
                  <a:pt x="10009" y="0"/>
                </a:moveTo>
                <a:cubicBezTo>
                  <a:pt x="6030" y="3979"/>
                  <a:pt x="6522" y="10770"/>
                  <a:pt x="5825" y="16353"/>
                </a:cubicBezTo>
                <a:cubicBezTo>
                  <a:pt x="4347" y="28188"/>
                  <a:pt x="5294" y="40215"/>
                  <a:pt x="4304" y="52100"/>
                </a:cubicBezTo>
                <a:cubicBezTo>
                  <a:pt x="3908" y="56855"/>
                  <a:pt x="1632" y="61265"/>
                  <a:pt x="121" y="65791"/>
                </a:cubicBezTo>
                <a:cubicBezTo>
                  <a:pt x="-364" y="67244"/>
                  <a:pt x="1806" y="68458"/>
                  <a:pt x="2023" y="69974"/>
                </a:cubicBezTo>
                <a:cubicBezTo>
                  <a:pt x="2618" y="74132"/>
                  <a:pt x="3581" y="78344"/>
                  <a:pt x="3163" y="82524"/>
                </a:cubicBezTo>
                <a:cubicBezTo>
                  <a:pt x="1584" y="98323"/>
                  <a:pt x="1177" y="115000"/>
                  <a:pt x="6206" y="1300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16"/>
          <p:cNvSpPr txBox="1"/>
          <p:nvPr/>
        </p:nvSpPr>
        <p:spPr>
          <a:xfrm>
            <a:off x="6560125" y="332425"/>
            <a:ext cx="3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1: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2: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3: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4: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Space Complexity Explain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952250" y="2402475"/>
            <a:ext cx="30978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f(n) = c*(n-1) ≤ cn = cg(n)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-&gt; f(n) = c*(n-1) = O(g(n)) = </a:t>
            </a:r>
            <a:r>
              <a:rPr lang="zh-TW" sz="1600">
                <a:solidFill>
                  <a:srgbClr val="FF0000"/>
                </a:solidFill>
              </a:rPr>
              <a:t>O(n)</a:t>
            </a:r>
            <a:endParaRPr sz="1600">
              <a:solidFill>
                <a:srgbClr val="FF0000"/>
              </a:solidFill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6202114" y="1635275"/>
            <a:ext cx="2321112" cy="3251600"/>
            <a:chOff x="5479539" y="1426125"/>
            <a:chExt cx="2321112" cy="3251600"/>
          </a:xfrm>
        </p:grpSpPr>
        <p:sp>
          <p:nvSpPr>
            <p:cNvPr id="178" name="Google Shape;178;p17"/>
            <p:cNvSpPr/>
            <p:nvPr/>
          </p:nvSpPr>
          <p:spPr>
            <a:xfrm>
              <a:off x="5479539" y="4012325"/>
              <a:ext cx="2321100" cy="66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QuickSort(A, p = 1, r = 9)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 = 9                      Line:3</a:t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479551" y="3346925"/>
              <a:ext cx="2321100" cy="66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QuickSort(A, p = 1, r = 8)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 = 8                      Line:3</a:t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479550" y="2091625"/>
              <a:ext cx="2321100" cy="1255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479551" y="1426125"/>
              <a:ext cx="2321100" cy="66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QuickSort(A, p = 1, r = 2)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q = 2                      Line:3</a:t>
              </a:r>
              <a:endParaRPr/>
            </a:p>
          </p:txBody>
        </p:sp>
        <p:cxnSp>
          <p:nvCxnSpPr>
            <p:cNvPr id="182" name="Google Shape;182;p17"/>
            <p:cNvCxnSpPr/>
            <p:nvPr/>
          </p:nvCxnSpPr>
          <p:spPr>
            <a:xfrm flipH="1">
              <a:off x="6638301" y="2443225"/>
              <a:ext cx="3600" cy="55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83" name="Google Shape;183;p17"/>
          <p:cNvSpPr txBox="1"/>
          <p:nvPr/>
        </p:nvSpPr>
        <p:spPr>
          <a:xfrm>
            <a:off x="7092800" y="131147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latin typeface="Calibri"/>
                <a:ea typeface="Calibri"/>
                <a:cs typeface="Calibri"/>
                <a:sym typeface="Calibri"/>
              </a:rPr>
              <a:t>Stack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880650" y="2886313"/>
            <a:ext cx="19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Depth: n-1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Each cell has c constants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758718" y="1568350"/>
            <a:ext cx="250225" cy="3251525"/>
          </a:xfrm>
          <a:custGeom>
            <a:rect b="b" l="l" r="r" t="t"/>
            <a:pathLst>
              <a:path extrusionOk="0" h="130061" w="10009">
                <a:moveTo>
                  <a:pt x="10009" y="0"/>
                </a:moveTo>
                <a:cubicBezTo>
                  <a:pt x="6030" y="3979"/>
                  <a:pt x="6522" y="10770"/>
                  <a:pt x="5825" y="16353"/>
                </a:cubicBezTo>
                <a:cubicBezTo>
                  <a:pt x="4347" y="28188"/>
                  <a:pt x="5294" y="40215"/>
                  <a:pt x="4304" y="52100"/>
                </a:cubicBezTo>
                <a:cubicBezTo>
                  <a:pt x="3908" y="56855"/>
                  <a:pt x="1632" y="61265"/>
                  <a:pt x="121" y="65791"/>
                </a:cubicBezTo>
                <a:cubicBezTo>
                  <a:pt x="-364" y="67244"/>
                  <a:pt x="1806" y="68458"/>
                  <a:pt x="2023" y="69974"/>
                </a:cubicBezTo>
                <a:cubicBezTo>
                  <a:pt x="2618" y="74132"/>
                  <a:pt x="3581" y="78344"/>
                  <a:pt x="3163" y="82524"/>
                </a:cubicBezTo>
                <a:cubicBezTo>
                  <a:pt x="1584" y="98323"/>
                  <a:pt x="1177" y="115000"/>
                  <a:pt x="6206" y="1300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https://www.youtube.com/watch?v=KSQdRBxRE0w</a:t>
            </a:r>
            <a:r>
              <a:rPr lang="zh-TW"/>
              <a:t> (必看)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https://alrightchiu.github.io/SecondRound/comparison-sort-quick-sortkuai-su-pai-xu-fa.html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