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MS UI Gothic"/>
                <a:cs typeface="MS UI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MS UI Gothic"/>
                <a:cs typeface="MS UI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6009" y="457200"/>
            <a:ext cx="8229600" cy="4229100"/>
          </a:xfrm>
          <a:custGeom>
            <a:avLst/>
            <a:gdLst/>
            <a:ahLst/>
            <a:cxnLst/>
            <a:rect l="l" t="t" r="r" b="b"/>
            <a:pathLst>
              <a:path w="8229600" h="4229100">
                <a:moveTo>
                  <a:pt x="0" y="0"/>
                </a:moveTo>
                <a:lnTo>
                  <a:pt x="8229600" y="0"/>
                </a:lnTo>
                <a:lnTo>
                  <a:pt x="8229600" y="4229099"/>
                </a:lnTo>
                <a:lnTo>
                  <a:pt x="0" y="42290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365374"/>
            <a:ext cx="571128" cy="454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77739" y="2365374"/>
            <a:ext cx="566260" cy="454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47126" y="1816099"/>
            <a:ext cx="7055484" cy="0"/>
          </a:xfrm>
          <a:custGeom>
            <a:avLst/>
            <a:gdLst/>
            <a:ahLst/>
            <a:cxnLst/>
            <a:rect l="l" t="t" r="r" b="b"/>
            <a:pathLst>
              <a:path w="7055484" h="0">
                <a:moveTo>
                  <a:pt x="0" y="0"/>
                </a:moveTo>
                <a:lnTo>
                  <a:pt x="70553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626"/>
                </a:solidFill>
                <a:latin typeface="MS UI Gothic"/>
                <a:cs typeface="MS UI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6009" y="457200"/>
            <a:ext cx="8229600" cy="4229100"/>
          </a:xfrm>
          <a:custGeom>
            <a:avLst/>
            <a:gdLst/>
            <a:ahLst/>
            <a:cxnLst/>
            <a:rect l="l" t="t" r="r" b="b"/>
            <a:pathLst>
              <a:path w="8229600" h="4229100">
                <a:moveTo>
                  <a:pt x="0" y="0"/>
                </a:moveTo>
                <a:lnTo>
                  <a:pt x="8229600" y="0"/>
                </a:lnTo>
                <a:lnTo>
                  <a:pt x="8229600" y="4229099"/>
                </a:lnTo>
                <a:lnTo>
                  <a:pt x="0" y="42290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365374"/>
            <a:ext cx="571128" cy="454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77739" y="2365374"/>
            <a:ext cx="566260" cy="454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47126" y="1816099"/>
            <a:ext cx="7055484" cy="0"/>
          </a:xfrm>
          <a:custGeom>
            <a:avLst/>
            <a:gdLst/>
            <a:ahLst/>
            <a:cxnLst/>
            <a:rect l="l" t="t" r="r" b="b"/>
            <a:pathLst>
              <a:path w="7055484" h="0">
                <a:moveTo>
                  <a:pt x="0" y="0"/>
                </a:moveTo>
                <a:lnTo>
                  <a:pt x="70553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6009" y="457200"/>
            <a:ext cx="8229600" cy="4229100"/>
          </a:xfrm>
          <a:custGeom>
            <a:avLst/>
            <a:gdLst/>
            <a:ahLst/>
            <a:cxnLst/>
            <a:rect l="l" t="t" r="r" b="b"/>
            <a:pathLst>
              <a:path w="8229600" h="4229100">
                <a:moveTo>
                  <a:pt x="0" y="0"/>
                </a:moveTo>
                <a:lnTo>
                  <a:pt x="8229600" y="0"/>
                </a:lnTo>
                <a:lnTo>
                  <a:pt x="8229600" y="4229099"/>
                </a:lnTo>
                <a:lnTo>
                  <a:pt x="0" y="42290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365374"/>
            <a:ext cx="571128" cy="4548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77739" y="2365374"/>
            <a:ext cx="566260" cy="4548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8" y="944674"/>
            <a:ext cx="863603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62626"/>
                </a:solidFill>
                <a:latin typeface="MS UI Gothic"/>
                <a:cs typeface="MS UI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525" y="1860930"/>
            <a:ext cx="7092948" cy="241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6249" y="1155698"/>
            <a:ext cx="5657850" cy="2877185"/>
          </a:xfrm>
          <a:custGeom>
            <a:avLst/>
            <a:gdLst/>
            <a:ahLst/>
            <a:cxnLst/>
            <a:rect l="l" t="t" r="r" b="b"/>
            <a:pathLst>
              <a:path w="5657850" h="2877185">
                <a:moveTo>
                  <a:pt x="0" y="0"/>
                </a:moveTo>
                <a:lnTo>
                  <a:pt x="5657850" y="0"/>
                </a:lnTo>
                <a:lnTo>
                  <a:pt x="5657850" y="2876624"/>
                </a:lnTo>
                <a:lnTo>
                  <a:pt x="0" y="287662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360706"/>
            <a:ext cx="1845817" cy="459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02151" y="2360706"/>
            <a:ext cx="1841848" cy="459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9299" y="2641598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6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1652" y="1853105"/>
            <a:ext cx="4147185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"/>
              <a:t>第</a:t>
            </a:r>
            <a:r>
              <a:rPr dirty="0" sz="4100" spc="-5">
                <a:latin typeface="Times New Roman"/>
                <a:cs typeface="Times New Roman"/>
              </a:rPr>
              <a:t>13</a:t>
            </a:r>
            <a:r>
              <a:rPr dirty="0" sz="4100"/>
              <a:t>組</a:t>
            </a:r>
            <a:r>
              <a:rPr dirty="0" sz="4100" spc="-315"/>
              <a:t> </a:t>
            </a:r>
            <a:r>
              <a:rPr dirty="0" sz="4100"/>
              <a:t>手</a:t>
            </a:r>
            <a:r>
              <a:rPr dirty="0" sz="4100" spc="-5"/>
              <a:t>寫</a:t>
            </a:r>
            <a:r>
              <a:rPr dirty="0" sz="4100" spc="-5">
                <a:latin typeface="Times New Roman"/>
                <a:cs typeface="Times New Roman"/>
              </a:rPr>
              <a:t>B</a:t>
            </a:r>
            <a:r>
              <a:rPr dirty="0" sz="4100"/>
              <a:t>小題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928" y="2687444"/>
            <a:ext cx="1600200" cy="94741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latin typeface="Times New Roman"/>
                <a:cs typeface="Times New Roman"/>
              </a:rPr>
              <a:t>107305001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MS UI Gothic"/>
                <a:cs typeface="MS UI Gothic"/>
              </a:rPr>
              <a:t>蔡隆浩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>
                <a:latin typeface="Times New Roman"/>
                <a:cs typeface="Times New Roman"/>
              </a:rPr>
              <a:t>108601503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MS UI Gothic"/>
                <a:cs typeface="MS UI Gothic"/>
              </a:rPr>
              <a:t>林禧姿</a:t>
            </a:r>
            <a:endParaRPr sz="16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>
                <a:latin typeface="Times New Roman"/>
                <a:cs typeface="Times New Roman"/>
              </a:rPr>
              <a:t>107303045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MS UI Gothic"/>
                <a:cs typeface="MS UI Gothic"/>
              </a:rPr>
              <a:t>連爾諾</a:t>
            </a:r>
            <a:endParaRPr sz="16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126" y="1816099"/>
            <a:ext cx="7055484" cy="0"/>
          </a:xfrm>
          <a:custGeom>
            <a:avLst/>
            <a:gdLst/>
            <a:ahLst/>
            <a:cxnLst/>
            <a:rect l="l" t="t" r="r" b="b"/>
            <a:pathLst>
              <a:path w="7055484" h="0">
                <a:moveTo>
                  <a:pt x="0" y="0"/>
                </a:moveTo>
                <a:lnTo>
                  <a:pt x="70553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題目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525" y="1924430"/>
            <a:ext cx="7035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設計一個演算法並分析其複雜度，此演算法可以用於</a:t>
            </a:r>
            <a:r>
              <a:rPr dirty="0" sz="1800">
                <a:solidFill>
                  <a:srgbClr val="262626"/>
                </a:solidFill>
                <a:latin typeface="SimSun"/>
                <a:cs typeface="SimSun"/>
              </a:rPr>
              <a:t>產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生一個給定集合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的所有可能子集合，其中假定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具有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個不同的元素。</a:t>
            </a:r>
            <a:endParaRPr sz="18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126" y="1816099"/>
            <a:ext cx="7055484" cy="0"/>
          </a:xfrm>
          <a:custGeom>
            <a:avLst/>
            <a:gdLst/>
            <a:ahLst/>
            <a:cxnLst/>
            <a:rect l="l" t="t" r="r" b="b"/>
            <a:pathLst>
              <a:path w="7055484" h="0">
                <a:moveTo>
                  <a:pt x="0" y="0"/>
                </a:moveTo>
                <a:lnTo>
                  <a:pt x="70553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525" y="1860930"/>
            <a:ext cx="6958330" cy="24104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一個包含</a:t>
            </a:r>
            <a:r>
              <a:rPr dirty="0" sz="1800" spc="-105">
                <a:solidFill>
                  <a:srgbClr val="262626"/>
                </a:solidFill>
                <a:latin typeface="MS UI Gothic"/>
                <a:cs typeface="MS UI Gothic"/>
              </a:rPr>
              <a:t> 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n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個元素的集合的子集數量為</a:t>
            </a:r>
            <a:r>
              <a:rPr dirty="0" sz="1800" spc="-105">
                <a:solidFill>
                  <a:srgbClr val="262626"/>
                </a:solidFill>
                <a:latin typeface="MS UI Gothic"/>
                <a:cs typeface="MS UI Gothic"/>
              </a:rPr>
              <a:t> 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2n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。</a:t>
            </a:r>
            <a:endParaRPr sz="1800">
              <a:latin typeface="MS UI Gothic"/>
              <a:cs typeface="MS UI Gothic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因為每個元素可以選擇</a:t>
            </a:r>
            <a:r>
              <a:rPr dirty="0" sz="1800">
                <a:solidFill>
                  <a:srgbClr val="CC0000"/>
                </a:solidFill>
                <a:latin typeface="MS UI Gothic"/>
                <a:cs typeface="MS UI Gothic"/>
              </a:rPr>
              <a:t>選或者不選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。深度利用這個規則，我們用二進制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數來表示每個元素的選或者不選。</a:t>
            </a:r>
            <a:endParaRPr sz="1800">
              <a:latin typeface="MS UI Gothic"/>
              <a:cs typeface="MS UI Gothic"/>
            </a:endParaRPr>
          </a:p>
          <a:p>
            <a:pPr marL="12700" marR="889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那麼我們需要一段長為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n+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1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的二進制數。因為我們需要的二進制數範圍 為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：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000…(n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個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0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，表示全部不選，也就是空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集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r>
              <a:rPr dirty="0" sz="1800" spc="-3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到</a:t>
            </a:r>
            <a:r>
              <a:rPr dirty="0" sz="1800" spc="-130">
                <a:solidFill>
                  <a:srgbClr val="262626"/>
                </a:solidFill>
                <a:latin typeface="MS UI Gothic"/>
                <a:cs typeface="MS UI Gothic"/>
              </a:rPr>
              <a:t> 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111…(n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個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1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，表示全選， 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也就是數組本身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。因此我們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的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limit</a:t>
            </a:r>
            <a:r>
              <a:rPr dirty="0" sz="1800" spc="-1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就是總的子集數量。</a:t>
            </a:r>
            <a:r>
              <a:rPr dirty="0" sz="1800" spc="-110">
                <a:solidFill>
                  <a:srgbClr val="262626"/>
                </a:solidFill>
                <a:latin typeface="MS UI Gothic"/>
                <a:cs typeface="MS UI Gothic"/>
              </a:rPr>
              <a:t> 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從</a:t>
            </a:r>
            <a:r>
              <a:rPr dirty="0" sz="1800">
                <a:solidFill>
                  <a:srgbClr val="262626"/>
                </a:solidFill>
                <a:latin typeface="Garamond"/>
                <a:cs typeface="Garamond"/>
              </a:rPr>
              <a:t>0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遍歷到 </a:t>
            </a:r>
            <a:r>
              <a:rPr dirty="0" sz="1800" spc="-5">
                <a:solidFill>
                  <a:srgbClr val="262626"/>
                </a:solidFill>
                <a:latin typeface="Garamond"/>
                <a:cs typeface="Garamond"/>
              </a:rPr>
              <a:t>limit-1</a:t>
            </a:r>
            <a:r>
              <a:rPr dirty="0" sz="1800" spc="-5">
                <a:solidFill>
                  <a:srgbClr val="262626"/>
                </a:solidFill>
                <a:latin typeface="MS UI Gothic"/>
                <a:cs typeface="MS UI Gothic"/>
              </a:rPr>
              <a:t>，看看當前的二進制數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，</a:t>
            </a:r>
            <a:r>
              <a:rPr dirty="0" sz="1800">
                <a:solidFill>
                  <a:srgbClr val="CC0000"/>
                </a:solidFill>
                <a:latin typeface="MS UI Gothic"/>
                <a:cs typeface="MS UI Gothic"/>
              </a:rPr>
              <a:t>當前的二進制數中的哪一位為</a:t>
            </a:r>
            <a:r>
              <a:rPr dirty="0" sz="1800" spc="-5">
                <a:solidFill>
                  <a:srgbClr val="CC0000"/>
                </a:solidFill>
                <a:latin typeface="Garamond"/>
                <a:cs typeface="Garamond"/>
              </a:rPr>
              <a:t>1</a:t>
            </a:r>
            <a:r>
              <a:rPr dirty="0" sz="1800" spc="-5">
                <a:solidFill>
                  <a:srgbClr val="CC0000"/>
                </a:solidFill>
                <a:latin typeface="MS UI Gothic"/>
                <a:cs typeface="MS UI Gothic"/>
              </a:rPr>
              <a:t>，就將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CC0000"/>
                </a:solidFill>
                <a:latin typeface="Garamond"/>
                <a:cs typeface="Garamond"/>
              </a:rPr>
              <a:t>nums</a:t>
            </a:r>
            <a:r>
              <a:rPr dirty="0" sz="1800">
                <a:solidFill>
                  <a:srgbClr val="CC0000"/>
                </a:solidFill>
                <a:latin typeface="MS UI Gothic"/>
                <a:cs typeface="MS UI Gothic"/>
              </a:rPr>
              <a:t>數組中的哪一位加入結果集中</a:t>
            </a:r>
            <a:r>
              <a:rPr dirty="0" sz="1800">
                <a:solidFill>
                  <a:srgbClr val="262626"/>
                </a:solidFill>
                <a:latin typeface="MS UI Gothic"/>
                <a:cs typeface="MS UI Gothic"/>
              </a:rPr>
              <a:t>。</a:t>
            </a:r>
            <a:endParaRPr sz="180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50" y="429325"/>
            <a:ext cx="12827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虛擬碼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525" y="985589"/>
            <a:ext cx="734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661" y="985589"/>
            <a:ext cx="20427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SubSetsBinary(items):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525" y="1229429"/>
            <a:ext cx="7089775" cy="5918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spc="-5">
                <a:latin typeface="Arial"/>
                <a:cs typeface="Arial"/>
              </a:rPr>
              <a:t>input:</a:t>
            </a:r>
            <a:r>
              <a:rPr dirty="0" sz="1600">
                <a:latin typeface="MS PGothic"/>
                <a:cs typeface="MS PGothic"/>
              </a:rPr>
              <a:t>集</a:t>
            </a:r>
            <a:r>
              <a:rPr dirty="0" sz="1600" spc="-50">
                <a:latin typeface="MS PGothic"/>
                <a:cs typeface="MS PGothic"/>
              </a:rPr>
              <a:t>合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25">
                <a:latin typeface="MS PGothic"/>
                <a:cs typeface="MS PGothic"/>
              </a:rPr>
              <a:t>的</a:t>
            </a:r>
            <a:r>
              <a:rPr dirty="0" sz="1600" spc="-5">
                <a:latin typeface="Arial"/>
                <a:cs typeface="Arial"/>
              </a:rPr>
              <a:t>n</a:t>
            </a:r>
            <a:r>
              <a:rPr dirty="0" sz="1600">
                <a:latin typeface="MS PGothic"/>
                <a:cs typeface="MS PGothic"/>
              </a:rPr>
              <a:t>個不同的元</a:t>
            </a:r>
            <a:r>
              <a:rPr dirty="0" sz="1600" spc="-150">
                <a:latin typeface="MS PGothic"/>
                <a:cs typeface="MS PGothic"/>
              </a:rPr>
              <a:t>素</a:t>
            </a:r>
            <a:r>
              <a:rPr dirty="0" sz="1600">
                <a:latin typeface="Arial"/>
                <a:cs typeface="Arial"/>
              </a:rPr>
              <a:t>(items)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7076440" algn="l"/>
              </a:tabLst>
            </a:pPr>
            <a:r>
              <a:rPr dirty="0" u="heavy" sz="1600" spc="-5">
                <a:uFill>
                  <a:solidFill>
                    <a:srgbClr val="83992A"/>
                  </a:solidFill>
                </a:uFill>
                <a:latin typeface="Arial"/>
                <a:cs typeface="Arial"/>
              </a:rPr>
              <a:t>output</a:t>
            </a:r>
            <a:r>
              <a:rPr dirty="0" u="heavy" sz="1600">
                <a:uFill>
                  <a:solidFill>
                    <a:srgbClr val="83992A"/>
                  </a:solidFill>
                </a:uFill>
                <a:latin typeface="Arial"/>
                <a:cs typeface="Arial"/>
              </a:rPr>
              <a:t>:</a:t>
            </a:r>
            <a:r>
              <a:rPr dirty="0" u="heavy" sz="1600">
                <a:uFill>
                  <a:solidFill>
                    <a:srgbClr val="83992A"/>
                  </a:solidFill>
                </a:uFill>
                <a:latin typeface="MS PGothic"/>
                <a:cs typeface="MS PGothic"/>
              </a:rPr>
              <a:t>集</a:t>
            </a:r>
            <a:r>
              <a:rPr dirty="0" u="heavy" sz="1600" spc="-50">
                <a:uFill>
                  <a:solidFill>
                    <a:srgbClr val="83992A"/>
                  </a:solidFill>
                </a:uFill>
                <a:latin typeface="MS PGothic"/>
                <a:cs typeface="MS PGothic"/>
              </a:rPr>
              <a:t>合</a:t>
            </a:r>
            <a:r>
              <a:rPr dirty="0" u="heavy" sz="1600" spc="-5">
                <a:uFill>
                  <a:solidFill>
                    <a:srgbClr val="83992A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600">
                <a:uFill>
                  <a:solidFill>
                    <a:srgbClr val="83992A"/>
                  </a:solidFill>
                </a:uFill>
                <a:latin typeface="MS PGothic"/>
                <a:cs typeface="MS PGothic"/>
              </a:rPr>
              <a:t>的所有可能子集合	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5925" y="1795341"/>
            <a:ext cx="2021205" cy="11576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>
                <a:latin typeface="MS PGothic"/>
                <a:cs typeface="MS PGothic"/>
              </a:rPr>
              <a:t>建立要回傳的集</a:t>
            </a:r>
            <a:r>
              <a:rPr dirty="0" sz="1600" spc="-200">
                <a:latin typeface="MS PGothic"/>
                <a:cs typeface="MS PGothic"/>
              </a:rPr>
              <a:t>合</a:t>
            </a:r>
            <a:r>
              <a:rPr dirty="0" sz="1600"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>
                <a:latin typeface="MS PGothic"/>
                <a:cs typeface="MS PGothic"/>
              </a:rPr>
              <a:t>取</a:t>
            </a:r>
            <a:r>
              <a:rPr dirty="0" sz="1600" spc="-50">
                <a:latin typeface="MS PGothic"/>
                <a:cs typeface="MS PGothic"/>
              </a:rPr>
              <a:t>得</a:t>
            </a:r>
            <a:r>
              <a:rPr dirty="0" sz="1600" spc="-5">
                <a:latin typeface="Arial"/>
                <a:cs typeface="Arial"/>
              </a:rPr>
              <a:t>items</a:t>
            </a:r>
            <a:r>
              <a:rPr dirty="0" sz="1600">
                <a:latin typeface="MS PGothic"/>
                <a:cs typeface="MS PGothic"/>
              </a:rPr>
              <a:t>個數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>
                <a:latin typeface="MS PGothic"/>
                <a:cs typeface="MS PGothic"/>
              </a:rPr>
              <a:t>子集的個數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>
                <a:latin typeface="MS PGothic"/>
                <a:cs typeface="MS PGothic"/>
              </a:rPr>
              <a:t>建立空陣列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725" y="1795341"/>
            <a:ext cx="2134870" cy="1723389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>
                <a:latin typeface="Arial"/>
                <a:cs typeface="Arial"/>
              </a:rPr>
              <a:t>res←[]</a:t>
            </a:r>
            <a:endParaRPr sz="1600">
              <a:latin typeface="Arial"/>
              <a:cs typeface="Arial"/>
            </a:endParaRPr>
          </a:p>
          <a:p>
            <a:pPr marL="12700" marR="767715">
              <a:lnSpc>
                <a:spcPct val="115999"/>
              </a:lnSpc>
            </a:pPr>
            <a:r>
              <a:rPr dirty="0" sz="1600">
                <a:latin typeface="Arial"/>
                <a:cs typeface="Arial"/>
              </a:rPr>
              <a:t>N ← </a:t>
            </a:r>
            <a:r>
              <a:rPr dirty="0" sz="1600" spc="-5">
                <a:latin typeface="Arial"/>
                <a:cs typeface="Arial"/>
              </a:rPr>
              <a:t>len(item)  for i←0 to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2^N:</a:t>
            </a:r>
            <a:endParaRPr sz="1600">
              <a:latin typeface="Arial"/>
              <a:cs typeface="Arial"/>
            </a:endParaRPr>
          </a:p>
          <a:p>
            <a:pPr marL="469900" marR="518795">
              <a:lnSpc>
                <a:spcPct val="115999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combo ← </a:t>
            </a:r>
            <a:r>
              <a:rPr dirty="0" sz="1600" spc="-5">
                <a:latin typeface="Arial"/>
                <a:cs typeface="Arial"/>
              </a:rPr>
              <a:t>[]  for j←0 to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>
                <a:latin typeface="Arial"/>
                <a:cs typeface="Arial"/>
              </a:rPr>
              <a:t>(i </a:t>
            </a:r>
            <a:r>
              <a:rPr dirty="0" sz="1600" spc="-5">
                <a:latin typeface="Arial"/>
                <a:cs typeface="Arial"/>
              </a:rPr>
              <a:t>&gt;&gt; j) </a:t>
            </a:r>
            <a:r>
              <a:rPr dirty="0" sz="1600">
                <a:latin typeface="Arial"/>
                <a:cs typeface="Arial"/>
              </a:rPr>
              <a:t>%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925" y="3249237"/>
            <a:ext cx="33147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>
                <a:latin typeface="MS PGothic"/>
                <a:cs typeface="MS PGothic"/>
              </a:rPr>
              <a:t>判斷二進制的下標</a:t>
            </a:r>
            <a:r>
              <a:rPr dirty="0" sz="1600" spc="-225">
                <a:latin typeface="MS PGothic"/>
                <a:cs typeface="MS PGothic"/>
              </a:rPr>
              <a:t>為</a:t>
            </a:r>
            <a:r>
              <a:rPr dirty="0" sz="1600" spc="-5">
                <a:latin typeface="Arial"/>
                <a:cs typeface="Arial"/>
              </a:rPr>
              <a:t>j</a:t>
            </a:r>
            <a:r>
              <a:rPr dirty="0" sz="1600" spc="-25">
                <a:latin typeface="MS PGothic"/>
                <a:cs typeface="MS PGothic"/>
              </a:rPr>
              <a:t>的</a:t>
            </a:r>
            <a:r>
              <a:rPr dirty="0" sz="1600" spc="-5">
                <a:latin typeface="Arial"/>
                <a:cs typeface="Arial"/>
              </a:rPr>
              <a:t>inde</a:t>
            </a:r>
            <a:r>
              <a:rPr dirty="0" sz="1600">
                <a:latin typeface="Arial"/>
                <a:cs typeface="Arial"/>
              </a:rPr>
              <a:t>x</a:t>
            </a:r>
            <a:r>
              <a:rPr dirty="0" sz="1600">
                <a:latin typeface="MS PGothic"/>
                <a:cs typeface="MS PGothic"/>
              </a:rPr>
              <a:t>是否</a:t>
            </a:r>
            <a:r>
              <a:rPr dirty="0" sz="1600" spc="-75">
                <a:latin typeface="MS PGothic"/>
                <a:cs typeface="MS PGothic"/>
              </a:rPr>
              <a:t>為</a:t>
            </a:r>
            <a:r>
              <a:rPr dirty="0" sz="160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725" y="3493078"/>
            <a:ext cx="4973955" cy="874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914400">
              <a:lnSpc>
                <a:spcPct val="115999"/>
              </a:lnSpc>
              <a:spcBef>
                <a:spcPts val="100"/>
              </a:spcBef>
              <a:tabLst>
                <a:tab pos="2755265" algn="l"/>
              </a:tabLst>
            </a:pPr>
            <a:r>
              <a:rPr dirty="0" sz="1600">
                <a:latin typeface="Arial"/>
                <a:cs typeface="Arial"/>
              </a:rPr>
              <a:t>combo.append(item[j])  res.append(combo)	</a:t>
            </a:r>
            <a:r>
              <a:rPr dirty="0" sz="1600" spc="-5">
                <a:latin typeface="Arial"/>
                <a:cs typeface="Arial"/>
              </a:rPr>
              <a:t>#</a:t>
            </a:r>
            <a:r>
              <a:rPr dirty="0" sz="1600" spc="-25">
                <a:latin typeface="MS PGothic"/>
                <a:cs typeface="MS PGothic"/>
              </a:rPr>
              <a:t>將</a:t>
            </a:r>
            <a:r>
              <a:rPr dirty="0" sz="1600">
                <a:latin typeface="Arial"/>
                <a:cs typeface="Arial"/>
              </a:rPr>
              <a:t>comb</a:t>
            </a:r>
            <a:r>
              <a:rPr dirty="0" sz="1600" spc="-5">
                <a:latin typeface="Arial"/>
                <a:cs typeface="Arial"/>
              </a:rPr>
              <a:t>o</a:t>
            </a:r>
            <a:r>
              <a:rPr dirty="0" sz="1600">
                <a:latin typeface="MS PGothic"/>
                <a:cs typeface="MS PGothic"/>
              </a:rPr>
              <a:t>子集合加</a:t>
            </a:r>
            <a:r>
              <a:rPr dirty="0" sz="1600" spc="-125">
                <a:latin typeface="MS PGothic"/>
                <a:cs typeface="MS PGothic"/>
              </a:rPr>
              <a:t>進</a:t>
            </a:r>
            <a:r>
              <a:rPr dirty="0" sz="1600"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600">
                <a:latin typeface="Arial"/>
                <a:cs typeface="Arial"/>
              </a:rPr>
              <a:t>return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0651" y="944674"/>
            <a:ext cx="12827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262626"/>
                </a:solidFill>
                <a:latin typeface="MS UI Gothic"/>
                <a:cs typeface="MS UI Gothic"/>
              </a:rPr>
              <a:t>流程圖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2350" y="1608074"/>
            <a:ext cx="4639289" cy="31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1" y="944674"/>
            <a:ext cx="8636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262626"/>
                </a:solidFill>
                <a:latin typeface="MS UI Gothic"/>
                <a:cs typeface="MS UI Gothic"/>
              </a:rPr>
              <a:t>程式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3750" y="1783700"/>
            <a:ext cx="2171699" cy="262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537" y="1917700"/>
            <a:ext cx="3400424" cy="200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126" y="1816099"/>
            <a:ext cx="7055484" cy="0"/>
          </a:xfrm>
          <a:custGeom>
            <a:avLst/>
            <a:gdLst/>
            <a:ahLst/>
            <a:cxnLst/>
            <a:rect l="l" t="t" r="r" b="b"/>
            <a:pathLst>
              <a:path w="7055484" h="0">
                <a:moveTo>
                  <a:pt x="0" y="0"/>
                </a:moveTo>
                <a:lnTo>
                  <a:pt x="7055399" y="0"/>
                </a:lnTo>
              </a:path>
            </a:pathLst>
          </a:custGeom>
          <a:ln w="15874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1551" y="944674"/>
            <a:ext cx="21209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複雜度分析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2725" y="1871699"/>
            <a:ext cx="3418840" cy="23526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600">
                <a:latin typeface="Arial"/>
                <a:cs typeface="Arial"/>
              </a:rPr>
              <a:t>res←[]</a:t>
            </a:r>
            <a:endParaRPr sz="1600">
              <a:latin typeface="Arial"/>
              <a:cs typeface="Arial"/>
            </a:endParaRPr>
          </a:p>
          <a:p>
            <a:pPr marL="12700" marR="2051685">
              <a:lnSpc>
                <a:spcPct val="106000"/>
              </a:lnSpc>
            </a:pPr>
            <a:r>
              <a:rPr dirty="0" sz="1600">
                <a:latin typeface="Arial"/>
                <a:cs typeface="Arial"/>
              </a:rPr>
              <a:t>N ← </a:t>
            </a:r>
            <a:r>
              <a:rPr dirty="0" sz="1600" spc="-5">
                <a:latin typeface="Arial"/>
                <a:cs typeface="Arial"/>
              </a:rPr>
              <a:t>len(item)  for i←0 to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2^N:</a:t>
            </a:r>
            <a:endParaRPr sz="1600">
              <a:latin typeface="Arial"/>
              <a:cs typeface="Arial"/>
            </a:endParaRPr>
          </a:p>
          <a:p>
            <a:pPr marL="469900" marR="1746250">
              <a:lnSpc>
                <a:spcPct val="106000"/>
              </a:lnSpc>
            </a:pPr>
            <a:r>
              <a:rPr dirty="0" sz="1600">
                <a:latin typeface="Arial"/>
                <a:cs typeface="Arial"/>
              </a:rPr>
              <a:t>combo ← </a:t>
            </a:r>
            <a:r>
              <a:rPr dirty="0" sz="1600" spc="-5">
                <a:latin typeface="Arial"/>
                <a:cs typeface="Arial"/>
              </a:rPr>
              <a:t>[]  for </a:t>
            </a:r>
            <a:r>
              <a:rPr dirty="0" sz="1600">
                <a:latin typeface="Arial"/>
                <a:cs typeface="Arial"/>
              </a:rPr>
              <a:t>j ←0 </a:t>
            </a:r>
            <a:r>
              <a:rPr dirty="0" sz="1600" spc="-5">
                <a:latin typeface="Arial"/>
                <a:cs typeface="Arial"/>
              </a:rPr>
              <a:t>to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4"/>
              </a:spcBef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>
                <a:latin typeface="Arial"/>
                <a:cs typeface="Arial"/>
              </a:rPr>
              <a:t>(i </a:t>
            </a:r>
            <a:r>
              <a:rPr dirty="0" sz="1600" spc="-5">
                <a:latin typeface="Arial"/>
                <a:cs typeface="Arial"/>
              </a:rPr>
              <a:t>&gt;&gt; j) </a:t>
            </a:r>
            <a:r>
              <a:rPr dirty="0" sz="1600">
                <a:latin typeface="Arial"/>
                <a:cs typeface="Arial"/>
              </a:rPr>
              <a:t>%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  <a:p>
            <a:pPr marL="469900" marR="5080" indent="914400">
              <a:lnSpc>
                <a:spcPct val="106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combo.append(item[j])  res.append(combo)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latin typeface="Arial"/>
                <a:cs typeface="Arial"/>
              </a:rPr>
              <a:t>return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0325" y="1871699"/>
            <a:ext cx="719455" cy="23526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600" spc="-5"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 marR="230504">
              <a:lnSpc>
                <a:spcPct val="106000"/>
              </a:lnSpc>
            </a:pPr>
            <a:r>
              <a:rPr dirty="0" sz="1600" spc="-5">
                <a:latin typeface="Arial"/>
                <a:cs typeface="Arial"/>
              </a:rPr>
              <a:t>#1  #2^N  #2^N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6000"/>
              </a:lnSpc>
            </a:pPr>
            <a:r>
              <a:rPr dirty="0" sz="1600" spc="-5">
                <a:latin typeface="Arial"/>
                <a:cs typeface="Arial"/>
              </a:rPr>
              <a:t>#N*2^N  #N*2^N  #N*2^N  #2^N  #1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4599" y="3460990"/>
            <a:ext cx="13658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S UI Gothic"/>
                <a:cs typeface="MS UI Gothic"/>
              </a:rPr>
              <a:t>時間複雜</a:t>
            </a:r>
            <a:r>
              <a:rPr dirty="0" sz="2000" spc="-5">
                <a:latin typeface="MS UI Gothic"/>
                <a:cs typeface="MS UI Gothic"/>
              </a:rPr>
              <a:t>度</a:t>
            </a:r>
            <a:r>
              <a:rPr dirty="0" sz="2000">
                <a:latin typeface="Times New Roman"/>
                <a:cs typeface="Times New Roman"/>
              </a:rPr>
              <a:t>:  </a:t>
            </a:r>
            <a:r>
              <a:rPr dirty="0" sz="2000" spc="-5">
                <a:latin typeface="Times New Roman"/>
                <a:cs typeface="Times New Roman"/>
              </a:rPr>
              <a:t>O(N*2^N)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1" y="944674"/>
            <a:ext cx="17018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謝謝大家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03/29 演算法</dc:title>
  <dcterms:created xsi:type="dcterms:W3CDTF">2022-03-28T09:17:29Z</dcterms:created>
  <dcterms:modified xsi:type="dcterms:W3CDTF">2022-03-28T09:17:29Z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