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16"/>
  </p:notesMasterIdLst>
  <p:sldIdLst>
    <p:sldId id="256" r:id="rId4"/>
    <p:sldId id="257" r:id="rId5"/>
    <p:sldId id="281" r:id="rId6"/>
    <p:sldId id="284" r:id="rId7"/>
    <p:sldId id="282" r:id="rId8"/>
    <p:sldId id="288" r:id="rId9"/>
    <p:sldId id="283" r:id="rId10"/>
    <p:sldId id="290" r:id="rId11"/>
    <p:sldId id="289" r:id="rId12"/>
    <p:sldId id="285" r:id="rId13"/>
    <p:sldId id="264" r:id="rId14"/>
    <p:sldId id="28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5D8"/>
    <a:srgbClr val="D9B1B4"/>
    <a:srgbClr val="91B4C3"/>
    <a:srgbClr val="2E4A4E"/>
    <a:srgbClr val="D9D5CA"/>
    <a:srgbClr val="8BB6CB"/>
    <a:srgbClr val="BA764F"/>
    <a:srgbClr val="C5A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6314" autoAdjust="0"/>
  </p:normalViewPr>
  <p:slideViewPr>
    <p:cSldViewPr snapToGrid="0">
      <p:cViewPr varScale="1">
        <p:scale>
          <a:sx n="120" d="100"/>
          <a:sy n="120" d="100"/>
        </p:scale>
        <p:origin x="49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D5249-D815-4588-BCEE-6603870A05F5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11A0F-645E-4F09-A813-2B445DDDB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4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11A0F-645E-4F09-A813-2B445DDDBE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7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52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45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27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15819" y="6697213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8289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EACB9642-1EBE-45E7-B5AE-0172AB928B26}" type="datetimeFigureOut">
              <a:rPr lang="zh-CN" altLang="en-US" smtClean="0"/>
              <a:pPr/>
              <a:t>2022/3/28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2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EACB9642-1EBE-45E7-B5AE-0172AB928B26}" type="datetimeFigureOut">
              <a:rPr lang="zh-CN" altLang="en-US" smtClean="0"/>
              <a:pPr/>
              <a:t>2022/3/28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2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935206" y="-1063682"/>
            <a:ext cx="2127364" cy="2127364"/>
          </a:xfrm>
          <a:prstGeom prst="ellipse">
            <a:avLst/>
          </a:prstGeom>
          <a:solidFill>
            <a:srgbClr val="267FAB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667241" y="1044272"/>
            <a:ext cx="1147267" cy="1147266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520739" y="4093269"/>
            <a:ext cx="2179251" cy="2179250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57137" y="2019278"/>
            <a:ext cx="2103920" cy="2103920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625" y="6052907"/>
            <a:ext cx="3272307" cy="3272306"/>
          </a:xfrm>
          <a:prstGeom prst="ellipse">
            <a:avLst/>
          </a:prstGeom>
          <a:solidFill>
            <a:srgbClr val="D9D5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30787" y="1688805"/>
            <a:ext cx="330428" cy="330428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791295" y="3955471"/>
            <a:ext cx="546215" cy="546214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65359" y="1143817"/>
            <a:ext cx="546215" cy="546214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853205" y="5658751"/>
            <a:ext cx="394156" cy="394156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78694" y="5256364"/>
            <a:ext cx="258503" cy="258502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1375484" y="3194222"/>
            <a:ext cx="228245" cy="228245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872924" y="2444838"/>
            <a:ext cx="93232" cy="93232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rgbClr val="D9D5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6950450" y="1104859"/>
            <a:ext cx="228245" cy="228245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 flipV="1">
            <a:off x="8035132" y="1206812"/>
            <a:ext cx="664295" cy="773419"/>
            <a:chOff x="280875" y="2330441"/>
            <a:chExt cx="664294" cy="773419"/>
          </a:xfrm>
          <a:solidFill>
            <a:srgbClr val="D9D5CA"/>
          </a:solidFill>
        </p:grpSpPr>
        <p:sp>
          <p:nvSpPr>
            <p:cNvPr id="19" name="椭圆 18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2127599" y="3429001"/>
            <a:ext cx="608533" cy="608533"/>
          </a:xfrm>
          <a:prstGeom prst="ellipse">
            <a:avLst/>
          </a:prstGeom>
          <a:solidFill>
            <a:srgbClr val="267FAB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9"/>
          <p:cNvSpPr>
            <a:spLocks noChangeArrowheads="1"/>
          </p:cNvSpPr>
          <p:nvPr/>
        </p:nvSpPr>
        <p:spPr bwMode="auto">
          <a:xfrm>
            <a:off x="6313429" y="2204644"/>
            <a:ext cx="32010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800" kern="0" spc="500" dirty="0">
                <a:cs typeface="+mn-ea"/>
                <a:sym typeface="+mn-lt"/>
              </a:rPr>
              <a:t>Team 22</a:t>
            </a:r>
            <a:endParaRPr lang="zh-CN" altLang="en-US" sz="2800" kern="0" spc="500" dirty="0">
              <a:uFillTx/>
              <a:cs typeface="+mn-ea"/>
              <a:sym typeface="+mn-lt"/>
            </a:endParaRPr>
          </a:p>
        </p:txBody>
      </p:sp>
      <p:sp>
        <p:nvSpPr>
          <p:cNvPr id="29" name="2"/>
          <p:cNvSpPr/>
          <p:nvPr/>
        </p:nvSpPr>
        <p:spPr>
          <a:xfrm>
            <a:off x="2974520" y="2584154"/>
            <a:ext cx="5988177" cy="120032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7000" b="1">
                <a:solidFill>
                  <a:srgbClr val="FFFFFF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lvl1pPr>
          </a:lstStyle>
          <a:p>
            <a:pPr algn="r"/>
            <a:r>
              <a:rPr lang="en-US" altLang="zh-TW" sz="7200" kern="0" spc="7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0/1</a:t>
            </a:r>
            <a:r>
              <a:rPr lang="zh-TW" altLang="en-US" sz="7200" kern="0" spc="7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背包問題</a:t>
            </a:r>
            <a:endParaRPr lang="en-US" sz="7200" kern="0" spc="700" dirty="0">
              <a:solidFill>
                <a:schemeClr val="tx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7491" y="5706948"/>
            <a:ext cx="3272307" cy="327230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966893" y="3131936"/>
            <a:ext cx="2569540" cy="25695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459049" y="-1094206"/>
            <a:ext cx="2378589" cy="237858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8693" y="4185286"/>
            <a:ext cx="5754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kern="0" spc="800" dirty="0">
                <a:uFillTx/>
                <a:cs typeface="+mn-ea"/>
                <a:sym typeface="+mn-lt"/>
              </a:rPr>
              <a:t>107303041 </a:t>
            </a:r>
            <a:r>
              <a:rPr lang="zh-TW" altLang="en-US" sz="3600" kern="0" spc="800" dirty="0">
                <a:uFillTx/>
                <a:cs typeface="+mn-ea"/>
                <a:sym typeface="+mn-lt"/>
              </a:rPr>
              <a:t>呂嘉元</a:t>
            </a:r>
            <a:endParaRPr lang="en-US" altLang="zh-TW" sz="3600" kern="0" spc="800" dirty="0">
              <a:uFillTx/>
              <a:cs typeface="+mn-ea"/>
              <a:sym typeface="+mn-lt"/>
            </a:endParaRPr>
          </a:p>
          <a:p>
            <a:pPr algn="ctr"/>
            <a:r>
              <a:rPr lang="en-US" altLang="zh-TW" sz="3600" kern="0" spc="800" dirty="0">
                <a:cs typeface="+mn-ea"/>
                <a:sym typeface="+mn-lt"/>
              </a:rPr>
              <a:t>107602503</a:t>
            </a:r>
            <a:r>
              <a:rPr lang="zh-TW" altLang="en-US" sz="3600" kern="0" spc="800" dirty="0">
                <a:cs typeface="+mn-ea"/>
                <a:sym typeface="+mn-lt"/>
              </a:rPr>
              <a:t> 曾郁瑄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976485" y="997585"/>
            <a:ext cx="838200" cy="838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>
            <a:extLst>
              <a:ext uri="{FF2B5EF4-FFF2-40B4-BE49-F238E27FC236}">
                <a16:creationId xmlns:a16="http://schemas.microsoft.com/office/drawing/2014/main" id="{965DDD77-95B4-4DC5-BCE4-F7EC5315ED7E}"/>
              </a:ext>
            </a:extLst>
          </p:cNvPr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22E3B06A-BEE1-4CD3-8578-45262829A163}"/>
                </a:ext>
              </a:extLst>
            </p:cNvPr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3">
              <a:extLst>
                <a:ext uri="{FF2B5EF4-FFF2-40B4-BE49-F238E27FC236}">
                  <a16:creationId xmlns:a16="http://schemas.microsoft.com/office/drawing/2014/main" id="{C39447F4-6652-469E-85EF-E2010C9EFDA3}"/>
                </a:ext>
              </a:extLst>
            </p:cNvPr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5ABDBE83-DE0F-4BB5-B62E-40A16C18BB61}"/>
                </a:ext>
              </a:extLst>
            </p:cNvPr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89C67BD5-3FB9-4DCD-9608-15DC7896A4CE}"/>
                </a:ext>
              </a:extLst>
            </p:cNvPr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97F3D867-7C77-4275-A422-7FE273484189}"/>
                </a:ext>
              </a:extLst>
            </p:cNvPr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0" name="文本框 58">
            <a:extLst>
              <a:ext uri="{FF2B5EF4-FFF2-40B4-BE49-F238E27FC236}">
                <a16:creationId xmlns:a16="http://schemas.microsoft.com/office/drawing/2014/main" id="{FFF76E2B-A7A3-4020-934E-56749C86E66E}"/>
              </a:ext>
            </a:extLst>
          </p:cNvPr>
          <p:cNvSpPr txBox="1"/>
          <p:nvPr/>
        </p:nvSpPr>
        <p:spPr>
          <a:xfrm>
            <a:off x="1732220" y="438153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cs typeface="+mn-ea"/>
                <a:sym typeface="+mn-lt"/>
              </a:rPr>
              <a:t>Code</a:t>
            </a:r>
            <a:endParaRPr lang="zh-CN" altLang="en-US" sz="3600" b="1" dirty="0">
              <a:cs typeface="+mn-ea"/>
              <a:sym typeface="+mn-lt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035CF10-2849-4D43-A36B-8ACE1335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761318"/>
            <a:ext cx="5715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3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7171057" y="1107442"/>
            <a:ext cx="301625" cy="301625"/>
          </a:xfrm>
          <a:prstGeom prst="ellipse">
            <a:avLst/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117966" y="2513332"/>
            <a:ext cx="748665" cy="748665"/>
          </a:xfrm>
          <a:prstGeom prst="ellipse">
            <a:avLst/>
          </a:pr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442846" y="1409065"/>
            <a:ext cx="939165" cy="939165"/>
          </a:xfrm>
          <a:prstGeom prst="ellipse">
            <a:avLst/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51631" y="4824732"/>
            <a:ext cx="532765" cy="532765"/>
          </a:xfrm>
          <a:prstGeom prst="ellipse">
            <a:avLst/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1426384" y="2513237"/>
            <a:ext cx="228245" cy="228245"/>
          </a:xfrm>
          <a:prstGeom prst="ellipse">
            <a:avLst/>
          </a:pr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699537" y="2001061"/>
            <a:ext cx="93232" cy="93232"/>
          </a:xfrm>
          <a:prstGeom prst="ellipse">
            <a:avLst/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10165618" y="1539400"/>
            <a:ext cx="228245" cy="228245"/>
          </a:xfrm>
          <a:prstGeom prst="ellipse">
            <a:avLst/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 flipH="1" flipV="1">
            <a:off x="11701781" y="2606677"/>
            <a:ext cx="93345" cy="93345"/>
          </a:xfrm>
          <a:prstGeom prst="ellipse">
            <a:avLst/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 flipH="1" flipV="1">
            <a:off x="10941686" y="2513332"/>
            <a:ext cx="93345" cy="93345"/>
          </a:xfrm>
          <a:prstGeom prst="ellipse">
            <a:avLst/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1"/>
          <p:cNvSpPr/>
          <p:nvPr/>
        </p:nvSpPr>
        <p:spPr bwMode="auto">
          <a:xfrm>
            <a:off x="3993012" y="2655542"/>
            <a:ext cx="3936509" cy="154276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cap="small" dirty="0">
                <a:solidFill>
                  <a:schemeClr val="tx1"/>
                </a:solidFill>
                <a:cs typeface="+mn-ea"/>
                <a:sym typeface="+mn-lt"/>
              </a:rPr>
              <a:t>Q &amp; A</a:t>
            </a:r>
          </a:p>
        </p:txBody>
      </p:sp>
      <p:sp>
        <p:nvSpPr>
          <p:cNvPr id="2" name="椭圆 1"/>
          <p:cNvSpPr/>
          <p:nvPr/>
        </p:nvSpPr>
        <p:spPr>
          <a:xfrm>
            <a:off x="9591040" y="2893695"/>
            <a:ext cx="457200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27171" y="4902835"/>
            <a:ext cx="568960" cy="568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717441" y="5694571"/>
            <a:ext cx="330428" cy="330428"/>
          </a:xfrm>
          <a:prstGeom prst="ellipse">
            <a:avLst/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47291" y="1598932"/>
            <a:ext cx="813435" cy="81343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7171057" y="1107442"/>
            <a:ext cx="301625" cy="301625"/>
          </a:xfrm>
          <a:prstGeom prst="ellipse">
            <a:avLst/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117966" y="2513332"/>
            <a:ext cx="748665" cy="748665"/>
          </a:xfrm>
          <a:prstGeom prst="ellipse">
            <a:avLst/>
          </a:pr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442846" y="1409065"/>
            <a:ext cx="939165" cy="939165"/>
          </a:xfrm>
          <a:prstGeom prst="ellipse">
            <a:avLst/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51631" y="4824732"/>
            <a:ext cx="532765" cy="532765"/>
          </a:xfrm>
          <a:prstGeom prst="ellipse">
            <a:avLst/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1426384" y="2513237"/>
            <a:ext cx="228245" cy="228245"/>
          </a:xfrm>
          <a:prstGeom prst="ellipse">
            <a:avLst/>
          </a:prstGeom>
          <a:solidFill>
            <a:srgbClr val="8BB6CB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699537" y="2001061"/>
            <a:ext cx="93232" cy="93232"/>
          </a:xfrm>
          <a:prstGeom prst="ellipse">
            <a:avLst/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10165618" y="1539400"/>
            <a:ext cx="228245" cy="228245"/>
          </a:xfrm>
          <a:prstGeom prst="ellipse">
            <a:avLst/>
          </a:prstGeom>
          <a:solidFill>
            <a:srgbClr val="2E4A4E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 flipH="1" flipV="1">
            <a:off x="11701781" y="2606677"/>
            <a:ext cx="93345" cy="93345"/>
          </a:xfrm>
          <a:prstGeom prst="ellipse">
            <a:avLst/>
          </a:prstGeom>
          <a:solidFill>
            <a:srgbClr val="D9D5CA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 flipH="1" flipV="1">
            <a:off x="10941686" y="2513332"/>
            <a:ext cx="93345" cy="93345"/>
          </a:xfrm>
          <a:prstGeom prst="ellipse">
            <a:avLst/>
          </a:prstGeom>
          <a:solidFill>
            <a:srgbClr val="BA764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1"/>
          <p:cNvSpPr/>
          <p:nvPr/>
        </p:nvSpPr>
        <p:spPr bwMode="auto">
          <a:xfrm>
            <a:off x="2340237" y="3026949"/>
            <a:ext cx="7511525" cy="804097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b="1" dirty="0">
                <a:solidFill>
                  <a:schemeClr val="tx1"/>
                </a:solidFill>
              </a:rPr>
              <a:t>Thank you for listening.</a:t>
            </a:r>
          </a:p>
        </p:txBody>
      </p:sp>
      <p:sp>
        <p:nvSpPr>
          <p:cNvPr id="2" name="椭圆 1"/>
          <p:cNvSpPr/>
          <p:nvPr/>
        </p:nvSpPr>
        <p:spPr>
          <a:xfrm>
            <a:off x="9591040" y="2893695"/>
            <a:ext cx="457200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27171" y="4902835"/>
            <a:ext cx="568960" cy="56896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717441" y="5694571"/>
            <a:ext cx="330428" cy="330428"/>
          </a:xfrm>
          <a:prstGeom prst="ellipse">
            <a:avLst/>
          </a:prstGeom>
          <a:solidFill>
            <a:srgbClr val="C5A086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47291" y="1598932"/>
            <a:ext cx="813435" cy="81343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76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" y="1825679"/>
            <a:ext cx="12191999" cy="252000"/>
          </a:xfrm>
          <a:prstGeom prst="rect">
            <a:avLst/>
          </a:prstGeom>
          <a:solidFill>
            <a:srgbClr val="BA764F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3EC818-0E0C-4A61-8B2C-04D637AD3F22}"/>
              </a:ext>
            </a:extLst>
          </p:cNvPr>
          <p:cNvSpPr/>
          <p:nvPr/>
        </p:nvSpPr>
        <p:spPr>
          <a:xfrm>
            <a:off x="4772561" y="58102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dirty="0"/>
              <a:t>題目說明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F08D715-6BE9-4078-ADE4-305C460E048B}"/>
              </a:ext>
            </a:extLst>
          </p:cNvPr>
          <p:cNvSpPr txBox="1"/>
          <p:nvPr/>
        </p:nvSpPr>
        <p:spPr>
          <a:xfrm>
            <a:off x="1377156" y="3116268"/>
            <a:ext cx="9437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/>
              <a:t>給定一個</a:t>
            </a:r>
            <a:r>
              <a:rPr lang="en-US" altLang="zh-TW" sz="3200" b="1" dirty="0"/>
              <a:t>0/1</a:t>
            </a:r>
            <a:r>
              <a:rPr lang="zh-TW" altLang="en-US" sz="3200" b="1" dirty="0"/>
              <a:t>背包問題如下；背包荷重</a:t>
            </a:r>
            <a:r>
              <a:rPr lang="en-US" altLang="zh-TW" sz="3200" b="1" dirty="0"/>
              <a:t>W=12</a:t>
            </a:r>
            <a:r>
              <a:rPr lang="zh-TW" altLang="en-US" sz="3200" b="1" dirty="0"/>
              <a:t>，</a:t>
            </a:r>
            <a:endParaRPr lang="en-US" altLang="zh-TW" sz="3200" b="1" dirty="0"/>
          </a:p>
          <a:p>
            <a:pPr algn="ctr"/>
            <a:r>
              <a:rPr lang="zh-TW" altLang="en-US" sz="3200" b="1" dirty="0"/>
              <a:t>且</a:t>
            </a:r>
            <a:r>
              <a:rPr lang="en-US" altLang="zh-TW" sz="3200" b="1" dirty="0"/>
              <a:t>4</a:t>
            </a:r>
            <a:r>
              <a:rPr lang="zh-TW" altLang="en-US" sz="3200" b="1" dirty="0"/>
              <a:t>個物品其重量各為</a:t>
            </a:r>
            <a:r>
              <a:rPr lang="en-US" altLang="zh-TW" sz="3200" b="1" dirty="0"/>
              <a:t>6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4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5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3</a:t>
            </a:r>
            <a:r>
              <a:rPr lang="zh-TW" altLang="en-US" sz="3200" b="1" dirty="0"/>
              <a:t>，</a:t>
            </a:r>
            <a:endParaRPr lang="en-US" altLang="zh-TW" sz="3200" b="1" dirty="0"/>
          </a:p>
          <a:p>
            <a:pPr algn="ctr"/>
            <a:r>
              <a:rPr lang="zh-TW" altLang="en-US" sz="3200" b="1" dirty="0"/>
              <a:t>其價值各為</a:t>
            </a:r>
            <a:r>
              <a:rPr lang="en-US" altLang="zh-TW" sz="3200" b="1" dirty="0"/>
              <a:t>20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30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40</a:t>
            </a:r>
            <a:r>
              <a:rPr lang="zh-TW" altLang="en-US" sz="3200" b="1" dirty="0"/>
              <a:t>、</a:t>
            </a:r>
            <a:r>
              <a:rPr lang="en-US" altLang="zh-TW" sz="3200" b="1" dirty="0"/>
              <a:t>10</a:t>
            </a:r>
            <a:r>
              <a:rPr lang="zh-TW" altLang="en-US" sz="3200" b="1" dirty="0"/>
              <a:t>，</a:t>
            </a:r>
            <a:endParaRPr lang="en-US" altLang="zh-TW" sz="3200" b="1" dirty="0"/>
          </a:p>
          <a:p>
            <a:pPr algn="ctr"/>
            <a:r>
              <a:rPr lang="zh-TW" altLang="en-US" sz="3200" b="1" dirty="0"/>
              <a:t>說明藉由動態規劃演算法解決此</a:t>
            </a:r>
            <a:r>
              <a:rPr lang="en-US" altLang="zh-TW" sz="3200" b="1" dirty="0"/>
              <a:t>0/1</a:t>
            </a:r>
            <a:r>
              <a:rPr lang="zh-TW" altLang="en-US" sz="3200" b="1" dirty="0"/>
              <a:t>背包問題的過程。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3A94C6-89C4-4363-BEA4-520D570AB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927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決定子問題條件式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建構子問題解答陣列</a:t>
            </a:r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965DDD77-95B4-4DC5-BCE4-F7EC5315ED7E}"/>
              </a:ext>
            </a:extLst>
          </p:cNvPr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22E3B06A-BEE1-4CD3-8578-45262829A163}"/>
                </a:ext>
              </a:extLst>
            </p:cNvPr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3">
              <a:extLst>
                <a:ext uri="{FF2B5EF4-FFF2-40B4-BE49-F238E27FC236}">
                  <a16:creationId xmlns:a16="http://schemas.microsoft.com/office/drawing/2014/main" id="{C39447F4-6652-469E-85EF-E2010C9EFDA3}"/>
                </a:ext>
              </a:extLst>
            </p:cNvPr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5ABDBE83-DE0F-4BB5-B62E-40A16C18BB61}"/>
                </a:ext>
              </a:extLst>
            </p:cNvPr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89C67BD5-3FB9-4DCD-9608-15DC7896A4CE}"/>
                </a:ext>
              </a:extLst>
            </p:cNvPr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97F3D867-7C77-4275-A422-7FE273484189}"/>
                </a:ext>
              </a:extLst>
            </p:cNvPr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0" name="文本框 58">
            <a:extLst>
              <a:ext uri="{FF2B5EF4-FFF2-40B4-BE49-F238E27FC236}">
                <a16:creationId xmlns:a16="http://schemas.microsoft.com/office/drawing/2014/main" id="{FFF76E2B-A7A3-4020-934E-56749C86E66E}"/>
              </a:ext>
            </a:extLst>
          </p:cNvPr>
          <p:cNvSpPr txBox="1"/>
          <p:nvPr/>
        </p:nvSpPr>
        <p:spPr>
          <a:xfrm>
            <a:off x="1732220" y="49214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cs typeface="+mn-ea"/>
                <a:sym typeface="+mn-lt"/>
              </a:rPr>
              <a:t>思考過程</a:t>
            </a:r>
            <a:endParaRPr lang="zh-CN" altLang="en-US" sz="32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221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3A94C6-89C4-4363-BEA4-520D570AB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物品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1,2,…,</a:t>
            </a:r>
            <a:r>
              <a:rPr lang="en-US" altLang="zh-TW" sz="3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的任何子集合的最大合併價值。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70000"/>
              </a:lnSpc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作法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建構一個陣列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V[0..n, 0..W]</a:t>
            </a:r>
          </a:p>
          <a:p>
            <a:pPr marL="914400" lvl="2" indent="0">
              <a:lnSpc>
                <a:spcPct val="170000"/>
              </a:lnSpc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計算陣列中的所有元素，使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V[n, W]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儲存的值為物品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中的任一子集合，在容量為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的情況下，具有最大的合併價值。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600" dirty="0"/>
          </a:p>
          <a:p>
            <a:endParaRPr lang="zh-TW" altLang="en-US" sz="3600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965DDD77-95B4-4DC5-BCE4-F7EC5315ED7E}"/>
              </a:ext>
            </a:extLst>
          </p:cNvPr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22E3B06A-BEE1-4CD3-8578-45262829A163}"/>
                </a:ext>
              </a:extLst>
            </p:cNvPr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3">
              <a:extLst>
                <a:ext uri="{FF2B5EF4-FFF2-40B4-BE49-F238E27FC236}">
                  <a16:creationId xmlns:a16="http://schemas.microsoft.com/office/drawing/2014/main" id="{C39447F4-6652-469E-85EF-E2010C9EFDA3}"/>
                </a:ext>
              </a:extLst>
            </p:cNvPr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5ABDBE83-DE0F-4BB5-B62E-40A16C18BB61}"/>
                </a:ext>
              </a:extLst>
            </p:cNvPr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89C67BD5-3FB9-4DCD-9608-15DC7896A4CE}"/>
                </a:ext>
              </a:extLst>
            </p:cNvPr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97F3D867-7C77-4275-A422-7FE273484189}"/>
                </a:ext>
              </a:extLst>
            </p:cNvPr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1" name="文本框 58">
            <a:extLst>
              <a:ext uri="{FF2B5EF4-FFF2-40B4-BE49-F238E27FC236}">
                <a16:creationId xmlns:a16="http://schemas.microsoft.com/office/drawing/2014/main" id="{6EEA621C-0725-4107-B0FC-425CDCD48D20}"/>
              </a:ext>
            </a:extLst>
          </p:cNvPr>
          <p:cNvSpPr txBox="1"/>
          <p:nvPr/>
        </p:nvSpPr>
        <p:spPr>
          <a:xfrm>
            <a:off x="1732220" y="49214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cs typeface="+mn-ea"/>
                <a:sym typeface="+mn-lt"/>
              </a:rPr>
              <a:t>解決方法</a:t>
            </a:r>
            <a:endParaRPr lang="zh-CN" altLang="en-US" sz="32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197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>
            <a:extLst>
              <a:ext uri="{FF2B5EF4-FFF2-40B4-BE49-F238E27FC236}">
                <a16:creationId xmlns:a16="http://schemas.microsoft.com/office/drawing/2014/main" id="{965DDD77-95B4-4DC5-BCE4-F7EC5315ED7E}"/>
              </a:ext>
            </a:extLst>
          </p:cNvPr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22E3B06A-BEE1-4CD3-8578-45262829A163}"/>
                </a:ext>
              </a:extLst>
            </p:cNvPr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3">
              <a:extLst>
                <a:ext uri="{FF2B5EF4-FFF2-40B4-BE49-F238E27FC236}">
                  <a16:creationId xmlns:a16="http://schemas.microsoft.com/office/drawing/2014/main" id="{C39447F4-6652-469E-85EF-E2010C9EFDA3}"/>
                </a:ext>
              </a:extLst>
            </p:cNvPr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5ABDBE83-DE0F-4BB5-B62E-40A16C18BB61}"/>
                </a:ext>
              </a:extLst>
            </p:cNvPr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89C67BD5-3FB9-4DCD-9608-15DC7896A4CE}"/>
                </a:ext>
              </a:extLst>
            </p:cNvPr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97F3D867-7C77-4275-A422-7FE273484189}"/>
                </a:ext>
              </a:extLst>
            </p:cNvPr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5E3603EB-F0BC-4F64-9487-BD2D85D3073D}"/>
              </a:ext>
            </a:extLst>
          </p:cNvPr>
          <p:cNvGrpSpPr/>
          <p:nvPr/>
        </p:nvGrpSpPr>
        <p:grpSpPr>
          <a:xfrm>
            <a:off x="112373" y="2804109"/>
            <a:ext cx="12079627" cy="2238375"/>
            <a:chOff x="1635221" y="1092200"/>
            <a:chExt cx="12079627" cy="2238375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AC1CA151-5C34-4EE5-9ABC-7B636767D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236" y="2435225"/>
              <a:ext cx="25755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4000">
                  <a:solidFill>
                    <a:srgbClr val="000000"/>
                  </a:solidFill>
                  <a:latin typeface="Symbol" pitchFamily="18" charset="2"/>
                </a:rPr>
                <a:t>ï</a:t>
              </a:r>
              <a:endParaRPr lang="en-US" altLang="zh-TW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8347AD74-9644-4F71-BB3E-50C661492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666" y="2781300"/>
              <a:ext cx="231472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600" dirty="0">
                  <a:solidFill>
                    <a:srgbClr val="000000"/>
                  </a:solidFill>
                  <a:latin typeface="Symbol" pitchFamily="18" charset="2"/>
                </a:rPr>
                <a:t>î</a:t>
              </a:r>
              <a:endParaRPr lang="en-US" altLang="zh-TW" sz="2800" dirty="0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D6C49F89-2622-4EC1-AB72-00BE2F7E0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236" y="1550988"/>
              <a:ext cx="25755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4000">
                  <a:solidFill>
                    <a:srgbClr val="000000"/>
                  </a:solidFill>
                  <a:latin typeface="Symbol" pitchFamily="18" charset="2"/>
                </a:rPr>
                <a:t>ï</a:t>
              </a:r>
              <a:endParaRPr lang="en-US" altLang="zh-TW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8872576E-E300-4F72-AD5B-1548E88BC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236" y="1936750"/>
              <a:ext cx="25755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4000">
                  <a:solidFill>
                    <a:srgbClr val="000000"/>
                  </a:solidFill>
                  <a:latin typeface="Symbol" pitchFamily="18" charset="2"/>
                </a:rPr>
                <a:t>í</a:t>
              </a:r>
              <a:endParaRPr lang="en-US" altLang="zh-TW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F7DF104F-04CD-4585-9191-29646829A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236" y="1092200"/>
              <a:ext cx="25755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4000" dirty="0">
                  <a:solidFill>
                    <a:srgbClr val="000000"/>
                  </a:solidFill>
                  <a:latin typeface="Symbol" pitchFamily="18" charset="2"/>
                </a:rPr>
                <a:t>ì</a:t>
              </a:r>
              <a:endParaRPr lang="en-US" altLang="zh-TW" dirty="0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90F2BFD5-1C27-44F5-B477-728B7CD4B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178" y="1844675"/>
              <a:ext cx="28689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40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TW" dirty="0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3A51FC23-71AA-4AD4-AD2D-94EDBF454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0233" y="2284413"/>
              <a:ext cx="6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TW" sz="2800" dirty="0"/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83AC5C69-5510-41B8-B423-4FB27C2AD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8601" y="1979780"/>
              <a:ext cx="463421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28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w</a:t>
              </a:r>
              <a:r>
                <a:rPr lang="en-US" altLang="zh-TW" sz="28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i</a:t>
              </a:r>
              <a:r>
                <a:rPr lang="en-US" altLang="zh-TW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 w ,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</a:t>
              </a:r>
              <a:r>
                <a: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i</a:t>
              </a:r>
              <a:r>
                <a: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</a:t>
              </a:r>
              <a:r>
                <a: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n and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</a:t>
              </a:r>
              <a:r>
                <a: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w</a:t>
              </a:r>
              <a:r>
                <a: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</a:t>
              </a:r>
              <a:r>
                <a: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W</a:t>
              </a:r>
              <a:endPara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01FDA12B-C443-4093-BD58-7735F4755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155" y="1920915"/>
              <a:ext cx="3414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4000" i="1" dirty="0">
                  <a:solidFill>
                    <a:srgbClr val="000000"/>
                  </a:solidFill>
                  <a:latin typeface="Times New Roman" pitchFamily="18" charset="0"/>
                </a:rPr>
                <a:t>w</a:t>
              </a:r>
              <a:endParaRPr lang="en-US" altLang="zh-TW" dirty="0"/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9E8449AE-530F-488C-B99B-7A8BC6AC7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869" y="1920766"/>
              <a:ext cx="145077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40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TW"/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05CD2785-6DCF-4513-9C79-46CF13F31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221" y="1936750"/>
              <a:ext cx="418776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TW" sz="4000" i="1" dirty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endParaRPr lang="en-US" altLang="zh-TW" dirty="0"/>
            </a:p>
          </p:txBody>
        </p:sp>
        <p:sp>
          <p:nvSpPr>
            <p:cNvPr id="64" name="Rectangle 61">
              <a:extLst>
                <a:ext uri="{FF2B5EF4-FFF2-40B4-BE49-F238E27FC236}">
                  <a16:creationId xmlns:a16="http://schemas.microsoft.com/office/drawing/2014/main" id="{3C8C0F3B-7FC1-4997-8D1A-3494B8E5F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344" y="1916072"/>
              <a:ext cx="104325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dirty="0"/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A3083F87-CB7B-45F7-AAC2-C30A3AC9A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8834" y="1916072"/>
              <a:ext cx="28689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600" dirty="0">
                  <a:solidFill>
                    <a:srgbClr val="000000"/>
                  </a:solidFill>
                  <a:latin typeface="Times New Roman" pitchFamily="18" charset="0"/>
                </a:rPr>
                <a:t>if</a:t>
              </a:r>
              <a:endParaRPr lang="en-US" altLang="zh-TW" sz="2800" dirty="0"/>
            </a:p>
          </p:txBody>
        </p:sp>
        <p:sp>
          <p:nvSpPr>
            <p:cNvPr id="79" name="Rectangle 76">
              <a:extLst>
                <a:ext uri="{FF2B5EF4-FFF2-40B4-BE49-F238E27FC236}">
                  <a16:creationId xmlns:a16="http://schemas.microsoft.com/office/drawing/2014/main" id="{BEE16C65-10E5-4CEC-AF7D-63AD3BCDB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041" y="1141413"/>
              <a:ext cx="26081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4000" b="1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TW" b="1" dirty="0"/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05E0CBEF-5478-44FF-A6BF-0B86A776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378" y="1903413"/>
              <a:ext cx="174418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4000" dirty="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TW" dirty="0"/>
            </a:p>
          </p:txBody>
        </p: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CC373F4A-D7F4-4969-89B5-36A9EF9F9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016" y="1920766"/>
              <a:ext cx="130407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4000" dirty="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TW" dirty="0"/>
            </a:p>
          </p:txBody>
        </p:sp>
        <p:sp>
          <p:nvSpPr>
            <p:cNvPr id="82" name="Rectangle 79">
              <a:extLst>
                <a:ext uri="{FF2B5EF4-FFF2-40B4-BE49-F238E27FC236}">
                  <a16:creationId xmlns:a16="http://schemas.microsoft.com/office/drawing/2014/main" id="{9D2C870D-A12C-4263-8DAC-A290043B5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682" y="1920766"/>
              <a:ext cx="174418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4000" dirty="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endParaRPr lang="en-US" altLang="zh-TW" dirty="0"/>
            </a:p>
          </p:txBody>
        </p:sp>
        <p:sp>
          <p:nvSpPr>
            <p:cNvPr id="83" name="Rectangle 35">
              <a:extLst>
                <a:ext uri="{FF2B5EF4-FFF2-40B4-BE49-F238E27FC236}">
                  <a16:creationId xmlns:a16="http://schemas.microsoft.com/office/drawing/2014/main" id="{6AC6349C-5976-4914-9003-A096C20EB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6882" y="2620269"/>
              <a:ext cx="4747966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600" i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w</a:t>
              </a:r>
              <a:r>
                <a:rPr lang="en-US" altLang="zh-TW" sz="28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i</a:t>
              </a:r>
              <a:r>
                <a:rPr lang="en-US" altLang="zh-TW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&gt; w ,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 </a:t>
              </a:r>
              <a:r>
                <a:rPr lang="en-US" altLang="zh-TW" sz="28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i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 n and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 w  W </a:t>
              </a:r>
              <a:endPara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63">
              <a:extLst>
                <a:ext uri="{FF2B5EF4-FFF2-40B4-BE49-F238E27FC236}">
                  <a16:creationId xmlns:a16="http://schemas.microsoft.com/office/drawing/2014/main" id="{1C68F99E-C96F-4793-8B82-4708161FC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159" y="2620269"/>
              <a:ext cx="28689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600" dirty="0">
                  <a:solidFill>
                    <a:srgbClr val="000000"/>
                  </a:solidFill>
                  <a:latin typeface="Times New Roman" pitchFamily="18" charset="0"/>
                </a:rPr>
                <a:t>if</a:t>
              </a:r>
              <a:endParaRPr lang="en-US" altLang="zh-TW" sz="2800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49B2150-C17A-480E-BF6C-36C16606859C}"/>
                </a:ext>
              </a:extLst>
            </p:cNvPr>
            <p:cNvSpPr/>
            <p:nvPr/>
          </p:nvSpPr>
          <p:spPr>
            <a:xfrm>
              <a:off x="3703229" y="1867575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max(V[i-1, w], </a:t>
              </a:r>
              <a:r>
                <a:rPr lang="en-US" altLang="zh-TW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TW" sz="2800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TW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+V</a:t>
              </a:r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[i-1, w-</a:t>
              </a:r>
              <a:r>
                <a:rPr lang="en-US" altLang="zh-TW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TW" sz="2800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])</a:t>
              </a:r>
              <a:endPara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70B4D05-0C36-4D8A-9323-47B98E2EEE17}"/>
                </a:ext>
              </a:extLst>
            </p:cNvPr>
            <p:cNvSpPr/>
            <p:nvPr/>
          </p:nvSpPr>
          <p:spPr>
            <a:xfrm>
              <a:off x="4891976" y="2602340"/>
              <a:ext cx="16129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V[i-1, w]</a:t>
              </a:r>
              <a:r>
                <a:rPr lang="zh-TW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9" name="Rectangle 35">
              <a:extLst>
                <a:ext uri="{FF2B5EF4-FFF2-40B4-BE49-F238E27FC236}">
                  <a16:creationId xmlns:a16="http://schemas.microsoft.com/office/drawing/2014/main" id="{E6C31F88-DDB5-4D83-B540-9185A53C8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1328" y="1284554"/>
              <a:ext cx="297190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28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8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i</a:t>
              </a:r>
              <a:r>
                <a: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= 0 and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</a:t>
              </a:r>
              <a:r>
                <a: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w</a:t>
              </a:r>
              <a:r>
                <a: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</a:t>
              </a:r>
              <a:r>
                <a: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W</a:t>
              </a:r>
              <a:endPara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61">
              <a:extLst>
                <a:ext uri="{FF2B5EF4-FFF2-40B4-BE49-F238E27FC236}">
                  <a16:creationId xmlns:a16="http://schemas.microsoft.com/office/drawing/2014/main" id="{0FDA8E21-E010-4476-BF15-EE93443D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7071" y="1220846"/>
              <a:ext cx="104325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TW" dirty="0"/>
            </a:p>
          </p:txBody>
        </p:sp>
        <p:sp>
          <p:nvSpPr>
            <p:cNvPr id="91" name="Rectangle 63">
              <a:extLst>
                <a:ext uri="{FF2B5EF4-FFF2-40B4-BE49-F238E27FC236}">
                  <a16:creationId xmlns:a16="http://schemas.microsoft.com/office/drawing/2014/main" id="{6E12B9DB-D2EB-465C-A157-B074F6674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1561" y="1220846"/>
              <a:ext cx="28689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3600" dirty="0">
                  <a:solidFill>
                    <a:srgbClr val="000000"/>
                  </a:solidFill>
                  <a:latin typeface="Times New Roman" pitchFamily="18" charset="0"/>
                </a:rPr>
                <a:t>if</a:t>
              </a:r>
              <a:endParaRPr lang="en-US" altLang="zh-TW" sz="2800" dirty="0"/>
            </a:p>
          </p:txBody>
        </p:sp>
      </p:grpSp>
      <p:sp>
        <p:nvSpPr>
          <p:cNvPr id="34" name="文本框 58">
            <a:extLst>
              <a:ext uri="{FF2B5EF4-FFF2-40B4-BE49-F238E27FC236}">
                <a16:creationId xmlns:a16="http://schemas.microsoft.com/office/drawing/2014/main" id="{6FB721D2-5196-4254-A93F-81A63B26EC4F}"/>
              </a:ext>
            </a:extLst>
          </p:cNvPr>
          <p:cNvSpPr txBox="1"/>
          <p:nvPr/>
        </p:nvSpPr>
        <p:spPr>
          <a:xfrm>
            <a:off x="1732220" y="49214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cs typeface="+mn-ea"/>
                <a:sym typeface="+mn-lt"/>
              </a:rPr>
              <a:t>遞迴關係</a:t>
            </a:r>
            <a:endParaRPr lang="zh-CN" altLang="en-US" sz="32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7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>
            <a:extLst>
              <a:ext uri="{FF2B5EF4-FFF2-40B4-BE49-F238E27FC236}">
                <a16:creationId xmlns:a16="http://schemas.microsoft.com/office/drawing/2014/main" id="{965DDD77-95B4-4DC5-BCE4-F7EC5315ED7E}"/>
              </a:ext>
            </a:extLst>
          </p:cNvPr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22E3B06A-BEE1-4CD3-8578-45262829A163}"/>
                </a:ext>
              </a:extLst>
            </p:cNvPr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3">
              <a:extLst>
                <a:ext uri="{FF2B5EF4-FFF2-40B4-BE49-F238E27FC236}">
                  <a16:creationId xmlns:a16="http://schemas.microsoft.com/office/drawing/2014/main" id="{C39447F4-6652-469E-85EF-E2010C9EFDA3}"/>
                </a:ext>
              </a:extLst>
            </p:cNvPr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5ABDBE83-DE0F-4BB5-B62E-40A16C18BB61}"/>
                </a:ext>
              </a:extLst>
            </p:cNvPr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89C67BD5-3FB9-4DCD-9608-15DC7896A4CE}"/>
                </a:ext>
              </a:extLst>
            </p:cNvPr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97F3D867-7C77-4275-A422-7FE273484189}"/>
                </a:ext>
              </a:extLst>
            </p:cNvPr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4" name="文本框 58">
            <a:extLst>
              <a:ext uri="{FF2B5EF4-FFF2-40B4-BE49-F238E27FC236}">
                <a16:creationId xmlns:a16="http://schemas.microsoft.com/office/drawing/2014/main" id="{6FB721D2-5196-4254-A93F-81A63B26EC4F}"/>
              </a:ext>
            </a:extLst>
          </p:cNvPr>
          <p:cNvSpPr txBox="1"/>
          <p:nvPr/>
        </p:nvSpPr>
        <p:spPr>
          <a:xfrm>
            <a:off x="1732220" y="49214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cs typeface="+mn-ea"/>
                <a:sym typeface="+mn-lt"/>
              </a:rPr>
              <a:t>記錄子集合成員</a:t>
            </a:r>
            <a:endParaRPr lang="zh-CN" altLang="en-US" sz="3200" b="1" dirty="0"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EAD24A1-44DB-421F-83E8-6E54F1400C1A}"/>
              </a:ext>
            </a:extLst>
          </p:cNvPr>
          <p:cNvSpPr txBox="1"/>
          <p:nvPr/>
        </p:nvSpPr>
        <p:spPr>
          <a:xfrm>
            <a:off x="1077302" y="2107870"/>
            <a:ext cx="9874250" cy="195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為了記錄先前最佳解是由子集合的那些成員所組成，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因此增加一個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x w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大小的布林陣列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Keep[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i,w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若第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個物品在子集合中，則設其值為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，否則為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8690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>
            <a:extLst>
              <a:ext uri="{FF2B5EF4-FFF2-40B4-BE49-F238E27FC236}">
                <a16:creationId xmlns:a16="http://schemas.microsoft.com/office/drawing/2014/main" id="{965DDD77-95B4-4DC5-BCE4-F7EC5315ED7E}"/>
              </a:ext>
            </a:extLst>
          </p:cNvPr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22E3B06A-BEE1-4CD3-8578-45262829A163}"/>
                </a:ext>
              </a:extLst>
            </p:cNvPr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3">
              <a:extLst>
                <a:ext uri="{FF2B5EF4-FFF2-40B4-BE49-F238E27FC236}">
                  <a16:creationId xmlns:a16="http://schemas.microsoft.com/office/drawing/2014/main" id="{C39447F4-6652-469E-85EF-E2010C9EFDA3}"/>
                </a:ext>
              </a:extLst>
            </p:cNvPr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5ABDBE83-DE0F-4BB5-B62E-40A16C18BB61}"/>
                </a:ext>
              </a:extLst>
            </p:cNvPr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89C67BD5-3FB9-4DCD-9608-15DC7896A4CE}"/>
                </a:ext>
              </a:extLst>
            </p:cNvPr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97F3D867-7C77-4275-A422-7FE273484189}"/>
                </a:ext>
              </a:extLst>
            </p:cNvPr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4E97AA0-D475-4C95-AFCD-3A5C6D291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82052"/>
              </p:ext>
            </p:extLst>
          </p:nvPr>
        </p:nvGraphicFramePr>
        <p:xfrm>
          <a:off x="533400" y="2501895"/>
          <a:ext cx="11085578" cy="4144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845">
                  <a:extLst>
                    <a:ext uri="{9D8B030D-6E8A-4147-A177-3AD203B41FA5}">
                      <a16:colId xmlns:a16="http://schemas.microsoft.com/office/drawing/2014/main" val="1098580914"/>
                    </a:ext>
                  </a:extLst>
                </a:gridCol>
                <a:gridCol w="775441">
                  <a:extLst>
                    <a:ext uri="{9D8B030D-6E8A-4147-A177-3AD203B41FA5}">
                      <a16:colId xmlns:a16="http://schemas.microsoft.com/office/drawing/2014/main" val="61072473"/>
                    </a:ext>
                  </a:extLst>
                </a:gridCol>
                <a:gridCol w="775441">
                  <a:extLst>
                    <a:ext uri="{9D8B030D-6E8A-4147-A177-3AD203B41FA5}">
                      <a16:colId xmlns:a16="http://schemas.microsoft.com/office/drawing/2014/main" val="153585037"/>
                    </a:ext>
                  </a:extLst>
                </a:gridCol>
                <a:gridCol w="775441">
                  <a:extLst>
                    <a:ext uri="{9D8B030D-6E8A-4147-A177-3AD203B41FA5}">
                      <a16:colId xmlns:a16="http://schemas.microsoft.com/office/drawing/2014/main" val="3752087727"/>
                    </a:ext>
                  </a:extLst>
                </a:gridCol>
                <a:gridCol w="775441">
                  <a:extLst>
                    <a:ext uri="{9D8B030D-6E8A-4147-A177-3AD203B41FA5}">
                      <a16:colId xmlns:a16="http://schemas.microsoft.com/office/drawing/2014/main" val="1560536990"/>
                    </a:ext>
                  </a:extLst>
                </a:gridCol>
                <a:gridCol w="775441">
                  <a:extLst>
                    <a:ext uri="{9D8B030D-6E8A-4147-A177-3AD203B41FA5}">
                      <a16:colId xmlns:a16="http://schemas.microsoft.com/office/drawing/2014/main" val="2971950117"/>
                    </a:ext>
                  </a:extLst>
                </a:gridCol>
                <a:gridCol w="775441">
                  <a:extLst>
                    <a:ext uri="{9D8B030D-6E8A-4147-A177-3AD203B41FA5}">
                      <a16:colId xmlns:a16="http://schemas.microsoft.com/office/drawing/2014/main" val="1551366668"/>
                    </a:ext>
                  </a:extLst>
                </a:gridCol>
                <a:gridCol w="775441">
                  <a:extLst>
                    <a:ext uri="{9D8B030D-6E8A-4147-A177-3AD203B41FA5}">
                      <a16:colId xmlns:a16="http://schemas.microsoft.com/office/drawing/2014/main" val="4006373266"/>
                    </a:ext>
                  </a:extLst>
                </a:gridCol>
                <a:gridCol w="775441">
                  <a:extLst>
                    <a:ext uri="{9D8B030D-6E8A-4147-A177-3AD203B41FA5}">
                      <a16:colId xmlns:a16="http://schemas.microsoft.com/office/drawing/2014/main" val="3235945765"/>
                    </a:ext>
                  </a:extLst>
                </a:gridCol>
                <a:gridCol w="775441">
                  <a:extLst>
                    <a:ext uri="{9D8B030D-6E8A-4147-A177-3AD203B41FA5}">
                      <a16:colId xmlns:a16="http://schemas.microsoft.com/office/drawing/2014/main" val="2341796092"/>
                    </a:ext>
                  </a:extLst>
                </a:gridCol>
                <a:gridCol w="775441">
                  <a:extLst>
                    <a:ext uri="{9D8B030D-6E8A-4147-A177-3AD203B41FA5}">
                      <a16:colId xmlns:a16="http://schemas.microsoft.com/office/drawing/2014/main" val="2022925962"/>
                    </a:ext>
                  </a:extLst>
                </a:gridCol>
                <a:gridCol w="775441">
                  <a:extLst>
                    <a:ext uri="{9D8B030D-6E8A-4147-A177-3AD203B41FA5}">
                      <a16:colId xmlns:a16="http://schemas.microsoft.com/office/drawing/2014/main" val="716783826"/>
                    </a:ext>
                  </a:extLst>
                </a:gridCol>
                <a:gridCol w="775441">
                  <a:extLst>
                    <a:ext uri="{9D8B030D-6E8A-4147-A177-3AD203B41FA5}">
                      <a16:colId xmlns:a16="http://schemas.microsoft.com/office/drawing/2014/main" val="2514003261"/>
                    </a:ext>
                  </a:extLst>
                </a:gridCol>
                <a:gridCol w="775441">
                  <a:extLst>
                    <a:ext uri="{9D8B030D-6E8A-4147-A177-3AD203B41FA5}">
                      <a16:colId xmlns:a16="http://schemas.microsoft.com/office/drawing/2014/main" val="87783581"/>
                    </a:ext>
                  </a:extLst>
                </a:gridCol>
              </a:tblGrid>
              <a:tr h="69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TW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TW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TW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, w]</a:t>
                      </a:r>
                      <a:endParaRPr lang="zh-TW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 dirty="0">
                          <a:effectLst/>
                        </a:rPr>
                        <a:t>0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 dirty="0">
                          <a:effectLst/>
                        </a:rPr>
                        <a:t>1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 dirty="0">
                          <a:effectLst/>
                        </a:rPr>
                        <a:t>2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 dirty="0">
                          <a:effectLst/>
                        </a:rPr>
                        <a:t>3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 dirty="0">
                          <a:effectLst/>
                        </a:rPr>
                        <a:t>4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 dirty="0">
                          <a:effectLst/>
                        </a:rPr>
                        <a:t>5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 dirty="0">
                          <a:effectLst/>
                        </a:rPr>
                        <a:t>6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 dirty="0">
                          <a:effectLst/>
                        </a:rPr>
                        <a:t>7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 dirty="0">
                          <a:effectLst/>
                        </a:rPr>
                        <a:t>8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 dirty="0">
                          <a:effectLst/>
                        </a:rPr>
                        <a:t>9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 dirty="0">
                          <a:effectLst/>
                        </a:rPr>
                        <a:t>10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 dirty="0">
                          <a:effectLst/>
                        </a:rPr>
                        <a:t>11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 dirty="0">
                          <a:effectLst/>
                        </a:rPr>
                        <a:t>12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13974"/>
                  </a:ext>
                </a:extLst>
              </a:tr>
              <a:tr h="69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 dirty="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2452222"/>
                  </a:ext>
                </a:extLst>
              </a:tr>
              <a:tr h="69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>
                          <a:effectLst/>
                        </a:rPr>
                        <a:t>1</a:t>
                      </a:r>
                      <a:endParaRPr lang="en-US" altLang="zh-TW" sz="2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6697444"/>
                  </a:ext>
                </a:extLst>
              </a:tr>
              <a:tr h="69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>
                          <a:effectLst/>
                        </a:rPr>
                        <a:t>2</a:t>
                      </a:r>
                      <a:endParaRPr lang="en-US" altLang="zh-TW" sz="2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30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30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30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30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50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50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50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5611215"/>
                  </a:ext>
                </a:extLst>
              </a:tr>
              <a:tr h="69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>
                          <a:effectLst/>
                        </a:rPr>
                        <a:t>3</a:t>
                      </a:r>
                      <a:endParaRPr lang="en-US" altLang="zh-TW" sz="2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40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40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40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40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70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70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70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70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7902823"/>
                  </a:ext>
                </a:extLst>
              </a:tr>
              <a:tr h="69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u="none" strike="noStrike" dirty="0">
                          <a:effectLst/>
                        </a:rPr>
                        <a:t>4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30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40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40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40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50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70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70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70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80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9759555"/>
                  </a:ext>
                </a:extLst>
              </a:tr>
            </a:tbl>
          </a:graphicData>
        </a:graphic>
      </p:graphicFrame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BEE8800-A042-4891-A2EB-4FE7878A2B69}"/>
              </a:ext>
            </a:extLst>
          </p:cNvPr>
          <p:cNvCxnSpPr>
            <a:cxnSpLocks/>
            <a:endCxn id="75" idx="0"/>
          </p:cNvCxnSpPr>
          <p:nvPr/>
        </p:nvCxnSpPr>
        <p:spPr>
          <a:xfrm flipH="1" flipV="1">
            <a:off x="6845807" y="4250978"/>
            <a:ext cx="2641366" cy="532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0D9B5DD-12A9-4995-BE8E-EF188DBD3BB4}"/>
              </a:ext>
            </a:extLst>
          </p:cNvPr>
          <p:cNvCxnSpPr>
            <a:cxnSpLocks/>
          </p:cNvCxnSpPr>
          <p:nvPr/>
        </p:nvCxnSpPr>
        <p:spPr>
          <a:xfrm flipV="1">
            <a:off x="9685590" y="4383920"/>
            <a:ext cx="0" cy="333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C573D1DB-69EA-484A-A400-06F8DEF6E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07279"/>
              </p:ext>
            </p:extLst>
          </p:nvPr>
        </p:nvGraphicFramePr>
        <p:xfrm>
          <a:off x="4845050" y="300013"/>
          <a:ext cx="3562350" cy="170336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3487133483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3218322108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1022301617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974767705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1439137912"/>
                    </a:ext>
                  </a:extLst>
                </a:gridCol>
              </a:tblGrid>
              <a:tr h="5677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3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4</a:t>
                      </a:r>
                      <a:endParaRPr lang="en-US" altLang="zh-TW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2691"/>
                  </a:ext>
                </a:extLst>
              </a:tr>
              <a:tr h="567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/>
                        </a:rPr>
                        <a:t>v</a:t>
                      </a:r>
                      <a:r>
                        <a:rPr lang="en-US" altLang="zh-TW" sz="2400" kern="1200" baseline="-25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/>
                        </a:rPr>
                        <a:t>i</a:t>
                      </a:r>
                      <a:endParaRPr lang="en-US" altLang="zh-TW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30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40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10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3562185"/>
                  </a:ext>
                </a:extLst>
              </a:tr>
              <a:tr h="567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w</a:t>
                      </a:r>
                      <a:r>
                        <a:rPr lang="en-US" altLang="zh-TW" sz="24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i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9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6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4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5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3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0672996"/>
                  </a:ext>
                </a:extLst>
              </a:tr>
            </a:tbl>
          </a:graphicData>
        </a:graphic>
      </p:graphicFrame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7191AD2C-35D8-42E6-9B34-CDCC8D87291F}"/>
              </a:ext>
            </a:extLst>
          </p:cNvPr>
          <p:cNvCxnSpPr>
            <a:cxnSpLocks/>
          </p:cNvCxnSpPr>
          <p:nvPr/>
        </p:nvCxnSpPr>
        <p:spPr>
          <a:xfrm flipV="1">
            <a:off x="5024690" y="5073646"/>
            <a:ext cx="0" cy="33372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64F34E68-0E13-4272-B1D8-18E7A35807FB}"/>
              </a:ext>
            </a:extLst>
          </p:cNvPr>
          <p:cNvGrpSpPr/>
          <p:nvPr/>
        </p:nvGrpSpPr>
        <p:grpSpPr>
          <a:xfrm>
            <a:off x="2814059" y="4239955"/>
            <a:ext cx="8866801" cy="2483071"/>
            <a:chOff x="2814059" y="4239955"/>
            <a:chExt cx="8866801" cy="2483071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321702D-D192-4E26-9246-C165AC60048B}"/>
                </a:ext>
              </a:extLst>
            </p:cNvPr>
            <p:cNvSpPr txBox="1"/>
            <p:nvPr/>
          </p:nvSpPr>
          <p:spPr>
            <a:xfrm>
              <a:off x="4368801" y="4247559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ECE979E-F1DD-491E-8179-D56439AC9CBC}"/>
                </a:ext>
              </a:extLst>
            </p:cNvPr>
            <p:cNvSpPr txBox="1"/>
            <p:nvPr/>
          </p:nvSpPr>
          <p:spPr>
            <a:xfrm>
              <a:off x="5918202" y="4257111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A708B200-DF84-49DE-B9F1-163A357138A2}"/>
                </a:ext>
              </a:extLst>
            </p:cNvPr>
            <p:cNvSpPr txBox="1"/>
            <p:nvPr/>
          </p:nvSpPr>
          <p:spPr>
            <a:xfrm>
              <a:off x="5146172" y="4255287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5F1C04B-8FE8-4BD6-A4F5-2B968328100D}"/>
                </a:ext>
              </a:extLst>
            </p:cNvPr>
            <p:cNvSpPr txBox="1"/>
            <p:nvPr/>
          </p:nvSpPr>
          <p:spPr>
            <a:xfrm>
              <a:off x="3591430" y="4247952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2273C4AA-861F-435B-83DD-B346B4722DC6}"/>
                </a:ext>
              </a:extLst>
            </p:cNvPr>
            <p:cNvSpPr txBox="1"/>
            <p:nvPr/>
          </p:nvSpPr>
          <p:spPr>
            <a:xfrm>
              <a:off x="2814059" y="4248086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A19B8A7-6151-4821-B429-42CE109B77BA}"/>
                </a:ext>
              </a:extLst>
            </p:cNvPr>
            <p:cNvSpPr txBox="1"/>
            <p:nvPr/>
          </p:nvSpPr>
          <p:spPr>
            <a:xfrm>
              <a:off x="11365592" y="6337464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8BFC0F66-244D-4C73-84D1-1B7A5E4C6886}"/>
                </a:ext>
              </a:extLst>
            </p:cNvPr>
            <p:cNvSpPr txBox="1"/>
            <p:nvPr/>
          </p:nvSpPr>
          <p:spPr>
            <a:xfrm>
              <a:off x="8256108" y="6338756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2AEAE0F4-19D5-4B9D-847E-DC329D848B22}"/>
                </a:ext>
              </a:extLst>
            </p:cNvPr>
            <p:cNvSpPr txBox="1"/>
            <p:nvPr/>
          </p:nvSpPr>
          <p:spPr>
            <a:xfrm>
              <a:off x="4377823" y="6337464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6D15CDEB-A075-47AF-ABFC-7E23264616B4}"/>
                </a:ext>
              </a:extLst>
            </p:cNvPr>
            <p:cNvSpPr txBox="1"/>
            <p:nvPr/>
          </p:nvSpPr>
          <p:spPr>
            <a:xfrm>
              <a:off x="7462262" y="4258582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0A436D52-19A2-4785-A2D6-7CBEEA9671A0}"/>
                </a:ext>
              </a:extLst>
            </p:cNvPr>
            <p:cNvSpPr txBox="1"/>
            <p:nvPr/>
          </p:nvSpPr>
          <p:spPr>
            <a:xfrm>
              <a:off x="6690232" y="4250978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34AEADA-4096-47B5-9618-D407122119BD}"/>
                </a:ext>
              </a:extLst>
            </p:cNvPr>
            <p:cNvSpPr txBox="1"/>
            <p:nvPr/>
          </p:nvSpPr>
          <p:spPr>
            <a:xfrm>
              <a:off x="9006322" y="4247559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78542979-1CE5-4DD6-B8B8-48F7E1981D6D}"/>
                </a:ext>
              </a:extLst>
            </p:cNvPr>
            <p:cNvSpPr txBox="1"/>
            <p:nvPr/>
          </p:nvSpPr>
          <p:spPr>
            <a:xfrm>
              <a:off x="8234292" y="4239955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76F5D76-6DEF-430A-8377-68A2D5B983A2}"/>
                </a:ext>
              </a:extLst>
            </p:cNvPr>
            <p:cNvSpPr txBox="1"/>
            <p:nvPr/>
          </p:nvSpPr>
          <p:spPr>
            <a:xfrm>
              <a:off x="10581657" y="4258582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367F5C7A-2CD0-440F-A931-2DAA2F1A9743}"/>
                </a:ext>
              </a:extLst>
            </p:cNvPr>
            <p:cNvSpPr txBox="1"/>
            <p:nvPr/>
          </p:nvSpPr>
          <p:spPr>
            <a:xfrm>
              <a:off x="9809627" y="4250978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FFAA9CE2-F1EF-48F4-823A-1144A8C38088}"/>
                </a:ext>
              </a:extLst>
            </p:cNvPr>
            <p:cNvSpPr txBox="1"/>
            <p:nvPr/>
          </p:nvSpPr>
          <p:spPr>
            <a:xfrm>
              <a:off x="11369710" y="4252712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C3440D13-FE27-4682-8FFC-A70CD5F9EAF0}"/>
                </a:ext>
              </a:extLst>
            </p:cNvPr>
            <p:cNvSpPr txBox="1"/>
            <p:nvPr/>
          </p:nvSpPr>
          <p:spPr>
            <a:xfrm>
              <a:off x="4377823" y="4930350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2C8E29B3-866B-454A-9CC8-1D931EA1BCE3}"/>
                </a:ext>
              </a:extLst>
            </p:cNvPr>
            <p:cNvSpPr txBox="1"/>
            <p:nvPr/>
          </p:nvSpPr>
          <p:spPr>
            <a:xfrm>
              <a:off x="3600452" y="4930743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A29C8C93-DFBB-428C-BA50-204AD43E0BBE}"/>
                </a:ext>
              </a:extLst>
            </p:cNvPr>
            <p:cNvSpPr txBox="1"/>
            <p:nvPr/>
          </p:nvSpPr>
          <p:spPr>
            <a:xfrm>
              <a:off x="2823081" y="4930877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CA652B19-F818-463E-9B6F-BEC4A7C8F3B8}"/>
                </a:ext>
              </a:extLst>
            </p:cNvPr>
            <p:cNvSpPr txBox="1"/>
            <p:nvPr/>
          </p:nvSpPr>
          <p:spPr>
            <a:xfrm>
              <a:off x="5902179" y="4962718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F32E1D63-2F12-420C-8C53-560F1B213EB4}"/>
                </a:ext>
              </a:extLst>
            </p:cNvPr>
            <p:cNvSpPr txBox="1"/>
            <p:nvPr/>
          </p:nvSpPr>
          <p:spPr>
            <a:xfrm>
              <a:off x="5130149" y="4955114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F323B2B6-5233-408E-ACAA-398379B3D94D}"/>
                </a:ext>
              </a:extLst>
            </p:cNvPr>
            <p:cNvSpPr txBox="1"/>
            <p:nvPr/>
          </p:nvSpPr>
          <p:spPr>
            <a:xfrm>
              <a:off x="7446239" y="4951695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D18FA916-1FD4-48DD-AEAA-1BA6A34087A3}"/>
                </a:ext>
              </a:extLst>
            </p:cNvPr>
            <p:cNvSpPr txBox="1"/>
            <p:nvPr/>
          </p:nvSpPr>
          <p:spPr>
            <a:xfrm>
              <a:off x="6686909" y="4965610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2DEDE5EF-5D6E-4B37-A2F4-0A9240D6F552}"/>
                </a:ext>
              </a:extLst>
            </p:cNvPr>
            <p:cNvSpPr txBox="1"/>
            <p:nvPr/>
          </p:nvSpPr>
          <p:spPr>
            <a:xfrm>
              <a:off x="9021574" y="4962718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4660CEF9-31AA-45F3-998B-42C2BE4E18C2}"/>
                </a:ext>
              </a:extLst>
            </p:cNvPr>
            <p:cNvSpPr txBox="1"/>
            <p:nvPr/>
          </p:nvSpPr>
          <p:spPr>
            <a:xfrm>
              <a:off x="8249544" y="4955114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E2AF0A13-71E8-4D4A-8A80-D82A9BBD780B}"/>
                </a:ext>
              </a:extLst>
            </p:cNvPr>
            <p:cNvSpPr txBox="1"/>
            <p:nvPr/>
          </p:nvSpPr>
          <p:spPr>
            <a:xfrm>
              <a:off x="9809627" y="4956848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66699E71-5D3C-486C-ADB1-BDB4E2C96CB2}"/>
                </a:ext>
              </a:extLst>
            </p:cNvPr>
            <p:cNvSpPr txBox="1"/>
            <p:nvPr/>
          </p:nvSpPr>
          <p:spPr>
            <a:xfrm>
              <a:off x="10581657" y="4949961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AF1062CC-7741-49B6-963D-D03C535AE110}"/>
                </a:ext>
              </a:extLst>
            </p:cNvPr>
            <p:cNvSpPr txBox="1"/>
            <p:nvPr/>
          </p:nvSpPr>
          <p:spPr>
            <a:xfrm>
              <a:off x="11369710" y="4944091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2DD04935-AF2D-43C7-9E28-5628B2D963A7}"/>
                </a:ext>
              </a:extLst>
            </p:cNvPr>
            <p:cNvSpPr txBox="1"/>
            <p:nvPr/>
          </p:nvSpPr>
          <p:spPr>
            <a:xfrm>
              <a:off x="4368801" y="5651119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1776AC62-1C7F-4965-BF49-F4FF0F1D0871}"/>
                </a:ext>
              </a:extLst>
            </p:cNvPr>
            <p:cNvSpPr txBox="1"/>
            <p:nvPr/>
          </p:nvSpPr>
          <p:spPr>
            <a:xfrm>
              <a:off x="5146172" y="5658847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DD3A890F-3478-402D-863A-6F21F653CF9C}"/>
                </a:ext>
              </a:extLst>
            </p:cNvPr>
            <p:cNvSpPr txBox="1"/>
            <p:nvPr/>
          </p:nvSpPr>
          <p:spPr>
            <a:xfrm>
              <a:off x="3591430" y="5651512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5CD9FBBB-096F-4C62-AAA3-022C49DA31E2}"/>
                </a:ext>
              </a:extLst>
            </p:cNvPr>
            <p:cNvSpPr txBox="1"/>
            <p:nvPr/>
          </p:nvSpPr>
          <p:spPr>
            <a:xfrm>
              <a:off x="2814059" y="5651646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69BD9A17-C828-4404-8F73-1C57AC5692F7}"/>
                </a:ext>
              </a:extLst>
            </p:cNvPr>
            <p:cNvSpPr txBox="1"/>
            <p:nvPr/>
          </p:nvSpPr>
          <p:spPr>
            <a:xfrm>
              <a:off x="5902179" y="5649961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B07C0BF5-FF25-48B6-9A89-D188C4CCA8B3}"/>
                </a:ext>
              </a:extLst>
            </p:cNvPr>
            <p:cNvSpPr txBox="1"/>
            <p:nvPr/>
          </p:nvSpPr>
          <p:spPr>
            <a:xfrm>
              <a:off x="7446239" y="5638938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CF92228-C528-4F9A-9E96-500007B03968}"/>
                </a:ext>
              </a:extLst>
            </p:cNvPr>
            <p:cNvSpPr txBox="1"/>
            <p:nvPr/>
          </p:nvSpPr>
          <p:spPr>
            <a:xfrm>
              <a:off x="6674209" y="5631334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4E0E6016-0934-4B7D-B32B-66BDC9C12505}"/>
                </a:ext>
              </a:extLst>
            </p:cNvPr>
            <p:cNvSpPr txBox="1"/>
            <p:nvPr/>
          </p:nvSpPr>
          <p:spPr>
            <a:xfrm>
              <a:off x="9021574" y="5649961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44659AF7-3AD9-4845-A18B-335E9753B0B0}"/>
                </a:ext>
              </a:extLst>
            </p:cNvPr>
            <p:cNvSpPr txBox="1"/>
            <p:nvPr/>
          </p:nvSpPr>
          <p:spPr>
            <a:xfrm>
              <a:off x="8249544" y="5642357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03267BFB-0035-4C53-9DB9-B30487688BE3}"/>
                </a:ext>
              </a:extLst>
            </p:cNvPr>
            <p:cNvSpPr txBox="1"/>
            <p:nvPr/>
          </p:nvSpPr>
          <p:spPr>
            <a:xfrm>
              <a:off x="9809627" y="5644091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C4EDAEA4-E3CE-4509-9607-1BBB358CA2D5}"/>
                </a:ext>
              </a:extLst>
            </p:cNvPr>
            <p:cNvSpPr txBox="1"/>
            <p:nvPr/>
          </p:nvSpPr>
          <p:spPr>
            <a:xfrm>
              <a:off x="10581657" y="5637204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6" name="文字方塊 115">
              <a:extLst>
                <a:ext uri="{FF2B5EF4-FFF2-40B4-BE49-F238E27FC236}">
                  <a16:creationId xmlns:a16="http://schemas.microsoft.com/office/drawing/2014/main" id="{4DC24677-54B9-49CC-9855-298F77B66A8E}"/>
                </a:ext>
              </a:extLst>
            </p:cNvPr>
            <p:cNvSpPr txBox="1"/>
            <p:nvPr/>
          </p:nvSpPr>
          <p:spPr>
            <a:xfrm>
              <a:off x="11369710" y="5631334"/>
              <a:ext cx="311150" cy="36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A6184BF2-3ED6-497B-80A8-EAC859A74021}"/>
                </a:ext>
              </a:extLst>
            </p:cNvPr>
            <p:cNvSpPr txBox="1"/>
            <p:nvPr/>
          </p:nvSpPr>
          <p:spPr>
            <a:xfrm>
              <a:off x="3600452" y="6334169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00D99006-8574-4553-912D-115C2091601A}"/>
                </a:ext>
              </a:extLst>
            </p:cNvPr>
            <p:cNvSpPr txBox="1"/>
            <p:nvPr/>
          </p:nvSpPr>
          <p:spPr>
            <a:xfrm>
              <a:off x="2823081" y="6334303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9" name="文字方塊 118">
              <a:extLst>
                <a:ext uri="{FF2B5EF4-FFF2-40B4-BE49-F238E27FC236}">
                  <a16:creationId xmlns:a16="http://schemas.microsoft.com/office/drawing/2014/main" id="{4B24DC68-C244-4969-A1CC-8F47EDDAC4B5}"/>
                </a:ext>
              </a:extLst>
            </p:cNvPr>
            <p:cNvSpPr txBox="1"/>
            <p:nvPr/>
          </p:nvSpPr>
          <p:spPr>
            <a:xfrm>
              <a:off x="6701366" y="6345966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50BB9896-6612-400D-BCB3-DC92C27943AA}"/>
                </a:ext>
              </a:extLst>
            </p:cNvPr>
            <p:cNvSpPr txBox="1"/>
            <p:nvPr/>
          </p:nvSpPr>
          <p:spPr>
            <a:xfrm>
              <a:off x="7478737" y="6353694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9AD481D0-9ED9-4659-8626-27F3D380525C}"/>
                </a:ext>
              </a:extLst>
            </p:cNvPr>
            <p:cNvSpPr txBox="1"/>
            <p:nvPr/>
          </p:nvSpPr>
          <p:spPr>
            <a:xfrm>
              <a:off x="5923995" y="6346359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6D2A4B0F-8768-4F6A-8737-AAE6356FE8B8}"/>
                </a:ext>
              </a:extLst>
            </p:cNvPr>
            <p:cNvSpPr txBox="1"/>
            <p:nvPr/>
          </p:nvSpPr>
          <p:spPr>
            <a:xfrm>
              <a:off x="5146624" y="6346493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CC66899F-FEFE-4DAD-8BAD-8CD9CB28853E}"/>
                </a:ext>
              </a:extLst>
            </p:cNvPr>
            <p:cNvSpPr txBox="1"/>
            <p:nvPr/>
          </p:nvSpPr>
          <p:spPr>
            <a:xfrm>
              <a:off x="10588221" y="6342423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3BFF5175-56CB-4DC7-A432-1976E2ADE5BB}"/>
                </a:ext>
              </a:extLst>
            </p:cNvPr>
            <p:cNvSpPr txBox="1"/>
            <p:nvPr/>
          </p:nvSpPr>
          <p:spPr>
            <a:xfrm>
              <a:off x="9810850" y="6342816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5FB69280-D067-440F-9FA6-42B207547B0B}"/>
                </a:ext>
              </a:extLst>
            </p:cNvPr>
            <p:cNvSpPr txBox="1"/>
            <p:nvPr/>
          </p:nvSpPr>
          <p:spPr>
            <a:xfrm>
              <a:off x="9033479" y="6342950"/>
              <a:ext cx="261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  <a:endParaRPr lang="zh-TW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49" name="文本框 58">
            <a:extLst>
              <a:ext uri="{FF2B5EF4-FFF2-40B4-BE49-F238E27FC236}">
                <a16:creationId xmlns:a16="http://schemas.microsoft.com/office/drawing/2014/main" id="{32072269-F658-4248-BBBB-4779EAD355B1}"/>
              </a:ext>
            </a:extLst>
          </p:cNvPr>
          <p:cNvSpPr txBox="1"/>
          <p:nvPr/>
        </p:nvSpPr>
        <p:spPr>
          <a:xfrm>
            <a:off x="1732220" y="49214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cs typeface="+mn-ea"/>
                <a:sym typeface="+mn-lt"/>
              </a:rPr>
              <a:t>表格</a:t>
            </a:r>
            <a:endParaRPr lang="zh-CN" altLang="en-US" sz="32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29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6F913E33-BFEF-40B7-A764-BC02383C3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3"/>
          <a:stretch/>
        </p:blipFill>
        <p:spPr>
          <a:xfrm>
            <a:off x="1574410" y="761319"/>
            <a:ext cx="10160708" cy="6016384"/>
          </a:xfrm>
          <a:prstGeom prst="rect">
            <a:avLst/>
          </a:prstGeom>
        </p:spPr>
      </p:pic>
      <p:grpSp>
        <p:nvGrpSpPr>
          <p:cNvPr id="4" name="组合 1">
            <a:extLst>
              <a:ext uri="{FF2B5EF4-FFF2-40B4-BE49-F238E27FC236}">
                <a16:creationId xmlns:a16="http://schemas.microsoft.com/office/drawing/2014/main" id="{965DDD77-95B4-4DC5-BCE4-F7EC5315ED7E}"/>
              </a:ext>
            </a:extLst>
          </p:cNvPr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22E3B06A-BEE1-4CD3-8578-45262829A163}"/>
                </a:ext>
              </a:extLst>
            </p:cNvPr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3">
              <a:extLst>
                <a:ext uri="{FF2B5EF4-FFF2-40B4-BE49-F238E27FC236}">
                  <a16:creationId xmlns:a16="http://schemas.microsoft.com/office/drawing/2014/main" id="{C39447F4-6652-469E-85EF-E2010C9EFDA3}"/>
                </a:ext>
              </a:extLst>
            </p:cNvPr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5ABDBE83-DE0F-4BB5-B62E-40A16C18BB61}"/>
                </a:ext>
              </a:extLst>
            </p:cNvPr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89C67BD5-3FB9-4DCD-9608-15DC7896A4CE}"/>
                </a:ext>
              </a:extLst>
            </p:cNvPr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97F3D867-7C77-4275-A422-7FE273484189}"/>
                </a:ext>
              </a:extLst>
            </p:cNvPr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0" name="文本框 58">
            <a:extLst>
              <a:ext uri="{FF2B5EF4-FFF2-40B4-BE49-F238E27FC236}">
                <a16:creationId xmlns:a16="http://schemas.microsoft.com/office/drawing/2014/main" id="{FFF76E2B-A7A3-4020-934E-56749C86E66E}"/>
              </a:ext>
            </a:extLst>
          </p:cNvPr>
          <p:cNvSpPr txBox="1"/>
          <p:nvPr/>
        </p:nvSpPr>
        <p:spPr>
          <a:xfrm>
            <a:off x="1703937" y="50458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b="1" dirty="0">
                <a:cs typeface="+mn-ea"/>
                <a:sym typeface="+mn-lt"/>
              </a:rPr>
              <a:t>流程圖</a:t>
            </a:r>
            <a:endParaRPr lang="zh-CN" altLang="en-US" sz="36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579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>
            <a:extLst>
              <a:ext uri="{FF2B5EF4-FFF2-40B4-BE49-F238E27FC236}">
                <a16:creationId xmlns:a16="http://schemas.microsoft.com/office/drawing/2014/main" id="{965DDD77-95B4-4DC5-BCE4-F7EC5315ED7E}"/>
              </a:ext>
            </a:extLst>
          </p:cNvPr>
          <p:cNvGrpSpPr/>
          <p:nvPr/>
        </p:nvGrpSpPr>
        <p:grpSpPr>
          <a:xfrm>
            <a:off x="281965" y="211437"/>
            <a:ext cx="1450255" cy="1248353"/>
            <a:chOff x="1089048" y="-256560"/>
            <a:chExt cx="1450255" cy="1248353"/>
          </a:xfrm>
        </p:grpSpPr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22E3B06A-BEE1-4CD3-8578-45262829A163}"/>
                </a:ext>
              </a:extLst>
            </p:cNvPr>
            <p:cNvSpPr/>
            <p:nvPr/>
          </p:nvSpPr>
          <p:spPr>
            <a:xfrm>
              <a:off x="1334158" y="-256560"/>
              <a:ext cx="1100455" cy="1100455"/>
            </a:xfrm>
            <a:prstGeom prst="ellipse">
              <a:avLst/>
            </a:prstGeom>
            <a:solidFill>
              <a:srgbClr val="BA76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椭圆 3">
              <a:extLst>
                <a:ext uri="{FF2B5EF4-FFF2-40B4-BE49-F238E27FC236}">
                  <a16:creationId xmlns:a16="http://schemas.microsoft.com/office/drawing/2014/main" id="{C39447F4-6652-469E-85EF-E2010C9EFDA3}"/>
                </a:ext>
              </a:extLst>
            </p:cNvPr>
            <p:cNvSpPr/>
            <p:nvPr/>
          </p:nvSpPr>
          <p:spPr>
            <a:xfrm>
              <a:off x="1089048" y="118720"/>
              <a:ext cx="349204" cy="349204"/>
            </a:xfrm>
            <a:prstGeom prst="ellipse">
              <a:avLst/>
            </a:prstGeom>
            <a:solidFill>
              <a:srgbClr val="8B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4">
              <a:extLst>
                <a:ext uri="{FF2B5EF4-FFF2-40B4-BE49-F238E27FC236}">
                  <a16:creationId xmlns:a16="http://schemas.microsoft.com/office/drawing/2014/main" id="{5ABDBE83-DE0F-4BB5-B62E-40A16C18BB61}"/>
                </a:ext>
              </a:extLst>
            </p:cNvPr>
            <p:cNvSpPr/>
            <p:nvPr/>
          </p:nvSpPr>
          <p:spPr>
            <a:xfrm>
              <a:off x="1263965" y="816557"/>
              <a:ext cx="174602" cy="174602"/>
            </a:xfrm>
            <a:prstGeom prst="ellipse">
              <a:avLst/>
            </a:prstGeom>
            <a:solidFill>
              <a:srgbClr val="C5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5">
              <a:extLst>
                <a:ext uri="{FF2B5EF4-FFF2-40B4-BE49-F238E27FC236}">
                  <a16:creationId xmlns:a16="http://schemas.microsoft.com/office/drawing/2014/main" id="{89C67BD5-3FB9-4DCD-9608-15DC7896A4CE}"/>
                </a:ext>
              </a:extLst>
            </p:cNvPr>
            <p:cNvSpPr/>
            <p:nvPr/>
          </p:nvSpPr>
          <p:spPr>
            <a:xfrm>
              <a:off x="2277400" y="729890"/>
              <a:ext cx="261903" cy="261903"/>
            </a:xfrm>
            <a:prstGeom prst="ellipse">
              <a:avLst/>
            </a:prstGeom>
            <a:solidFill>
              <a:srgbClr val="2E4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97F3D867-7C77-4275-A422-7FE273484189}"/>
                </a:ext>
              </a:extLst>
            </p:cNvPr>
            <p:cNvSpPr/>
            <p:nvPr/>
          </p:nvSpPr>
          <p:spPr>
            <a:xfrm>
              <a:off x="2434890" y="-170501"/>
              <a:ext cx="104413" cy="104413"/>
            </a:xfrm>
            <a:prstGeom prst="ellipse">
              <a:avLst/>
            </a:prstGeom>
            <a:solidFill>
              <a:srgbClr val="D9D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34" name="文本框 58">
            <a:extLst>
              <a:ext uri="{FF2B5EF4-FFF2-40B4-BE49-F238E27FC236}">
                <a16:creationId xmlns:a16="http://schemas.microsoft.com/office/drawing/2014/main" id="{6FB721D2-5196-4254-A93F-81A63B26EC4F}"/>
              </a:ext>
            </a:extLst>
          </p:cNvPr>
          <p:cNvSpPr txBox="1"/>
          <p:nvPr/>
        </p:nvSpPr>
        <p:spPr>
          <a:xfrm>
            <a:off x="1732220" y="49214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cs typeface="+mn-ea"/>
                <a:sym typeface="+mn-lt"/>
              </a:rPr>
              <a:t>複雜度分析</a:t>
            </a:r>
            <a:endParaRPr lang="zh-CN" altLang="en-US" sz="3200" b="1" dirty="0"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EAD24A1-44DB-421F-83E8-6E54F1400C1A}"/>
              </a:ext>
            </a:extLst>
          </p:cNvPr>
          <p:cNvSpPr txBox="1"/>
          <p:nvPr/>
        </p:nvSpPr>
        <p:spPr>
          <a:xfrm>
            <a:off x="857250" y="1872898"/>
            <a:ext cx="9874250" cy="130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時間複雜度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將原先暴力法的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O(2</a:t>
            </a:r>
            <a:r>
              <a:rPr lang="en-US" altLang="zh-TW" sz="2800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O(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nW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偽多項式時間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baseline="30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833983-F6E3-48CB-A9D0-90565B1C0932}"/>
              </a:ext>
            </a:extLst>
          </p:cNvPr>
          <p:cNvSpPr txBox="1"/>
          <p:nvPr/>
        </p:nvSpPr>
        <p:spPr>
          <a:xfrm>
            <a:off x="857250" y="3429000"/>
            <a:ext cx="9874250" cy="130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空間複雜度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V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x W + Keep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x W =&gt; O(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nW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en-US" altLang="zh-TW" sz="2800" baseline="30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6548181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自訂 1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zwds4msg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504</Words>
  <Application>Microsoft Office PowerPoint</Application>
  <PresentationFormat>寬螢幕</PresentationFormat>
  <Paragraphs>205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微软雅黑</vt:lpstr>
      <vt:lpstr>宋体</vt:lpstr>
      <vt:lpstr>包图简圆体</vt:lpstr>
      <vt:lpstr>微軟正黑體</vt:lpstr>
      <vt:lpstr>新細明體</vt:lpstr>
      <vt:lpstr>Arial</vt:lpstr>
      <vt:lpstr>Calibri</vt:lpstr>
      <vt:lpstr>Symbol</vt:lpstr>
      <vt:lpstr>Times New Roman</vt:lpstr>
      <vt:lpstr>第一PPT，www.1ppt.com​</vt:lpstr>
      <vt:lpstr>1_Office 主题​​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alex</cp:lastModifiedBy>
  <cp:revision>55</cp:revision>
  <dcterms:created xsi:type="dcterms:W3CDTF">2019-12-25T01:46:00Z</dcterms:created>
  <dcterms:modified xsi:type="dcterms:W3CDTF">2022-03-29T03:03:01Z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