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20500000000000000" charset="0"/>
      <p:regular r:id="rId13"/>
      <p:bold r:id="rId14"/>
      <p:italic r:id="rId15"/>
      <p:boldItalic r:id="rId16"/>
    </p:embeddedFont>
    <p:embeddedFont>
      <p:font typeface="Playfair Display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53179B-147C-48E4-A317-9569A3C8F0DD}">
  <a:tblStyle styleId="{A853179B-147C-48E4-A317-9569A3C8F0D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4831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4831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4831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4831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07275914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07275914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7275914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7275914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07275914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07275914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07275914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07275914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72759142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072759142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zh-TW" sz="318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zh-TW" sz="3180">
                <a:latin typeface="Arial"/>
                <a:ea typeface="Arial"/>
                <a:cs typeface="Arial"/>
                <a:sym typeface="Arial"/>
              </a:rPr>
              <a:t>F</a:t>
            </a:r>
            <a:endParaRPr sz="318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18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107501571 陳哲安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107501555 羅威龍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107501562 鄧奕辰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第33組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54475" y="1347375"/>
            <a:ext cx="7299300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題目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995900" y="2345350"/>
            <a:ext cx="75453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修改子集合加總動態規劃演算法使其傳回加總值為c的子集合若此子集合存在；否則傳回空集合。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75" y="709175"/>
            <a:ext cx="8610050" cy="39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19850" y="-149686"/>
            <a:ext cx="5907900" cy="580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Pseudo code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Algorithm 改良子集合加總演算法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Input: n個數值集合及數值c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Output: 子集合(if true), 空集合(if false)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1. for w &lt;-  0 to c 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2. </a:t>
            </a:r>
            <a:r>
              <a:rPr lang="zh-TW" altLang="en-US" sz="1100" b="1" dirty="0"/>
              <a:t>    </a:t>
            </a:r>
            <a:r>
              <a:rPr lang="zh-TW" sz="1100" b="1" dirty="0"/>
              <a:t>v[0,w] &lt;- 0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3. for i &lt;-  1 to n do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4. </a:t>
            </a:r>
            <a:r>
              <a:rPr lang="zh-TW" altLang="en-US" sz="1100" b="1" dirty="0"/>
              <a:t>    </a:t>
            </a:r>
            <a:r>
              <a:rPr lang="zh-TW" sz="1100" b="1" dirty="0"/>
              <a:t>for w &lt;- 0 to c do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5. </a:t>
            </a:r>
            <a:r>
              <a:rPr lang="zh-TW" altLang="en-US" sz="1100" b="1" dirty="0"/>
              <a:t>        </a:t>
            </a:r>
            <a:r>
              <a:rPr lang="zh-TW" sz="1100" b="1" dirty="0"/>
              <a:t>if vi &lt;= w then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6.</a:t>
            </a:r>
            <a:r>
              <a:rPr lang="zh-TW" altLang="en-US" sz="1100" b="1" dirty="0"/>
              <a:t>             </a:t>
            </a:r>
            <a:r>
              <a:rPr lang="zh-TW" sz="1100" b="1" dirty="0"/>
              <a:t>v[i , w] = max(v[i-1, w], vi + v[i-1, w-vi])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7. </a:t>
            </a:r>
            <a:r>
              <a:rPr lang="zh-TW" altLang="en-US" sz="1100" b="1" dirty="0"/>
              <a:t>        </a:t>
            </a:r>
            <a:r>
              <a:rPr lang="zh-TW" sz="1100" b="1" dirty="0"/>
              <a:t>else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8. </a:t>
            </a:r>
            <a:r>
              <a:rPr lang="zh-TW" altLang="en-US" sz="1100" b="1" dirty="0"/>
              <a:t>            </a:t>
            </a:r>
            <a:r>
              <a:rPr lang="zh-TW" sz="1100" b="1" dirty="0"/>
              <a:t>v[i, w] = v[i-1, w]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9.  if v[n, c] = c then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10. </a:t>
            </a:r>
            <a:r>
              <a:rPr lang="zh-TW" altLang="en-US" sz="1100" b="1" dirty="0"/>
              <a:t>    </a:t>
            </a:r>
            <a:r>
              <a:rPr lang="zh-TW" sz="1100" b="1" dirty="0"/>
              <a:t>j &lt;- c, A &lt;- []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11. </a:t>
            </a:r>
            <a:r>
              <a:rPr lang="zh-TW" altLang="en-US" sz="1100" b="1" dirty="0"/>
              <a:t>    </a:t>
            </a:r>
            <a:r>
              <a:rPr lang="zh-TW" sz="1100" b="1" dirty="0"/>
              <a:t>for i &lt;-  n down to 1 do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12.</a:t>
            </a:r>
            <a:r>
              <a:rPr lang="zh-TW" altLang="en-US" sz="1100" b="1" dirty="0"/>
              <a:t>         </a:t>
            </a:r>
            <a:r>
              <a:rPr lang="zh-TW" sz="1100" b="1" dirty="0"/>
              <a:t>if v[i, j] = v[i-1, j-vi] + vi and j – vi &gt;= 0 do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13.         </a:t>
            </a:r>
            <a:r>
              <a:rPr lang="zh-TW" altLang="en-US" sz="1100" b="1" dirty="0"/>
              <a:t>    </a:t>
            </a:r>
            <a:r>
              <a:rPr lang="zh-TW" sz="1100" b="1" dirty="0"/>
              <a:t>A.append( vi )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14.              j &lt;- j – vi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15. </a:t>
            </a:r>
            <a:r>
              <a:rPr lang="zh-TW" altLang="en-US" sz="1100" b="1" dirty="0"/>
              <a:t>    </a:t>
            </a:r>
            <a:r>
              <a:rPr lang="zh-TW" sz="1100" b="1" dirty="0"/>
              <a:t>return A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16. else</a:t>
            </a:r>
            <a:endParaRPr sz="1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00" b="1" dirty="0"/>
              <a:t>17.</a:t>
            </a:r>
            <a:r>
              <a:rPr lang="zh-TW" altLang="en-US" sz="1100" b="1" dirty="0"/>
              <a:t>     </a:t>
            </a:r>
            <a:r>
              <a:rPr lang="zh-TW" sz="1100" b="1" dirty="0"/>
              <a:t>return []</a:t>
            </a:r>
            <a:endParaRPr sz="11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498725" y="925100"/>
            <a:ext cx="80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19850" y="2941674"/>
            <a:ext cx="3995400" cy="220182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7"/>
          <p:cNvGraphicFramePr/>
          <p:nvPr/>
        </p:nvGraphicFramePr>
        <p:xfrm>
          <a:off x="292488" y="431088"/>
          <a:ext cx="8559000" cy="2011740"/>
        </p:xfrm>
        <a:graphic>
          <a:graphicData uri="http://schemas.openxmlformats.org/drawingml/2006/table">
            <a:tbl>
              <a:tblPr firstRow="1" firstCol="1" bandRow="1">
                <a:noFill/>
                <a:tableStyleId>{A853179B-147C-48E4-A317-9569A3C8F0DD}</a:tableStyleId>
              </a:tblPr>
              <a:tblGrid>
                <a:gridCol w="71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i\w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" name="Google Shape;84;p17"/>
          <p:cNvSpPr txBox="1"/>
          <p:nvPr/>
        </p:nvSpPr>
        <p:spPr>
          <a:xfrm>
            <a:off x="363950" y="0"/>
            <a:ext cx="361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C=10, S</a:t>
            </a:r>
            <a:r>
              <a:rPr lang="zh-TW" sz="1100" b="1"/>
              <a:t>1</a:t>
            </a:r>
            <a:r>
              <a:rPr lang="zh-TW" sz="1600" b="1"/>
              <a:t> = 1, S</a:t>
            </a:r>
            <a:r>
              <a:rPr lang="zh-TW" sz="1100" b="1"/>
              <a:t>2</a:t>
            </a:r>
            <a:r>
              <a:rPr lang="zh-TW" sz="1600" b="1"/>
              <a:t> = 2, S</a:t>
            </a:r>
            <a:r>
              <a:rPr lang="zh-TW" sz="1100" b="1"/>
              <a:t>3</a:t>
            </a:r>
            <a:r>
              <a:rPr lang="zh-TW" sz="1600" b="1"/>
              <a:t> = 4, S</a:t>
            </a:r>
            <a:r>
              <a:rPr lang="zh-TW" sz="1100" b="1"/>
              <a:t>4</a:t>
            </a:r>
            <a:r>
              <a:rPr lang="zh-TW" sz="1600" b="1"/>
              <a:t> = 7</a:t>
            </a:r>
            <a:endParaRPr sz="1600" b="1"/>
          </a:p>
        </p:txBody>
      </p:sp>
      <p:sp>
        <p:nvSpPr>
          <p:cNvPr id="85" name="Google Shape;85;p17"/>
          <p:cNvSpPr txBox="1"/>
          <p:nvPr/>
        </p:nvSpPr>
        <p:spPr>
          <a:xfrm>
            <a:off x="292500" y="2542200"/>
            <a:ext cx="4279500" cy="240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/>
              <a:t>1.  V[4,10] = V[4-1, 10-7] + 7 and 10 - 7 </a:t>
            </a:r>
            <a:r>
              <a:rPr lang="zh-TW" sz="1550" b="1" dirty="0">
                <a:highlight>
                  <a:schemeClr val="lt1"/>
                </a:highlight>
              </a:rPr>
              <a:t>≥ 0</a:t>
            </a:r>
            <a:endParaRPr sz="1550" b="1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 b="1" dirty="0">
                <a:highlight>
                  <a:schemeClr val="lt1"/>
                </a:highlight>
              </a:rPr>
              <a:t>	A.append(7)</a:t>
            </a:r>
            <a:endParaRPr sz="1550" b="1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 b="1" dirty="0">
                <a:highlight>
                  <a:schemeClr val="lt1"/>
                </a:highlight>
              </a:rPr>
              <a:t>2. V[3,3] </a:t>
            </a:r>
            <a:r>
              <a:rPr lang="zh-TW" sz="1650" b="1" dirty="0">
                <a:solidFill>
                  <a:srgbClr val="4D5156"/>
                </a:solidFill>
                <a:highlight>
                  <a:srgbClr val="FFFFFF"/>
                </a:highlight>
              </a:rPr>
              <a:t>≠</a:t>
            </a:r>
            <a:r>
              <a:rPr lang="zh-TW" sz="1550" b="1" dirty="0">
                <a:highlight>
                  <a:schemeClr val="lt1"/>
                </a:highlight>
              </a:rPr>
              <a:t> V[3-1, 3-4] + 4</a:t>
            </a:r>
            <a:endParaRPr sz="1550" b="1" dirty="0"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550" b="1" dirty="0">
                <a:highlight>
                  <a:schemeClr val="lt1"/>
                </a:highlight>
              </a:rPr>
              <a:t>	</a:t>
            </a:r>
            <a:r>
              <a:rPr lang="zh-TW" sz="1550" b="1">
                <a:highlight>
                  <a:schemeClr val="lt1"/>
                </a:highlight>
              </a:rPr>
              <a:t>Donothing </a:t>
            </a:r>
            <a:endParaRPr sz="1550" b="1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 b="1" dirty="0">
                <a:highlight>
                  <a:schemeClr val="lt1"/>
                </a:highlight>
              </a:rPr>
              <a:t>3. V[3,3] = V[3-1, 3-2] + 2 and 3 - 2 ≥ 0</a:t>
            </a:r>
            <a:endParaRPr sz="1550" b="1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 b="1" dirty="0">
                <a:highlight>
                  <a:schemeClr val="lt1"/>
                </a:highlight>
              </a:rPr>
              <a:t>	A.append(2)</a:t>
            </a:r>
            <a:endParaRPr sz="1550" b="1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 b="1" dirty="0">
                <a:highlight>
                  <a:schemeClr val="lt1"/>
                </a:highlight>
              </a:rPr>
              <a:t>4. V[2,1] = V[2-1, 1-1] + 1 and 1 - 1 ≥ 0</a:t>
            </a:r>
            <a:endParaRPr sz="1550" b="1" dirty="0"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 b="1" dirty="0">
                <a:highlight>
                  <a:schemeClr val="lt1"/>
                </a:highlight>
              </a:rPr>
              <a:t>	A.append(1)</a:t>
            </a:r>
            <a:endParaRPr sz="1600" b="1" dirty="0"/>
          </a:p>
        </p:txBody>
      </p:sp>
      <p:sp>
        <p:nvSpPr>
          <p:cNvPr id="86" name="Google Shape;86;p17"/>
          <p:cNvSpPr txBox="1"/>
          <p:nvPr/>
        </p:nvSpPr>
        <p:spPr>
          <a:xfrm>
            <a:off x="4819425" y="3511800"/>
            <a:ext cx="361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A = [7, 2, 1], 此子集合為{1, 2, 7}</a:t>
            </a:r>
            <a:endParaRPr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180">
                <a:latin typeface="Arial"/>
                <a:ea typeface="Arial"/>
                <a:cs typeface="Arial"/>
                <a:sym typeface="Arial"/>
              </a:rPr>
              <a:t>謝謝大家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490</Words>
  <Application>Microsoft Office PowerPoint</Application>
  <PresentationFormat>如螢幕大小 (16:9)</PresentationFormat>
  <Paragraphs>112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Lato</vt:lpstr>
      <vt:lpstr>Playfair Display</vt:lpstr>
      <vt:lpstr>Arial</vt:lpstr>
      <vt:lpstr>Calibri</vt:lpstr>
      <vt:lpstr>Coral</vt:lpstr>
      <vt:lpstr>5F  107501571 陳哲安 107501555 羅威龍 107501562 鄧奕辰</vt:lpstr>
      <vt:lpstr>題目</vt:lpstr>
      <vt:lpstr>PowerPoint 簡報</vt:lpstr>
      <vt:lpstr>PowerPoint 簡報</vt:lpstr>
      <vt:lpstr>PowerPoint 簡報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7F  107501571 陳哲安 107501555 羅威龍 107501562 鄧奕辰</dc:title>
  <cp:lastModifiedBy>陳哲安</cp:lastModifiedBy>
  <cp:revision>5</cp:revision>
  <dcterms:modified xsi:type="dcterms:W3CDTF">2022-03-28T14:46:50Z</dcterms:modified>
</cp:coreProperties>
</file>