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94" r:id="rId2"/>
    <p:sldId id="495" r:id="rId3"/>
    <p:sldId id="496" r:id="rId4"/>
    <p:sldId id="497" r:id="rId5"/>
    <p:sldId id="498" r:id="rId6"/>
    <p:sldId id="503" r:id="rId7"/>
    <p:sldId id="504" r:id="rId8"/>
    <p:sldId id="505" r:id="rId9"/>
    <p:sldId id="506" r:id="rId10"/>
    <p:sldId id="499" r:id="rId11"/>
    <p:sldId id="507" r:id="rId12"/>
    <p:sldId id="508" r:id="rId13"/>
    <p:sldId id="509" r:id="rId14"/>
    <p:sldId id="510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85262" autoAdjust="0"/>
  </p:normalViewPr>
  <p:slideViewPr>
    <p:cSldViewPr>
      <p:cViewPr varScale="1">
        <p:scale>
          <a:sx n="102" d="100"/>
          <a:sy n="102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72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E72C-45E3-4AC4-9621-06BBD52D74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12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C39A-DBE7-4137-B9C2-6648CC398138}" type="datetimeFigureOut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81DD-B0F7-49F6-8D02-E92621CD7D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2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611B-8D8A-4AEA-ACA6-AC88DD40106E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8B9C-4541-42FD-9C8F-B2EEBF211355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7260-3123-450E-9F60-ABD8F1828B0A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500F-15F2-4142-B5A5-0BC60E51FDF6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A395-3145-4F5B-8BC3-3D9CCC10320E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82E-D3CF-455C-B213-56E32BF514B6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Box 48"/>
          <p:cNvSpPr txBox="1">
            <a:spLocks noChangeArrowheads="1"/>
          </p:cNvSpPr>
          <p:nvPr userDrawn="1"/>
        </p:nvSpPr>
        <p:spPr bwMode="auto">
          <a:xfrm>
            <a:off x="-6350" y="6615113"/>
            <a:ext cx="932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/>
            <a:r>
              <a:rPr lang="zh-TW" altLang="en-US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工業技術研究院機密資料 禁止複製、轉載、外流，不再使用請銷毀 </a:t>
            </a:r>
            <a:r>
              <a:rPr lang="en-US" altLang="zh-TW" sz="900" dirty="0">
                <a:solidFill>
                  <a:schemeClr val="bg1"/>
                </a:solidFill>
                <a:ea typeface="微軟正黑體" panose="020B0604030504040204" pitchFamily="34" charset="-120"/>
              </a:rPr>
              <a:t>│ ITRI  CONFIDENTIAL  DOCUMENT  DO  NOT  COPY  OR  DISTRIBUTE                       Copyright 2015 ITRI</a:t>
            </a:r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  <a:p>
            <a:pPr algn="l" eaLnBrk="1" hangingPunct="1"/>
            <a:endParaRPr lang="zh-TW" altLang="en-US" sz="900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5181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4FD9-9D3C-4EDF-AEC0-C328503247B9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239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7973-3877-4556-8888-8FB57A357D94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1620-909C-485E-AD33-BA454AEF7671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584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422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A92A-D33A-46D8-95D3-710B42B87C23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F10B-5D5F-487E-8C90-BD735A38D259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79D2-D320-464A-B97D-DAD48924CD00}" type="datetime1">
              <a:rPr lang="en-US" smtClean="0"/>
              <a:pPr/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B35-8636-4A2C-B06D-C5590EDFB9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u.edu.tw/~hhch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EvgeniyMarinov/factorization-machines-and-applications-in-recommender-syste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440D96-9E8E-7A42-84A4-1EB6BCE0D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Factorization Machines (FM) and Field-aware Factorization Machines (FFM)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12136A-5BFC-6148-87E1-E3B2F09F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Hung-</a:t>
            </a:r>
            <a:r>
              <a:rPr lang="en-US" altLang="zh-TW" dirty="0" err="1">
                <a:solidFill>
                  <a:schemeClr val="tx1"/>
                </a:solidFill>
              </a:rPr>
              <a:t>Hsuan</a:t>
            </a:r>
            <a:r>
              <a:rPr lang="en-US" altLang="zh-TW" dirty="0">
                <a:solidFill>
                  <a:schemeClr val="tx1"/>
                </a:solidFill>
              </a:rPr>
              <a:t> Chen</a:t>
            </a:r>
          </a:p>
          <a:p>
            <a:r>
              <a:rPr lang="en-US" dirty="0">
                <a:hlinkClick r:id="rId2"/>
              </a:rPr>
              <a:t>https://www.ncu.edu.tw/~hhchen/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78A2-191C-1348-B8B5-07D4E93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F27B-097D-A643-8FC3-20B4F1B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vs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MF can be viewed as a special case of FM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rating 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Prediction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Ref: Prediction model of MF: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C4E0-C0CF-0649-BD50-7B250C2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971774-B34D-EC46-8C26-9866891D309D}"/>
              </a:ext>
            </a:extLst>
          </p:cNvPr>
          <p:cNvSpPr/>
          <p:nvPr/>
        </p:nvSpPr>
        <p:spPr>
          <a:xfrm rot="5400000">
            <a:off x="38481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/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blipFill>
                <a:blip r:embed="rId3"/>
                <a:stretch>
                  <a:fillRect l="-5085" r="-50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F44EE12-EA7A-9449-A320-60105B1BA935}"/>
              </a:ext>
            </a:extLst>
          </p:cNvPr>
          <p:cNvSpPr/>
          <p:nvPr/>
        </p:nvSpPr>
        <p:spPr>
          <a:xfrm rot="5400000">
            <a:off x="62103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/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blipFill>
                <a:blip r:embed="rId4"/>
                <a:stretch>
                  <a:fillRect l="-3846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75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46C-EECA-FB43-BCA2-4ABC20C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4724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On ESPN, a male clicked an ad about Nike</a:t>
                </a:r>
              </a:p>
              <a:p>
                <a:r>
                  <a:rPr lang="en-US" sz="2800" dirty="0"/>
                  <a:t>For FM: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𝐸𝑆𝑃𝑁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𝑁𝑖𝑘𝑒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𝐸𝑆𝑃𝑁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𝑁𝑖𝑘𝑒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𝑀𝑎𝑙𝑒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400" dirty="0"/>
                  <a:t>Every feature has one corresponding latent vector to learn</a:t>
                </a:r>
              </a:p>
              <a:p>
                <a:pPr lvl="1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</m:oMath>
                </a14:m>
                <a:r>
                  <a:rPr lang="en-US" sz="2400" dirty="0"/>
                  <a:t> is used to learn the effect with Nike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b>
                    </m:sSub>
                  </m:oMath>
                </a14:m>
                <a:r>
                  <a:rPr lang="en-US" sz="2400" dirty="0"/>
                  <a:t>) and Male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𝑀𝑎𝑙𝑒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800" dirty="0"/>
                  <a:t>However, Nike and Male belong to different fields, the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</m:oMath>
                </a14:m>
                <a:r>
                  <a:rPr lang="en-US" sz="2800" dirty="0"/>
                  <a:t> 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𝑁𝑖𝑘𝑒</m:t>
                        </m:r>
                      </m:sub>
                    </m:sSub>
                  </m:oMath>
                </a14:m>
                <a:r>
                  <a:rPr lang="en-US" sz="2800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𝐸𝑆𝑃𝑁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𝑀𝑎𝑙𝑒</m:t>
                        </m:r>
                      </m:sub>
                    </m:sSub>
                  </m:oMath>
                </a14:m>
                <a:r>
                  <a:rPr lang="en-US" sz="2800" dirty="0"/>
                  <a:t>) could be different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4724400"/>
              </a:xfrm>
              <a:blipFill>
                <a:blip r:embed="rId2"/>
                <a:stretch>
                  <a:fillRect l="-1389" t="-161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A84A-38B0-264F-93D3-542BA0F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D3463B9-9B78-3940-9538-C8100964D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342138"/>
              </p:ext>
            </p:extLst>
          </p:nvPr>
        </p:nvGraphicFramePr>
        <p:xfrm>
          <a:off x="457200" y="1143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204450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3541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20494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2889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Publisher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Advertiser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46C-EECA-FB43-BCA2-4ABC20CC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FFM example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610600" cy="4724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For FFM: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𝐸𝑆𝑃𝑁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𝑁𝑖𝑘𝑒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𝐸𝑆𝑃𝑁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𝑁𝑖𝑘𝑒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𝐷𝑖𝑠𝑛𝑒𝑦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𝐿𝐸𝐺𝑂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𝐷𝑖𝑠𝑛𝑒𝑦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𝐿𝐸𝐺𝑂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𝑀𝑎𝑙𝑒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2400" dirty="0"/>
                  <a:t>Every feature has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corresponding latent vector to learn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: number of “fields”)</a:t>
                </a:r>
              </a:p>
              <a:p>
                <a:pPr lvl="1"/>
                <a:r>
                  <a:rPr lang="en-US" sz="2400" dirty="0"/>
                  <a:t>E.g., to learn the effect of (ESPN, Nike),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is used because Nike belongs to field </a:t>
                </a:r>
                <a:r>
                  <a:rPr lang="en-US" sz="2400" dirty="0">
                    <a:solidFill>
                      <a:srgbClr val="00B050"/>
                    </a:solidFill>
                  </a:rPr>
                  <a:t>A</a:t>
                </a:r>
                <a:r>
                  <a:rPr lang="en-US" sz="2400" dirty="0"/>
                  <a:t>dvertiser.  However, to learn the effect of (ESPN, Male),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𝐸𝑆𝑃𝑁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used because Male belongs to field Gender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28B0-6C73-3044-B1D1-BFBA3A7CC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610600" cy="4724400"/>
              </a:xfrm>
              <a:blipFill>
                <a:blip r:embed="rId2"/>
                <a:stretch>
                  <a:fillRect l="-1325" t="-860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A84A-38B0-264F-93D3-542BA0F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DF59BE7-A738-574E-992E-F9897DA89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02545"/>
              </p:ext>
            </p:extLst>
          </p:nvPr>
        </p:nvGraphicFramePr>
        <p:xfrm>
          <a:off x="457200" y="990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1204450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23541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20494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28892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Publisher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Advertiser 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(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32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5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51C-B7F7-D348-A39B-B318A6EF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BE04-1C2B-194C-BB3A-6D3DA0DE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 as an extension of linear model</a:t>
            </a:r>
          </a:p>
          <a:p>
            <a:r>
              <a:rPr lang="en-US" dirty="0"/>
              <a:t>FM as a variation of poly2 model</a:t>
            </a:r>
          </a:p>
          <a:p>
            <a:r>
              <a:rPr lang="en-US" dirty="0"/>
              <a:t>FFM as an extension of FM</a:t>
            </a:r>
          </a:p>
          <a:p>
            <a:r>
              <a:rPr lang="en-US" dirty="0"/>
              <a:t>FM and FFM are especially useful when </a:t>
            </a:r>
          </a:p>
          <a:p>
            <a:pPr lvl="1"/>
            <a:r>
              <a:rPr lang="en-US" dirty="0"/>
              <a:t>Features are large and sparse, and</a:t>
            </a:r>
          </a:p>
          <a:p>
            <a:pPr lvl="1"/>
            <a:r>
              <a:rPr lang="en-US" dirty="0"/>
              <a:t>Feature pairs are important features</a:t>
            </a:r>
          </a:p>
          <a:p>
            <a:pPr lvl="1"/>
            <a:r>
              <a:rPr lang="en-US" dirty="0"/>
              <a:t>E.g., advertisement click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134C8-BAF2-674A-9535-D7F7DC45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2B4-6775-BE47-868D-C27EEA39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C0DC-5F07-0E4E-B365-F436B479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If we know that targets are influenced by each feature and each pair of features</a:t>
            </a:r>
          </a:p>
          <a:p>
            <a:pPr lvl="1"/>
            <a:r>
              <a:rPr lang="en-TW" dirty="0"/>
              <a:t>Linear regression + original features can make good predictions (true or false)</a:t>
            </a:r>
          </a:p>
          <a:p>
            <a:pPr lvl="1"/>
            <a:r>
              <a:rPr lang="en-TW" dirty="0"/>
              <a:t>Linear SVM + original features can make good predictions (true or false)</a:t>
            </a:r>
          </a:p>
          <a:p>
            <a:pPr lvl="1"/>
            <a:r>
              <a:rPr lang="en-TW" dirty="0"/>
              <a:t>Polynomial kernel is helpful (true or false)</a:t>
            </a:r>
          </a:p>
          <a:p>
            <a:pPr lvl="1"/>
            <a:r>
              <a:rPr lang="en-TW" dirty="0"/>
              <a:t>Linear regression + poly2 feature engineering is helpful (true or false)</a:t>
            </a:r>
          </a:p>
          <a:p>
            <a:pPr lvl="1"/>
            <a:r>
              <a:rPr lang="en-TW" dirty="0"/>
              <a:t>Linear SVM + poly2 feature engineering is helpful (true or false)</a:t>
            </a:r>
          </a:p>
          <a:p>
            <a:pPr lvl="1"/>
            <a:r>
              <a:rPr lang="en-TW" dirty="0"/>
              <a:t>Factorization machine is helpful (true or false)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34BD-7456-314E-87BA-D409B2E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E7E-F7D9-F747-BACD-20D4DFB0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A182D-6D79-4A44-82AB-F51C1D993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</a:t>
                </a:r>
              </a:p>
              <a:p>
                <a:r>
                  <a:rPr lang="en-US" dirty="0"/>
                  <a:t>The model can capture each feature’s influence on the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A182D-6D79-4A44-82AB-F51C1D993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FB39E-D1EC-4D4D-A285-14985556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564-950D-D745-BC4E-BFE9EFE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Degree-2 polynomial model (poly2)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98540-8695-F347-BACD-730356847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model can capture </a:t>
                </a:r>
              </a:p>
              <a:p>
                <a:pPr lvl="1"/>
                <a:r>
                  <a:rPr lang="en-US" dirty="0"/>
                  <a:t>Each feature’s influence on the target</a:t>
                </a:r>
              </a:p>
              <a:p>
                <a:pPr lvl="1"/>
                <a:r>
                  <a:rPr lang="en-US" dirty="0"/>
                  <a:t>Each feature-pair’s influence on the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98540-8695-F347-BACD-73035684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 b="-2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BD34-5EEC-ED41-8201-4C2C6D25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C-7EFA-0B49-A6F2-ECF2C13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machines (FM)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bias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18CE-2E38-0B4F-911F-0FA8AD6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5E5E-C047-1149-B6B2-618497C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Poly2 vs FM (# parameters)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69C7-8799-A146-8F13-32EDDD53E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</a:t>
                </a:r>
                <a:r>
                  <a:rPr lang="en-US" i="1" dirty="0"/>
                  <a:t>d</a:t>
                </a:r>
                <a:r>
                  <a:rPr lang="en-US" dirty="0"/>
                  <a:t> features</a:t>
                </a:r>
              </a:p>
              <a:p>
                <a:pPr lvl="1"/>
                <a:r>
                  <a:rPr lang="en-US" dirty="0"/>
                  <a:t># parameters for poly-2: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# parameters for FM (assuming the length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≫ℓ</m:t>
                    </m:r>
                  </m:oMath>
                </a14:m>
                <a:r>
                  <a:rPr lang="en-US" dirty="0"/>
                  <a:t>, FM has fewer parameters to learn</a:t>
                </a:r>
              </a:p>
              <a:p>
                <a:pPr lvl="1"/>
                <a:r>
                  <a:rPr lang="en-US" dirty="0"/>
                  <a:t>FM is probably more appropriate when we have large but sparse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69C7-8799-A146-8F13-32EDDD53E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A496-ABC4-EC42-9243-F11E4216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985-4FBD-054C-B0C2-2EC4A4DA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classification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FA735-3D7F-3F47-9B18-7DCF92C2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73035"/>
              </p:ext>
            </p:extLst>
          </p:nvPr>
        </p:nvGraphicFramePr>
        <p:xfrm>
          <a:off x="457200" y="1143000"/>
          <a:ext cx="8229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36254924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5836523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5589325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00270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0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Chinese New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9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574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09DDD-2D10-EA40-AEB8-AA479F32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7E7E3-88AB-DB4E-86C7-FBEE2CEFBA56}"/>
              </a:ext>
            </a:extLst>
          </p:cNvPr>
          <p:cNvSpPr/>
          <p:nvPr/>
        </p:nvSpPr>
        <p:spPr>
          <a:xfrm>
            <a:off x="457200" y="6211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take from: </a:t>
            </a:r>
            <a:r>
              <a:rPr lang="en-US" dirty="0">
                <a:hlinkClick r:id="rId2"/>
              </a:rPr>
              <a:t>https://www.slideshare.net/EvgeniyMarinov</a:t>
            </a:r>
            <a:r>
              <a:rPr lang="en-US">
                <a:hlinkClick r:id="rId2"/>
              </a:rPr>
              <a:t>/factorization-machines-and-applications-in-recommender-systems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746853-CBE2-EF46-A720-D82E9A162AC9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264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Task: given features, predict click or not</a:t>
            </a:r>
          </a:p>
        </p:txBody>
      </p:sp>
    </p:spTree>
    <p:extLst>
      <p:ext uri="{BB962C8B-B14F-4D97-AF65-F5344CB8AC3E}">
        <p14:creationId xmlns:p14="http://schemas.microsoft.com/office/powerpoint/2010/main" val="194525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263-1E86-2C4C-9CDF-068B802B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ad classification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4A6E-D941-C34A-B688-03C5F283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one-hot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large feature space</a:t>
            </a:r>
          </a:p>
          <a:p>
            <a:r>
              <a:rPr lang="en-US" dirty="0"/>
              <a:t>Very sparse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7874E-CFCD-1F4F-B293-CF494A6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D33E-6161-8543-8945-B00239024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03418"/>
              </p:ext>
            </p:extLst>
          </p:nvPr>
        </p:nvGraphicFramePr>
        <p:xfrm>
          <a:off x="1219200" y="1775460"/>
          <a:ext cx="6781803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9">
                  <a:extLst>
                    <a:ext uri="{9D8B030D-6E8A-4147-A177-3AD203B41FA5}">
                      <a16:colId xmlns:a16="http://schemas.microsoft.com/office/drawing/2014/main" val="333068086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6380509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61697547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0777592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140430655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07695513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12268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Thanksgiving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Chinees new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6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0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0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2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78F5-6F3E-0B40-A44E-CEE7FC95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ad classification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040A-A014-9C4F-8142-6D3645B7D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Features might be more important in “pairs”</a:t>
                </a:r>
              </a:p>
              <a:p>
                <a:pPr lvl="1"/>
                <a:r>
                  <a:rPr lang="en-US" dirty="0"/>
                  <a:t>Country == “USA” and Day == “Thanksgiving”</a:t>
                </a:r>
              </a:p>
              <a:p>
                <a:pPr lvl="1"/>
                <a:r>
                  <a:rPr lang="en-US" dirty="0"/>
                  <a:t>Country == “China” and Day == “Chinese new year”</a:t>
                </a:r>
              </a:p>
              <a:p>
                <a:r>
                  <a:rPr lang="en-US" dirty="0"/>
                  <a:t>If we create features for every pair of features</a:t>
                </a:r>
              </a:p>
              <a:p>
                <a:pPr lvl="1"/>
                <a:r>
                  <a:rPr lang="en-US" dirty="0"/>
                  <a:t>Number of features goes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Samples: still sparse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F040A-A014-9C4F-8142-6D3645B7D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22B02-C7CD-B344-BCBD-DC5DF76F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A28C-506C-444B-815F-A117C364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D620-C946-6749-AEA9-D0F870631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D620-C946-6749-AEA9-D0F870631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4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4B48E-7C0C-1841-9B18-21E3D08C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hchen-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hhchen-color</Template>
  <TotalTime>41529</TotalTime>
  <Words>952</Words>
  <Application>Microsoft Macintosh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hhchen-color</vt:lpstr>
      <vt:lpstr>Factorization Machines (FM) and Field-aware Factorization Machines (FFM)</vt:lpstr>
      <vt:lpstr>Linear model</vt:lpstr>
      <vt:lpstr>Degree-2 polynomial model (poly2)</vt:lpstr>
      <vt:lpstr>Factorization machines (FM)</vt:lpstr>
      <vt:lpstr>Poly2 vs FM (# parameters)</vt:lpstr>
      <vt:lpstr>Example: ad classification</vt:lpstr>
      <vt:lpstr>Example: ad classification (cont’)</vt:lpstr>
      <vt:lpstr>Example: ad classification (cont’)</vt:lpstr>
      <vt:lpstr>Gradients</vt:lpstr>
      <vt:lpstr>FM vs MF</vt:lpstr>
      <vt:lpstr>FFM example</vt:lpstr>
      <vt:lpstr>FFM example (cont’)</vt:lpstr>
      <vt:lpstr>Summary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hhchen</dc:creator>
  <cp:lastModifiedBy>Hung-Hsuan</cp:lastModifiedBy>
  <cp:revision>1048</cp:revision>
  <cp:lastPrinted>2018-08-15T03:30:09Z</cp:lastPrinted>
  <dcterms:created xsi:type="dcterms:W3CDTF">2014-01-13T19:52:10Z</dcterms:created>
  <dcterms:modified xsi:type="dcterms:W3CDTF">2021-09-23T03:22:47Z</dcterms:modified>
</cp:coreProperties>
</file>