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499" r:id="rId3"/>
    <p:sldId id="500" r:id="rId4"/>
    <p:sldId id="501" r:id="rId5"/>
    <p:sldId id="498" r:id="rId6"/>
    <p:sldId id="502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03" r:id="rId18"/>
    <p:sldId id="51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1" autoAdjust="0"/>
    <p:restoredTop sz="92287"/>
  </p:normalViewPr>
  <p:slideViewPr>
    <p:cSldViewPr>
      <p:cViewPr varScale="1">
        <p:scale>
          <a:sx n="112" d="100"/>
          <a:sy n="112" d="100"/>
        </p:scale>
        <p:origin x="20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11/24/20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u-dart/r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5C9649-CDE0-C841-9C6E-ED8E5B7C7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Differentiating regularization weights for recommender systems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80012B3-7BB4-2A45-BF85-C8B0EB18E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Hung-Hsuan Chen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D8DE-C683-5F4D-B154-FBA8B9B2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C65E-F89E-2142-B087-C21A0307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AE24-B7D2-D844-B7FA-92593E41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 of the benchmark datasets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D52E49-8862-684C-B5C2-05F1CB305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1143"/>
            <a:ext cx="8229600" cy="20187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5304C-5AA7-D341-9353-EE37E557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5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6B76-1B58-814D-837B-14BA54A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810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RMSE scores of SVD and SVD with regularization weights on the test datasets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4170F7-8501-5345-9451-E16F97462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61416"/>
            <a:ext cx="8229600" cy="19163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2EED3-8F40-C748-B467-0ADAF5C2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2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207F-C5D3-F343-8F5C-A03C3299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RMSE scores of SVD++ and SVD++ with regularization weights on the test datasets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6935B2-8F71-C345-BC76-F308F7FDD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56153"/>
            <a:ext cx="8229600" cy="19268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D70B7-245F-9F46-AF38-7FCAF965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4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47B3-7C54-D141-B8D1-41D34BA8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810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RMSE scores of NMF and NMF with regularization weights on the test datasets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F026B9-60B8-8548-8FC1-E5892AA9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52315"/>
            <a:ext cx="8229600" cy="19345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2F1A9-3204-2748-8A88-7CF8F4CC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1126-FA51-2D49-A938-1B9A3B39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810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Various metrics of SVD and SVD + regularization weights on the Epinions dataset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581092-B991-8047-98C6-04975EDFF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32563"/>
            <a:ext cx="8229600" cy="14978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4F57-5258-B642-A185-CCD2924E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7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9F63-1C1B-5843-83A3-88292C1D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RMSE on Long Tail Items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C97FAF-8878-964C-A0DF-AE8FABF77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51452"/>
            <a:ext cx="8229600" cy="19441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94561-4FD5-564D-9894-CF087457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4D1F8-0EE9-074E-8E7B-822FB4890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8229600" cy="1930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E4516-2DBC-0744-8DE3-93D2AE43C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953000"/>
            <a:ext cx="8229600" cy="190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D805-32C3-F144-84EA-E1C0E0FC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RMSE diff b2n SVD &amp; </a:t>
            </a:r>
            <a:r>
              <a:rPr lang="en-US" dirty="0" err="1"/>
              <a:t>SVD+log</a:t>
            </a:r>
            <a:r>
              <a:rPr lang="en-US" dirty="0"/>
              <a:t> RDF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707F95-489F-3742-A2E0-61A0F5162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92" y="1143000"/>
            <a:ext cx="7489415" cy="5715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D4964-6744-B146-8E2D-72DBB034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9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E6FC-8919-C14F-8B99-350F0694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DD10-832F-DD40-A8A8-90AE3324D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Determine the </a:t>
            </a:r>
            <a:r>
              <a:rPr lang="en-US" b="1" dirty="0">
                <a:solidFill>
                  <a:srgbClr val="FF0000"/>
                </a:solidFill>
              </a:rPr>
              <a:t>regularization weights </a:t>
            </a:r>
            <a:r>
              <a:rPr lang="en-US" dirty="0"/>
              <a:t>of the latent factors of the item and the user based on their </a:t>
            </a:r>
            <a:r>
              <a:rPr lang="en-US" b="1" dirty="0">
                <a:solidFill>
                  <a:srgbClr val="FF0000"/>
                </a:solidFill>
              </a:rPr>
              <a:t>activeness</a:t>
            </a:r>
            <a:r>
              <a:rPr lang="en-US" b="1" dirty="0"/>
              <a:t> </a:t>
            </a:r>
            <a:r>
              <a:rPr lang="en-US" dirty="0"/>
              <a:t>is helpful</a:t>
            </a:r>
          </a:p>
          <a:p>
            <a:pPr lvl="1"/>
            <a:r>
              <a:rPr lang="en-US" dirty="0"/>
              <a:t>Very simple, can be integrated with many learning-based recommendation models (e.g., SVD, SVD++, NMF, FM, FPMC, Prod2Vec, Behavior2Vec, etc.)</a:t>
            </a:r>
          </a:p>
          <a:p>
            <a:r>
              <a:rPr lang="en-US" dirty="0"/>
              <a:t>Common wisdom: larger dataset </a:t>
            </a:r>
            <a:r>
              <a:rPr lang="en-US" dirty="0">
                <a:sym typeface="Wingdings" pitchFamily="2" charset="2"/>
              </a:rPr>
              <a:t> smaller regularization weight</a:t>
            </a:r>
          </a:p>
          <a:p>
            <a:pPr lvl="1"/>
            <a:r>
              <a:rPr lang="en-US" dirty="0"/>
              <a:t>However, for recommender systems, a larger training dataset may </a:t>
            </a:r>
            <a:r>
              <a:rPr lang="en-US" b="1" dirty="0"/>
              <a:t>NOT</a:t>
            </a:r>
            <a:r>
              <a:rPr lang="en-US" dirty="0"/>
              <a:t> necessarily reveal more information of an item or an individual user  (esp. long tail items and less active users)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8B312-27E1-1B40-84E3-589DF3DE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6F3B-2C38-A244-9783-D72989AA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interested in details…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87FE-E676-2446-9105-71ABB2A0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Hung-Hsuan Chen and Pu Chen. "Differentiating Regularization Weights – a Simple Mechanism to Alleviate Cold Start in Recommender Systems."  </a:t>
            </a:r>
            <a:r>
              <a:rPr lang="en-US" i="1" dirty="0"/>
              <a:t>ACM Transactions on Knowledge Discovery from Data (TKDD)</a:t>
            </a:r>
            <a:r>
              <a:rPr lang="en-US" dirty="0"/>
              <a:t> 2019</a:t>
            </a:r>
            <a:r>
              <a:rPr lang="en-US" i="1" dirty="0"/>
              <a:t>.</a:t>
            </a:r>
          </a:p>
          <a:p>
            <a:r>
              <a:rPr lang="en-US" dirty="0"/>
              <a:t>GitHub code: </a:t>
            </a:r>
          </a:p>
          <a:p>
            <a:pPr lvl="1"/>
            <a:r>
              <a:rPr lang="en-US" dirty="0">
                <a:hlinkClick r:id="rId2"/>
              </a:rPr>
              <a:t>https://github.com/ncu-dart/rdf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8CD6-8453-EE41-AE3A-D3961D5B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9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15C8-6786-F349-9BCD-B674BC36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BA11-AF3A-3A44-9046-7AE88F9C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items or the long tail items are rarely (or never) rated/viewed/purchased</a:t>
            </a:r>
          </a:p>
          <a:p>
            <a:r>
              <a:rPr lang="en-US" dirty="0"/>
              <a:t>New users or less active users rarely rate/view/purchase items</a:t>
            </a:r>
          </a:p>
          <a:p>
            <a:r>
              <a:rPr lang="en-US" dirty="0"/>
              <a:t>We have limited information on these users and items</a:t>
            </a:r>
          </a:p>
          <a:p>
            <a:r>
              <a:rPr lang="en-US" dirty="0"/>
              <a:t>Predictions are usually inaccurate, since we have limited (or no) information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2752-E951-AA40-93C0-C12018FE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5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122D-8C5F-6A4A-9E6F-F1C0EFA1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Item’s received rating counts in training data vs test RMSE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09692B-9693-0447-B4C3-B6D3B7A89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81" y="1752600"/>
            <a:ext cx="4702534" cy="5105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9EA84-233C-D747-BDB8-062FAF94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8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5B74-0965-C547-A138-3AE4F59C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Pearson’s correlation coefficient (PCC ) on different datasets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55FB88-1523-214B-A01C-A3145E73A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8642"/>
            <a:ext cx="8229600" cy="34437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43202-7605-0A4A-BC7B-F559E430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8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1C2A-B8FE-5643-BB20-48944A53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DC1D-10E2-E94F-A084-4E129BE7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much information of the popular items and the active users</a:t>
            </a:r>
          </a:p>
          <a:p>
            <a:pPr lvl="1"/>
            <a:r>
              <a:rPr lang="en-US" dirty="0"/>
              <a:t>We probably should trust the data, since data size is large (less likely to overfit)</a:t>
            </a:r>
          </a:p>
          <a:p>
            <a:pPr lvl="1"/>
            <a:r>
              <a:rPr lang="en-US" dirty="0"/>
              <a:t>We should </a:t>
            </a:r>
            <a:r>
              <a:rPr lang="en-US" b="1" dirty="0">
                <a:solidFill>
                  <a:srgbClr val="FF0000"/>
                </a:solidFill>
              </a:rPr>
              <a:t>assign lower constraints </a:t>
            </a:r>
            <a:r>
              <a:rPr lang="en-US" dirty="0"/>
              <a:t>when learning the vectors of these users and items</a:t>
            </a:r>
          </a:p>
          <a:p>
            <a:r>
              <a:rPr lang="en-US" dirty="0"/>
              <a:t>We have little information of the long tail items and the less active users</a:t>
            </a:r>
          </a:p>
          <a:p>
            <a:pPr lvl="1"/>
            <a:r>
              <a:rPr lang="en-US" dirty="0"/>
              <a:t>We probably should make conservative predictions; trust the data too much may cause overfitting</a:t>
            </a:r>
          </a:p>
          <a:p>
            <a:pPr lvl="1"/>
            <a:r>
              <a:rPr lang="en-US" dirty="0"/>
              <a:t>We should </a:t>
            </a:r>
            <a:r>
              <a:rPr lang="en-US" b="1" dirty="0">
                <a:solidFill>
                  <a:srgbClr val="00B050"/>
                </a:solidFill>
              </a:rPr>
              <a:t>assign larger constraints </a:t>
            </a:r>
            <a:r>
              <a:rPr lang="en-US" dirty="0"/>
              <a:t>when learning the vectors of these users and items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82F0F-67B8-5547-8746-9F1EBC6D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6C08-4C1C-2841-8B25-BE0BBE5A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0507B-D81E-844A-925A-F3B592566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can be predicted by Simon Funk’s SVD, Factorization Machines, FPMC, etc.</a:t>
                </a:r>
              </a:p>
              <a:p>
                <a:r>
                  <a:rPr lang="en-US" dirty="0"/>
                  <a:t>A universal regularization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assigned to all parameters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0507B-D81E-844A-925A-F3B592566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41" t="-17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E3D23-4FB9-E145-8F72-734BE2DF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EEE0-D9DB-A543-B517-0257AFAA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CF422-11B4-6347-84F0-53D456F98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7150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b>
                          <m:sup/>
                          <m:e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</m:den>
                            </m:f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: the number of items rated by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: the number of users who rated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needs to be a positive and monotonically increasing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CF422-11B4-6347-84F0-53D456F98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715000"/>
              </a:xfrm>
              <a:blipFill>
                <a:blip r:embed="rId2"/>
                <a:stretch>
                  <a:fillRect l="-15278" t="-28381" r="-17284" b="-2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D4853-EC18-7348-816B-C6A734FC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7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4AC8-EB73-1F4B-9174-BA17249F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42992-C6E9-0F49-BAEF-16945D58E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b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</m:den>
                            </m:f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large, we have smaller 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is large, we have smaller 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42992-C6E9-0F49-BAEF-16945D58E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17" t="-45098" r="-6173" b="-8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B5A07-4502-5E49-841B-BB629107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0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DABB-CC1A-A948-988F-C0271EFF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regularization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13A8-2D05-3A4B-BBA2-C4CB2DF17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Linear: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Logarithm: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Square root: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Support of functions: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13A8-2D05-3A4B-BBA2-C4CB2DF17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23890-FB95-814D-A06C-D3F1C287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1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9393</TotalTime>
  <Words>568</Words>
  <Application>Microsoft Macintosh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Differentiating regularization weights for recommender systems</vt:lpstr>
      <vt:lpstr>Cold start</vt:lpstr>
      <vt:lpstr>Item’s received rating counts in training data vs test RMSE</vt:lpstr>
      <vt:lpstr>Pearson’s correlation coefficient (PCC ) on different datasets</vt:lpstr>
      <vt:lpstr>Key idea</vt:lpstr>
      <vt:lpstr>Original loss function</vt:lpstr>
      <vt:lpstr>New loss function</vt:lpstr>
      <vt:lpstr>Regularization terms</vt:lpstr>
      <vt:lpstr>Proposed regularization functions</vt:lpstr>
      <vt:lpstr>Statistics of the benchmark datasets </vt:lpstr>
      <vt:lpstr>RMSE scores of SVD and SVD with regularization weights on the test datasets </vt:lpstr>
      <vt:lpstr>RMSE scores of SVD++ and SVD++ with regularization weights on the test datasets </vt:lpstr>
      <vt:lpstr>RMSE scores of NMF and NMF with regularization weights on the test datasets </vt:lpstr>
      <vt:lpstr>Various metrics of SVD and SVD + regularization weights on the Epinions dataset </vt:lpstr>
      <vt:lpstr>RMSE on Long Tail Items </vt:lpstr>
      <vt:lpstr>RMSE diff b2n SVD &amp; SVD+log RDF</vt:lpstr>
      <vt:lpstr>Discussion</vt:lpstr>
      <vt:lpstr>If you are interested in details…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Microsoft Office User</cp:lastModifiedBy>
  <cp:revision>173</cp:revision>
  <dcterms:created xsi:type="dcterms:W3CDTF">2008-08-10T06:15:56Z</dcterms:created>
  <dcterms:modified xsi:type="dcterms:W3CDTF">2020-11-23T16:01:07Z</dcterms:modified>
</cp:coreProperties>
</file>