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94" r:id="rId2"/>
    <p:sldId id="499" r:id="rId3"/>
    <p:sldId id="555" r:id="rId4"/>
    <p:sldId id="537" r:id="rId5"/>
    <p:sldId id="500" r:id="rId6"/>
    <p:sldId id="540" r:id="rId7"/>
    <p:sldId id="541" r:id="rId8"/>
    <p:sldId id="511" r:id="rId9"/>
    <p:sldId id="536" r:id="rId10"/>
    <p:sldId id="513" r:id="rId11"/>
    <p:sldId id="501" r:id="rId12"/>
    <p:sldId id="515" r:id="rId13"/>
    <p:sldId id="502" r:id="rId14"/>
    <p:sldId id="542" r:id="rId15"/>
    <p:sldId id="517" r:id="rId16"/>
    <p:sldId id="503" r:id="rId17"/>
    <p:sldId id="518" r:id="rId18"/>
    <p:sldId id="519" r:id="rId19"/>
    <p:sldId id="527" r:id="rId20"/>
    <p:sldId id="520" r:id="rId21"/>
    <p:sldId id="521" r:id="rId22"/>
    <p:sldId id="524" r:id="rId23"/>
    <p:sldId id="522" r:id="rId24"/>
    <p:sldId id="523" r:id="rId25"/>
    <p:sldId id="525" r:id="rId26"/>
    <p:sldId id="526" r:id="rId27"/>
    <p:sldId id="528" r:id="rId28"/>
    <p:sldId id="504" r:id="rId29"/>
    <p:sldId id="529" r:id="rId30"/>
    <p:sldId id="552" r:id="rId31"/>
    <p:sldId id="553" r:id="rId32"/>
    <p:sldId id="548" r:id="rId33"/>
    <p:sldId id="549" r:id="rId34"/>
    <p:sldId id="550" r:id="rId35"/>
    <p:sldId id="533" r:id="rId36"/>
    <p:sldId id="556" r:id="rId37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85262" autoAdjust="0"/>
  </p:normalViewPr>
  <p:slideViewPr>
    <p:cSldViewPr>
      <p:cViewPr varScale="1">
        <p:scale>
          <a:sx n="102" d="100"/>
          <a:sy n="102" d="100"/>
        </p:scale>
        <p:origin x="1752" y="18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972" y="10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EE72C-45E3-4AC4-9621-06BBD52D7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2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C39A-DBE7-4137-B9C2-6648CC398138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81DD-B0F7-49F6-8D02-E92621CD7D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2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381DD-B0F7-49F6-8D02-E92621CD7DA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7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611B-8D8A-4AEA-ACA6-AC88DD40106E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8B9C-4541-42FD-9C8F-B2EEBF211355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260-3123-450E-9F60-ABD8F1828B0A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500F-15F2-4142-B5A5-0BC60E51FDF6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A395-3145-4F5B-8BC3-3D9CCC10320E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82E-D3CF-455C-B213-56E32BF514B6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Box 48"/>
          <p:cNvSpPr txBox="1">
            <a:spLocks noChangeArrowheads="1"/>
          </p:cNvSpPr>
          <p:nvPr userDrawn="1"/>
        </p:nvSpPr>
        <p:spPr bwMode="auto">
          <a:xfrm>
            <a:off x="-6350" y="6615113"/>
            <a:ext cx="932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zh-TW" altLang="en-US" sz="900" dirty="0">
                <a:solidFill>
                  <a:schemeClr val="bg1"/>
                </a:solidFill>
                <a:ea typeface="微軟正黑體" panose="020B0604030504040204" pitchFamily="34" charset="-120"/>
              </a:rPr>
              <a:t>工業技術研究院機密資料 禁止複製、轉載、外流，不再使用請銷毀 </a:t>
            </a:r>
            <a:r>
              <a:rPr lang="en-US" altLang="zh-TW" sz="900" dirty="0">
                <a:solidFill>
                  <a:schemeClr val="bg1"/>
                </a:solidFill>
                <a:ea typeface="微軟正黑體" panose="020B0604030504040204" pitchFamily="34" charset="-120"/>
              </a:rPr>
              <a:t>│ ITRI  CONFIDENTIAL  DOCUMENT  DO  NOT  COPY  OR  DISTRIBUTE                       Copyright 2015 ITRI</a:t>
            </a:r>
            <a:endParaRPr lang="zh-TW" altLang="en-US" sz="900" dirty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 algn="l" eaLnBrk="1" hangingPunct="1"/>
            <a:endParaRPr lang="zh-TW" altLang="en-US" sz="90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5181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1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5181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4FD9-9D3C-4EDF-AEC0-C328503247B9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7973-3877-4556-8888-8FB57A357D94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4213D3-3EA7-FC40-BFB1-2CD8A1D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1620-909C-485E-AD33-BA454AEF7671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584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422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A92A-D33A-46D8-95D3-710B42B87C23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F10B-5D5F-487E-8C90-BD735A38D259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79D2-D320-464A-B97D-DAD48924CD00}" type="datetime1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u.edu.tw/~hhche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nk-aware-recsys-evaluation-metrics-5191bba1683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nk-aware-recsys-evaluation-metrics-5191bba1683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nk-aware-recsys-evaluation-metrics-5191bba1683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inyurl.com/2uyykdf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440D96-9E8E-7A42-84A4-1EB6BCE0D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Learning-to-rank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612136A-5BFC-6148-87E1-E3B2F09F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中央大學 陳弘軒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dirty="0">
                <a:hlinkClick r:id="rId2"/>
              </a:rPr>
              <a:t>https://www.ncu.edu.tw/~hhchen/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278A2-191C-1348-B8B5-07D4E934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8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8F0568-1583-9F4E-BD56-793B8F4AC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Learning to rank, L2R (a.k.a., machine-learned ranking, MLR)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7DF013-B248-544E-AC52-1AA767D98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B8F3-9A39-7B40-90DE-C1FBFF7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1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F2E7-365C-B34B-B153-4A17AB12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Learning to rank (L2R)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6FCA9-74A5-FD4B-B949-1D2C5A8B1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the ranking problem as a supervised learning problem</a:t>
                </a:r>
              </a:p>
              <a:p>
                <a:r>
                  <a:rPr lang="en-US" dirty="0"/>
                  <a:t>For a supervised learning, we need</a:t>
                </a:r>
              </a:p>
              <a:p>
                <a:pPr lvl="1"/>
                <a:r>
                  <a:rPr lang="en-US" dirty="0"/>
                  <a:t>A function family</a:t>
                </a:r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A loss function</a:t>
                </a:r>
              </a:p>
              <a:p>
                <a:pPr lvl="2"/>
                <a:r>
                  <a:rPr lang="en-TW" dirty="0"/>
                  <a:t>E.g., </a:t>
                </a:r>
                <a:r>
                  <a:rPr lang="en-US" dirty="0"/>
                  <a:t>mean square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An optimizer</a:t>
                </a:r>
              </a:p>
              <a:p>
                <a:pPr lvl="2"/>
                <a:r>
                  <a:rPr lang="en-TW" dirty="0"/>
                  <a:t>Use existing optimizers, e.g., SGD, Adam, RMSprop,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6FCA9-74A5-FD4B-B949-1D2C5A8B1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333" r="-46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FE3F6-D439-CE40-A294-5666ADB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470B-A35B-B444-A548-47A51F20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Learning to rank (L2R)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3D364-C2B1-6540-92BD-50B4B6F24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W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TW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TW" dirty="0"/>
                  <a:t> such that sorting the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TW" dirty="0"/>
                  <a:t>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TW" dirty="0"/>
                  <a:t> results in most optimal ranking</a:t>
                </a:r>
              </a:p>
              <a:p>
                <a:r>
                  <a:rPr lang="en-TW" dirty="0"/>
                  <a:t>Key issues</a:t>
                </a:r>
              </a:p>
              <a:p>
                <a:pPr lvl="1"/>
                <a:r>
                  <a:rPr lang="en-TW" dirty="0"/>
                  <a:t>H</a:t>
                </a:r>
                <a:r>
                  <a:rPr lang="en-US" dirty="0"/>
                  <a:t>o</a:t>
                </a:r>
                <a:r>
                  <a:rPr lang="en-TW" dirty="0"/>
                  <a:t>w to define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How to define “optimal ranking”</a:t>
                </a:r>
              </a:p>
              <a:p>
                <a:r>
                  <a:rPr lang="en-TW" dirty="0"/>
                  <a:t>Three types of learning-to-rank:</a:t>
                </a:r>
              </a:p>
              <a:p>
                <a:pPr lvl="1"/>
                <a:r>
                  <a:rPr lang="en-TW" dirty="0"/>
                  <a:t>Pointwise</a:t>
                </a:r>
              </a:p>
              <a:p>
                <a:pPr lvl="1"/>
                <a:r>
                  <a:rPr lang="en-TW" dirty="0"/>
                  <a:t>Pairwise</a:t>
                </a:r>
              </a:p>
              <a:p>
                <a:pPr lvl="1"/>
                <a:r>
                  <a:rPr lang="en-TW" dirty="0"/>
                  <a:t>Listwise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3D364-C2B1-6540-92BD-50B4B6F24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333" r="-77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C2A9-A2C3-1A40-9ADE-A4EAC777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DB46-E32D-B147-8D30-6D86AEB1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Pointwise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DA05A-F198-F840-9C8F-C2E04A01E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TW" dirty="0"/>
                  <a:t>Poitwise L2R: cast ranking as standard target prediction</a:t>
                </a:r>
              </a:p>
              <a:p>
                <a:r>
                  <a:rPr lang="en-TW" dirty="0"/>
                  <a:t>Example 1: Amazon recommendation</a:t>
                </a:r>
              </a:p>
              <a:p>
                <a:pPr lvl="1"/>
                <a:r>
                  <a:rPr lang="en-TW" dirty="0"/>
                  <a:t>Based on logs, Amazon knows when a user clicks an item</a:t>
                </a:r>
              </a:p>
              <a:p>
                <a:pPr lvl="1"/>
                <a:r>
                  <a:rPr lang="en-TW" dirty="0"/>
                  <a:t>Binary classification: 1 </a:t>
                </a:r>
                <a:r>
                  <a:rPr lang="en-TW" dirty="0">
                    <a:sym typeface="Wingdings" pitchFamily="2" charset="2"/>
                  </a:rPr>
                  <a:t> click; 0  not click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b="0" dirty="0"/>
                  <a:t> could be a </a:t>
                </a:r>
                <a:r>
                  <a:rPr lang="en-US" dirty="0"/>
                  <a:t>logistic regression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TW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 are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)</a:t>
                </a:r>
              </a:p>
              <a:p>
                <a:pPr lvl="1"/>
                <a:r>
                  <a:rPr lang="en-TW" dirty="0"/>
                  <a:t>Loss function: could be cross entropy loss</a:t>
                </a:r>
              </a:p>
              <a:p>
                <a:r>
                  <a:rPr lang="en-TW" dirty="0"/>
                  <a:t>Example 2: IMDB movie rating (1 – 5 cale)</a:t>
                </a:r>
              </a:p>
              <a:p>
                <a:pPr lvl="1"/>
                <a:r>
                  <a:rPr lang="en-TW" dirty="0"/>
                  <a:t>Based on user feedback, IMDB knows users’ ratings on items</a:t>
                </a:r>
              </a:p>
              <a:p>
                <a:pPr lvl="1"/>
                <a:r>
                  <a:rPr lang="en-TW" dirty="0"/>
                  <a:t>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could be a linear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Loss function: could be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DA05A-F198-F840-9C8F-C2E04A01E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778" r="-9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C2869-D10D-EB4F-94B6-CDD09D09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7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DEBA72-0DF1-F546-9472-B8EAC5D1AE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TW" dirty="0"/>
                  <a:t>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TW" b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DEBA72-0DF1-F546-9472-B8EAC5D1A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4F1F6-DBD1-F947-ADBA-8AD6B0F1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W" dirty="0"/>
                  <a:t>You may choose one from various families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Linear regression</a:t>
                </a:r>
              </a:p>
              <a:p>
                <a:pPr lvl="1"/>
                <a:r>
                  <a:rPr lang="en-TW" dirty="0"/>
                  <a:t>Decision tree</a:t>
                </a:r>
              </a:p>
              <a:p>
                <a:pPr lvl="1"/>
                <a:r>
                  <a:rPr lang="en-TW" dirty="0"/>
                  <a:t>Random forest</a:t>
                </a:r>
              </a:p>
              <a:p>
                <a:pPr lvl="1"/>
                <a:r>
                  <a:rPr lang="en-TW" dirty="0"/>
                  <a:t>Support vector machine</a:t>
                </a:r>
              </a:p>
              <a:p>
                <a:pPr lvl="1"/>
                <a:r>
                  <a:rPr lang="en-TW" dirty="0"/>
                  <a:t>Deep neural network</a:t>
                </a:r>
              </a:p>
              <a:p>
                <a:r>
                  <a:rPr lang="en-TW" dirty="0"/>
                  <a:t>Let the optimizer 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TW" dirty="0"/>
                  <a:t> such that, when using the specified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TW" dirty="0"/>
                  <a:t> to decide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TW" dirty="0"/>
                  <a:t>, the loss function is minimized (i.e,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TW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4F1F6-DBD1-F947-ADBA-8AD6B0F1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3309-803E-8B4F-8A51-6A4E0422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69FB-1C2B-724C-BB72-E1091C61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Problem of pointwise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7DD93-3A6B-7F4F-87FF-D0835EFED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TW" dirty="0"/>
                  <a:t>Pointwise methods wants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TW" dirty="0"/>
              </a:p>
              <a:p>
                <a:r>
                  <a:rPr lang="en-TW" dirty="0"/>
                  <a:t>However, ranking wants correct </a:t>
                </a:r>
                <a:r>
                  <a:rPr lang="en-TW" b="1" i="1" u="sng" dirty="0"/>
                  <a:t>ordering</a:t>
                </a:r>
                <a:r>
                  <a:rPr lang="en-TW" dirty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s, not correct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s</a:t>
                </a:r>
              </a:p>
              <a:p>
                <a:r>
                  <a:rPr lang="en-TW" dirty="0"/>
                  <a:t>Example</a:t>
                </a:r>
              </a:p>
              <a:p>
                <a:pPr lvl="1"/>
                <a:r>
                  <a:rPr lang="en-TW" dirty="0"/>
                  <a:t>Ground truth: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TW" dirty="0"/>
                  <a:t>, so the ranking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TW" dirty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TW" dirty="0"/>
                  <a:t> is ranked higher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TW" dirty="0"/>
                  <a:t>)</a:t>
                </a:r>
              </a:p>
              <a:p>
                <a:pPr lvl="1"/>
                <a:r>
                  <a:rPr lang="en-TW" dirty="0"/>
                  <a:t>Model 1 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TW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3−0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=12.5</m:t>
                    </m:r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Mode 2 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TW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Based on MSE, model 2 is better than model 1</a:t>
                </a:r>
              </a:p>
              <a:p>
                <a:pPr lvl="1"/>
                <a:r>
                  <a:rPr lang="en-TW" dirty="0"/>
                  <a:t>However, the order of model 1 is correct; the order of model 2 is wrong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7DD93-3A6B-7F4F-87FF-D0835EFED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667" r="-9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B055-1C8F-D248-91F2-9F271484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5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D93C-5105-DD40-8F50-DB4238AE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Pairwise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F6550-D370-6742-8D6D-6B482F8A0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TW" dirty="0"/>
                  <a:t>The correctness of an ordering is based on the relative score difference</a:t>
                </a:r>
              </a:p>
              <a:p>
                <a:pPr lvl="1"/>
                <a:r>
                  <a:rPr lang="en-TW" dirty="0"/>
                  <a:t>Consider a pair of documents at once</a:t>
                </a:r>
              </a:p>
              <a:p>
                <a:r>
                  <a:rPr lang="en-TW" dirty="0"/>
                  <a:t>Pairwise loss minimizes the average number of inversions in ranking</a:t>
                </a:r>
              </a:p>
              <a:p>
                <a:r>
                  <a:rPr lang="en-TW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TW" dirty="0"/>
                  <a:t>: the prdicted score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 is larger,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 is likely to rank higher)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TW" dirty="0"/>
                  <a:t> can be any regression function</a:t>
                </a:r>
              </a:p>
              <a:p>
                <a:pPr lvl="1"/>
                <a:r>
                  <a:rPr lang="en-TW" dirty="0"/>
                  <a:t>Loss function</a:t>
                </a:r>
                <a:r>
                  <a:rPr lang="en-US" dirty="0"/>
                  <a:t> should compare the difference or ordering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F6550-D370-6742-8D6D-6B482F8A0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333" r="-2006" b="-66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AA6D-441D-3A41-BF13-EC732CF9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20C3-0794-0649-8B74-B8B46AAF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Pairwise method loss function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8D8FC-79B4-474D-99B8-2AE7DD6B9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𝑝𝑎𝑖𝑟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TW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TW" dirty="0"/>
                  <a:t> could be: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else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Hinge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&amp;1−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else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Exponential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Logistic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TW" dirty="0"/>
              </a:p>
              <a:p>
                <a:r>
                  <a:rPr lang="en-TW" dirty="0"/>
                  <a:t>Essentially,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TW" dirty="0"/>
                  <a:t>, we tend to get loss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8D8FC-79B4-474D-99B8-2AE7DD6B9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83" t="-26444" b="-1577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7B4C-8504-194D-ACB7-C22428A3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6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07C3-8706-714A-9456-FE5CDB2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Problem of pairwise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EF8C-43B7-E44E-A364-8CC14AA3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Pairwise methods treat each document pair equally important</a:t>
            </a:r>
          </a:p>
          <a:p>
            <a:pPr lvl="1"/>
            <a:r>
              <a:rPr lang="en-TW" dirty="0"/>
              <a:t>But in reality, the top-10 returns are more important than the others (e.g., documents ranked in 91st – 100th)</a:t>
            </a:r>
          </a:p>
          <a:p>
            <a:r>
              <a:rPr lang="en-TW" dirty="0"/>
              <a:t>Consequently, pairwise methods may compromise the quality of top-10 to improve the ordering in the tail of top-100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4660C-A180-DB42-B4B3-4694D73F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E0BDFC-FACC-8244-9FE3-8441ECCC6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Detour: ranking metrics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536E4-BC3B-0C45-96C7-6CF88941C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A19F6-AD37-3B43-BE90-FACD6E6D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2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0560-D6C9-E44D-9269-B1AC1722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dirty="0"/>
              <a:t>Ranking is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6C16-A0ED-C24E-A5D4-273FE5B4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Search engine</a:t>
            </a:r>
          </a:p>
          <a:p>
            <a:pPr lvl="1"/>
            <a:r>
              <a:rPr lang="en-TW" b="1" dirty="0"/>
              <a:t>Ranking</a:t>
            </a:r>
            <a:r>
              <a:rPr lang="en-TW" dirty="0"/>
              <a:t> </a:t>
            </a:r>
            <a:r>
              <a:rPr lang="en-TW" b="1" dirty="0">
                <a:solidFill>
                  <a:srgbClr val="FF0000"/>
                </a:solidFill>
              </a:rPr>
              <a:t>billions</a:t>
            </a:r>
            <a:r>
              <a:rPr lang="en-TW" dirty="0"/>
              <a:t> of web pages based on </a:t>
            </a:r>
            <a:r>
              <a:rPr lang="en-TW" b="1" dirty="0">
                <a:solidFill>
                  <a:srgbClr val="00B050"/>
                </a:solidFill>
              </a:rPr>
              <a:t>user specified text</a:t>
            </a:r>
          </a:p>
          <a:p>
            <a:r>
              <a:rPr lang="en-TW" dirty="0"/>
              <a:t>Recommender system</a:t>
            </a:r>
          </a:p>
          <a:p>
            <a:pPr lvl="1"/>
            <a:r>
              <a:rPr lang="en-TW" b="1" dirty="0"/>
              <a:t>Ranking</a:t>
            </a:r>
            <a:r>
              <a:rPr lang="en-TW" dirty="0"/>
              <a:t> </a:t>
            </a:r>
            <a:r>
              <a:rPr lang="en-TW" b="1" dirty="0">
                <a:solidFill>
                  <a:srgbClr val="FF0000"/>
                </a:solidFill>
              </a:rPr>
              <a:t>millions</a:t>
            </a:r>
            <a:r>
              <a:rPr lang="en-TW" dirty="0"/>
              <a:t> of items (e.g., books, movies, music, documents) based on various clues (usually </a:t>
            </a:r>
            <a:r>
              <a:rPr lang="en-TW" b="1" dirty="0">
                <a:solidFill>
                  <a:srgbClr val="00B050"/>
                </a:solidFill>
              </a:rPr>
              <a:t>without explict request</a:t>
            </a:r>
            <a:r>
              <a:rPr lang="en-TW" dirty="0"/>
              <a:t> from users)</a:t>
            </a:r>
          </a:p>
          <a:p>
            <a:r>
              <a:rPr lang="en-TW" dirty="0"/>
              <a:t>Digital assistant</a:t>
            </a:r>
          </a:p>
          <a:p>
            <a:pPr lvl="1"/>
            <a:r>
              <a:rPr lang="en-TW" b="1" dirty="0"/>
              <a:t>Ranking</a:t>
            </a:r>
            <a:r>
              <a:rPr lang="en-TW" dirty="0"/>
              <a:t> </a:t>
            </a:r>
            <a:r>
              <a:rPr lang="en-TW" b="1" dirty="0">
                <a:solidFill>
                  <a:srgbClr val="FF0000"/>
                </a:solidFill>
              </a:rPr>
              <a:t>thousands </a:t>
            </a:r>
            <a:r>
              <a:rPr lang="en-TW" dirty="0"/>
              <a:t>items and possible actions (e.g., open the navigation app; turn on the battary saving mode) based on </a:t>
            </a:r>
            <a:r>
              <a:rPr lang="en-TW" b="1" dirty="0">
                <a:solidFill>
                  <a:srgbClr val="00B050"/>
                </a:solidFill>
              </a:rPr>
              <a:t>voice command and other clues</a:t>
            </a:r>
            <a:r>
              <a:rPr lang="en-TW" dirty="0"/>
              <a:t> (e.g., day of week, weather,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ABB15-4025-344A-9B72-76A4B2CD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ADE3-1C70-AC49-9AB3-3C5480A3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dirty="0"/>
              <a:t>Ranking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3CD0-75DF-E74A-9BEA-D0F0BBE5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Concept: correctly ranking the </a:t>
            </a:r>
            <a:r>
              <a:rPr lang="en-TW" b="1" i="1" u="sng" dirty="0"/>
              <a:t>top</a:t>
            </a:r>
            <a:r>
              <a:rPr lang="en-TW" dirty="0"/>
              <a:t> returns are more valuable than correctly ranking the others</a:t>
            </a:r>
          </a:p>
          <a:p>
            <a:pPr lvl="1"/>
            <a:r>
              <a:rPr lang="en-TW" dirty="0"/>
              <a:t>We usually browse only the first page of a search</a:t>
            </a:r>
          </a:p>
          <a:p>
            <a:r>
              <a:rPr lang="en-TW" dirty="0"/>
              <a:t>Metric for ranking evaluation</a:t>
            </a:r>
          </a:p>
          <a:p>
            <a:pPr lvl="1"/>
            <a:r>
              <a:rPr lang="en-TW" dirty="0"/>
              <a:t>Mean Reciprocal Rank (MRR)</a:t>
            </a:r>
          </a:p>
          <a:p>
            <a:pPr lvl="1"/>
            <a:r>
              <a:rPr lang="en-TW" dirty="0"/>
              <a:t>Mean Average Precision (MAP)</a:t>
            </a:r>
          </a:p>
          <a:p>
            <a:pPr lvl="1"/>
            <a:r>
              <a:rPr lang="en-TW" dirty="0"/>
              <a:t>(Normalized) Discounted Cumulative Gain (DCG, or nDCG)</a:t>
            </a:r>
          </a:p>
          <a:p>
            <a:pPr lvl="1"/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E0EA-69B2-2244-AC98-9280EE1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FFA5-B59E-4047-A7E0-EF9035F5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Mean Reciprocal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84C23-364F-1446-B181-43A0EA055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W" dirty="0"/>
                  <a:t>Measure the position of the </a:t>
                </a:r>
                <a:r>
                  <a:rPr lang="en-TW" b="1" i="1" u="sng" dirty="0"/>
                  <a:t>first</a:t>
                </a:r>
                <a:r>
                  <a:rPr lang="en-TW" dirty="0"/>
                  <a:t> relevant item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MRR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𝑟𝑎𝑛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TW" dirty="0"/>
                  <a:t>: number of queries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: the position of the first relevant item for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84C23-364F-1446-B181-43A0EA055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333" r="-138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71F95-9EE5-9749-93DF-7E83A301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9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421B-CC5B-7B48-9151-415933E6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Mean Reciprocal Rank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B66A1-ECC9-9442-BD84-9170CDFF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2C5BE9E-6136-9840-BD67-29372A5DB4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6" y="1143000"/>
            <a:ext cx="6789767" cy="53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A92538-33CD-7D43-9A94-FEE3ABD85700}"/>
              </a:ext>
            </a:extLst>
          </p:cNvPr>
          <p:cNvSpPr/>
          <p:nvPr/>
        </p:nvSpPr>
        <p:spPr>
          <a:xfrm>
            <a:off x="0" y="6488668"/>
            <a:ext cx="8648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dirty="0"/>
              <a:t>Source: </a:t>
            </a:r>
            <a:r>
              <a:rPr lang="en-TW" dirty="0">
                <a:hlinkClick r:id="rId3"/>
              </a:rPr>
              <a:t>https://medium.com/swlh/rank-aware-recsys-evaluation-metrics-5191bba16832</a:t>
            </a:r>
            <a:r>
              <a:rPr lang="en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379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6F50-8DA3-5941-AAD6-8568DEF3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Mean Average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1EC57-29DB-CB4D-9B96-EA2D5D6BE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TW" dirty="0"/>
                  <a:t>Measure the position of </a:t>
                </a:r>
                <a:r>
                  <a:rPr lang="en-TW" b="1" i="1" u="sng" dirty="0"/>
                  <a:t>all</a:t>
                </a:r>
                <a:r>
                  <a:rPr lang="en-TW" dirty="0"/>
                  <a:t> (or the </a:t>
                </a:r>
                <a:r>
                  <a:rPr lang="en-TW" b="1" i="1" u="sng" dirty="0"/>
                  <a:t>top-n</a:t>
                </a:r>
                <a:r>
                  <a:rPr lang="en-TW" dirty="0"/>
                  <a:t>) relevant items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AveP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relevant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documents</m:t>
                        </m:r>
                      </m:den>
                    </m:f>
                  </m:oMath>
                </a14:m>
                <a:endParaRPr lang="en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TW" dirty="0"/>
                  <a:t>: number of returned documents of a query (or a cut-off position)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: precision-at-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: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TW" dirty="0"/>
                  <a:t>th document is relevant or not (1 or 0)</a:t>
                </a:r>
              </a:p>
              <a:p>
                <a:r>
                  <a:rPr lang="en-TW" dirty="0"/>
                  <a:t>Mean Average Precision: average of “Average Precision”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AveP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endParaRPr lang="en-TW" i="1" dirty="0"/>
              </a:p>
              <a:p>
                <a:pPr lvl="1"/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1EC57-29DB-CB4D-9B96-EA2D5D6BE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333" b="-377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C3FED-2275-0847-9D41-86ED5640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1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B086-0021-9440-A5D2-A80A7842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Mean Average Precision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2F545-BCDC-6F4A-B2DB-AD19304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BA66EB-8F94-364E-81FD-616BCC90F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1177"/>
            <a:ext cx="8229600" cy="51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688E5F-5770-724F-B455-4D4A32747F78}"/>
              </a:ext>
            </a:extLst>
          </p:cNvPr>
          <p:cNvSpPr/>
          <p:nvPr/>
        </p:nvSpPr>
        <p:spPr>
          <a:xfrm>
            <a:off x="0" y="6488668"/>
            <a:ext cx="8648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dirty="0"/>
              <a:t>Source: </a:t>
            </a:r>
            <a:r>
              <a:rPr lang="en-TW" dirty="0">
                <a:hlinkClick r:id="rId3"/>
              </a:rPr>
              <a:t>https://medium.com/swlh/rank-aware-recsys-evaluation-metrics-5191bba16832</a:t>
            </a:r>
            <a:r>
              <a:rPr lang="en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38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F614-549A-3547-85CA-A7C75472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(Normalized) Discounted Cumulative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64EE8-8745-8B43-9F69-C4A30CC55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TW" dirty="0"/>
                  <a:t>Measure the position and relevance score of all (or the top-</a:t>
                </a:r>
                <a:r>
                  <a:rPr lang="en-TW" i="1" dirty="0"/>
                  <a:t>n</a:t>
                </a:r>
                <a:r>
                  <a:rPr lang="en-TW" dirty="0"/>
                  <a:t>) items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DCG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TW" dirty="0"/>
                  <a:t>: number of returned documents of a query (or a cut-off position)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: the relevance score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TW" dirty="0"/>
                  <a:t>th document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DCG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DCG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IDCG</m:t>
                        </m:r>
                      </m:den>
                    </m:f>
                  </m:oMath>
                </a14:m>
                <a:endParaRPr lang="en-TW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DCG</m:t>
                    </m:r>
                  </m:oMath>
                </a14:m>
                <a:r>
                  <a:rPr lang="en-TW" dirty="0"/>
                  <a:t>: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DCG</m:t>
                    </m:r>
                  </m:oMath>
                </a14:m>
                <a:r>
                  <a:rPr lang="en-TW" dirty="0"/>
                  <a:t> score when the top-</a:t>
                </a:r>
                <a:r>
                  <a:rPr lang="en-TW" i="1" dirty="0"/>
                  <a:t>n</a:t>
                </a:r>
                <a:r>
                  <a:rPr lang="en-TW" dirty="0"/>
                  <a:t> returned documents are perfectly ranked</a:t>
                </a:r>
              </a:p>
              <a:p>
                <a:r>
                  <a:rPr lang="en-TW" dirty="0"/>
                  <a:t>Average DCG/NDCG is the average of DCG/NDCG scores across all queries</a:t>
                </a:r>
              </a:p>
              <a:p>
                <a:pPr lvl="1"/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64EE8-8745-8B43-9F69-C4A30CC55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44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77352-22AD-0E4B-B78F-1A851018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2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9F51-5B5A-0F4F-8F8D-89F7DDA6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DCG and NDCG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3DA70-B832-464B-85A0-705A4D6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C5F6F4-FE69-D348-ACD1-9DCDAA903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58879"/>
            <a:ext cx="8648700" cy="54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FEA19D-3BA5-5340-8172-B45E1A6B9A53}"/>
              </a:ext>
            </a:extLst>
          </p:cNvPr>
          <p:cNvSpPr/>
          <p:nvPr/>
        </p:nvSpPr>
        <p:spPr>
          <a:xfrm>
            <a:off x="0" y="6488668"/>
            <a:ext cx="8648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dirty="0"/>
              <a:t>Source: </a:t>
            </a:r>
            <a:r>
              <a:rPr lang="en-TW" dirty="0">
                <a:hlinkClick r:id="rId3"/>
              </a:rPr>
              <a:t>https://medium.com/swlh/rank-aware-recsys-evaluation-metrics-5191bba16832</a:t>
            </a:r>
            <a:r>
              <a:rPr lang="en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5136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E0BDFC-FACC-8244-9FE3-8441ECCC6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Detour ends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536E4-BC3B-0C45-96C7-6CF88941C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A19F6-AD37-3B43-BE90-FACD6E6D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2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0448-C9F7-CD47-9971-08065A57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Listwise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018DC-BC95-744D-B97E-A4E3807C5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TW" dirty="0"/>
                  <a:t>Optimize ranking metrics directly</a:t>
                </a:r>
              </a:p>
              <a:p>
                <a:pPr lvl="1"/>
                <a:r>
                  <a:rPr lang="en-TW" dirty="0"/>
                  <a:t>I.e.,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TW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TW" dirty="0"/>
                  <a:t> such that sorting the documents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TW" dirty="0"/>
                  <a:t> results in most optimal ranking based on a ranking metric, e.g., AverageNDCG or MAP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DCG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TW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AveP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endParaRPr lang="en-TW" dirty="0"/>
              </a:p>
              <a:p>
                <a:r>
                  <a:rPr lang="en-US" dirty="0"/>
                  <a:t>But this is challenging</a:t>
                </a:r>
              </a:p>
              <a:p>
                <a:pPr lvl="1"/>
                <a:r>
                  <a:rPr lang="en-US" dirty="0"/>
                  <a:t>These measures depend not only the numeric values returned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but also </a:t>
                </a:r>
                <a:r>
                  <a:rPr lang="en-US" b="1" dirty="0"/>
                  <a:t>the ranks of </a:t>
                </a:r>
                <a:r>
                  <a:rPr lang="en-US" b="1" dirty="0">
                    <a:solidFill>
                      <a:srgbClr val="FF0000"/>
                    </a:solidFill>
                  </a:rPr>
                  <a:t>all other</a:t>
                </a:r>
                <a:r>
                  <a:rPr lang="en-US" b="1" dirty="0"/>
                  <a:t>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018DC-BC95-744D-B97E-A4E3807C5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444" r="-185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9F44D-D5F6-D846-A78E-1AB35E18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4F3A-762F-AB41-8772-3669B0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Listwise methods usually require some workaround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E3DEB-7D48-8641-B2CF-F2B84AC68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TW" dirty="0"/>
                  <a:t>Method 1: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TW" dirty="0"/>
                  <a:t> to minimize variations of pairwise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ΔDCG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TW" dirty="0"/>
              </a:p>
              <a:p>
                <a:pPr lvl="2"/>
                <a:r>
                  <a:rPr lang="en-TW" dirty="0"/>
                  <a:t>If we disregard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ΔDCG</m:t>
                        </m:r>
                      </m:e>
                    </m:d>
                  </m:oMath>
                </a14:m>
                <a:r>
                  <a:rPr lang="en-TW" dirty="0"/>
                  <a:t>, it becomes pairwise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𝑝𝑎𝑖𝑟</m:t>
                        </m:r>
                      </m:sub>
                    </m:sSub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E.g., LambdaRank: </a:t>
                </a:r>
                <a:br>
                  <a:rPr lang="en-TW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ΔDCG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TW" dirty="0"/>
              </a:p>
              <a:p>
                <a:r>
                  <a:rPr lang="en-TW" dirty="0"/>
                  <a:t>Method 2: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TW" dirty="0"/>
                  <a:t> to minimize distance between (approximated) probability distributions</a:t>
                </a:r>
              </a:p>
              <a:p>
                <a:pPr lvl="1"/>
                <a:r>
                  <a:rPr lang="en-TW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TW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TW" dirty="0"/>
                  <a:t>,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E3DEB-7D48-8641-B2CF-F2B84AC68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000" b="-511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518A9-C7DD-9647-B17F-BB0B5900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625B3-200A-3249-9768-1D1147B0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025165-4A9E-A94E-8968-54B6677D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Rule-based ranking</a:t>
            </a:r>
          </a:p>
          <a:p>
            <a:pPr lvl="1"/>
            <a:r>
              <a:rPr lang="en-TW" dirty="0"/>
              <a:t>Ranking in search engines</a:t>
            </a:r>
          </a:p>
          <a:p>
            <a:pPr lvl="2"/>
            <a:r>
              <a:rPr lang="en-TW" dirty="0"/>
              <a:t>TF-IDF and PageRank</a:t>
            </a:r>
          </a:p>
          <a:p>
            <a:pPr lvl="1"/>
            <a:r>
              <a:rPr lang="en-TW" dirty="0"/>
              <a:t>Ranking in recommender systems</a:t>
            </a:r>
          </a:p>
          <a:p>
            <a:pPr lvl="2"/>
            <a:r>
              <a:rPr lang="en-TW" dirty="0"/>
              <a:t>View also view, buy also buy</a:t>
            </a:r>
          </a:p>
          <a:p>
            <a:r>
              <a:rPr lang="en-TW" dirty="0"/>
              <a:t>Learning-based ranking</a:t>
            </a:r>
          </a:p>
          <a:p>
            <a:pPr lvl="1"/>
            <a:r>
              <a:rPr lang="en-TW" dirty="0"/>
              <a:t>Pointwise</a:t>
            </a:r>
          </a:p>
          <a:p>
            <a:pPr lvl="1"/>
            <a:r>
              <a:rPr lang="en-US" dirty="0"/>
              <a:t>P</a:t>
            </a:r>
            <a:r>
              <a:rPr lang="en-TW" dirty="0"/>
              <a:t>airwise</a:t>
            </a:r>
          </a:p>
          <a:p>
            <a:pPr lvl="1"/>
            <a:r>
              <a:rPr lang="en-TW" dirty="0"/>
              <a:t>Listwise</a:t>
            </a:r>
          </a:p>
          <a:p>
            <a:r>
              <a:rPr lang="en-TW"/>
              <a:t>Practical issues</a:t>
            </a:r>
            <a:endParaRPr lang="en-TW" dirty="0"/>
          </a:p>
          <a:p>
            <a:pPr lvl="1"/>
            <a:endParaRPr lang="en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115C9-F320-A64D-A657-1A50339E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15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4F3A-762F-AB41-8772-3669B0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Listwise methods usually require some workaround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E3DEB-7D48-8641-B2CF-F2B84AC68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W" dirty="0"/>
                  <a:t>Method 3: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TW" dirty="0"/>
                  <a:t> to maximize a lower bound </a:t>
                </a:r>
                <a:r>
                  <a:rPr lang="en-TW"/>
                  <a:t>of DCG (SIGIR 2019)</a:t>
                </a:r>
                <a:endParaRPr lang="en-TW" dirty="0"/>
              </a:p>
              <a:p>
                <a:pPr lvl="1"/>
                <a:r>
                  <a:rPr lang="en-TW" dirty="0"/>
                  <a:t>DCG is non-differentiable so maximizing DCG is difficult</a:t>
                </a:r>
              </a:p>
              <a:p>
                <a:pPr lvl="1"/>
                <a:r>
                  <a:rPr lang="en-TW" dirty="0"/>
                  <a:t>Instead, maximize a differentiable function that represents a lower bound of DCG</a:t>
                </a:r>
              </a:p>
              <a:p>
                <a:pPr lvl="2"/>
                <a:r>
                  <a:rPr lang="en-TW" dirty="0"/>
                  <a:t>Details in the next slide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E3DEB-7D48-8641-B2CF-F2B84AC68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518A9-C7DD-9647-B17F-BB0B5900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5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4F3A-762F-AB41-8772-3669B0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dirty="0"/>
              <a:t>Deriving lower bound of DCG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E3DEB-7D48-8641-B2CF-F2B84AC68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TW" dirty="0"/>
                  <a:t>Estimated ranking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TW" dirty="0"/>
                  <a:t> of a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dirty="0"/>
                  <a:t>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TW" dirty="0"/>
              </a:p>
              <a:p>
                <a:pPr lvl="2"/>
                <a:r>
                  <a:rPr lang="en-TW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 is the only document 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 should rank 1st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TW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TW" dirty="0"/>
              </a:p>
              <a:p>
                <a:pPr lvl="2"/>
                <a:r>
                  <a:rPr lang="en-TW" dirty="0"/>
                  <a:t>Likewise, if there are </a:t>
                </a:r>
                <a:r>
                  <a:rPr lang="en-TW" i="1" dirty="0"/>
                  <a:t>k</a:t>
                </a:r>
                <a:r>
                  <a:rPr lang="en-TW" dirty="0"/>
                  <a:t> documents 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TW" dirty="0"/>
                  <a:t> should rank </a:t>
                </a:r>
                <a:r>
                  <a:rPr lang="en-TW" i="1" dirty="0"/>
                  <a:t>k</a:t>
                </a:r>
                <a:r>
                  <a:rPr lang="en-TW" dirty="0"/>
                  <a:t>th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TW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TW" dirty="0"/>
              </a:p>
              <a:p>
                <a:r>
                  <a:rPr lang="en-TW" dirty="0"/>
                  <a:t>Upper bound of rank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TW" dirty="0"/>
              </a:p>
              <a:p>
                <a:r>
                  <a:rPr lang="en-TW" dirty="0"/>
                  <a:t>Lower bound of DCG (L-DCG)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TW" dirty="0"/>
                      <m:t>DCG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TW" dirty="0"/>
                      <m:t>L</m:t>
                    </m:r>
                    <m:r>
                      <m:rPr>
                        <m:nor/>
                      </m:rPr>
                      <a:rPr lang="en-TW" dirty="0"/>
                      <m:t>−</m:t>
                    </m:r>
                    <m:r>
                      <m:rPr>
                        <m:nor/>
                      </m:rPr>
                      <a:rPr lang="en-TW" dirty="0"/>
                      <m:t>DCG</m:t>
                    </m:r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The L-DCG is continuous and differentiable so easier to maximize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E3DEB-7D48-8641-B2CF-F2B84AC68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222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518A9-C7DD-9647-B17F-BB0B5900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0882-8A38-D449-B99B-D8635CE2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How to rank millions of items in real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8983-4212-AA44-B7DC-3BFD7874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W" dirty="0"/>
              <a:t>Example: when browsing an item on an EC website, how to find top-5 relevant items out of millions of items?</a:t>
            </a:r>
          </a:p>
          <a:p>
            <a:r>
              <a:rPr lang="en-TW" dirty="0"/>
              <a:t>Online computation</a:t>
            </a:r>
          </a:p>
          <a:p>
            <a:pPr lvl="1"/>
            <a:r>
              <a:rPr lang="en-TW" dirty="0"/>
              <a:t>Too slow for real time ranking / recommendation</a:t>
            </a:r>
          </a:p>
          <a:p>
            <a:r>
              <a:rPr lang="en-TW" dirty="0"/>
              <a:t>Offline computation</a:t>
            </a:r>
          </a:p>
          <a:p>
            <a:pPr lvl="1"/>
            <a:r>
              <a:rPr lang="en-TW" dirty="0"/>
              <a:t>Possible strategies</a:t>
            </a:r>
          </a:p>
          <a:p>
            <a:pPr lvl="2"/>
            <a:r>
              <a:rPr lang="en-TW" dirty="0"/>
              <a:t>TFIDF</a:t>
            </a:r>
          </a:p>
          <a:p>
            <a:pPr lvl="2"/>
            <a:r>
              <a:rPr lang="en-TW" dirty="0"/>
              <a:t>Compute top-</a:t>
            </a:r>
            <a:r>
              <a:rPr lang="en-TW" i="1" dirty="0"/>
              <a:t>k</a:t>
            </a:r>
            <a:r>
              <a:rPr lang="en-TW" dirty="0"/>
              <a:t> similar items for each item in advance</a:t>
            </a:r>
          </a:p>
          <a:p>
            <a:pPr lvl="1"/>
            <a:r>
              <a:rPr lang="en-TW" dirty="0"/>
              <a:t>Problem: contextual clues (that may vary over queries) cannot be included</a:t>
            </a:r>
          </a:p>
          <a:p>
            <a:pPr lvl="2"/>
            <a:r>
              <a:rPr lang="en-TW" dirty="0"/>
              <a:t>E.g., user’s gender, user’s location, current weather, current date,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EE885-322E-0549-BB55-1622DC9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BF6C-0EEC-3D49-9C46-A5B30DA5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Candidate generation and rank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25C8-EF3B-FB4C-A662-C0FDCE33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26A0AAA6-D197-7249-9DD0-B09A45F8F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5925"/>
            <a:ext cx="8229600" cy="46291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F9D94E-33E4-4F4C-96EF-5BEBA9CCD183}"/>
              </a:ext>
            </a:extLst>
          </p:cNvPr>
          <p:cNvSpPr/>
          <p:nvPr/>
        </p:nvSpPr>
        <p:spPr>
          <a:xfrm>
            <a:off x="152400" y="6400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1400" dirty="0"/>
              <a:t>Source: 楊易哲.  “探索深度學習或簡易學習模型在點擊率預測任務中的使用時機” 2020 (中大論文)</a:t>
            </a:r>
          </a:p>
        </p:txBody>
      </p:sp>
    </p:spTree>
    <p:extLst>
      <p:ext uri="{BB962C8B-B14F-4D97-AF65-F5344CB8AC3E}">
        <p14:creationId xmlns:p14="http://schemas.microsoft.com/office/powerpoint/2010/main" val="1397710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BF57-C596-AE4D-97B7-0B912FEF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Candidate generation and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248D-2A78-484C-A4C1-E2CCADDC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TW" dirty="0"/>
              <a:t>Candidate generation</a:t>
            </a:r>
          </a:p>
          <a:p>
            <a:pPr lvl="1"/>
            <a:r>
              <a:rPr lang="en-TW" dirty="0"/>
              <a:t>From millions of items select few (e.g., dozens or hundreds) candidate items </a:t>
            </a:r>
          </a:p>
          <a:p>
            <a:pPr lvl="1"/>
            <a:r>
              <a:rPr lang="en-TW" dirty="0"/>
              <a:t>Fast, high recall</a:t>
            </a:r>
          </a:p>
          <a:p>
            <a:pPr lvl="1"/>
            <a:r>
              <a:rPr lang="en-TW" dirty="0"/>
              <a:t>Usually preprocessed for fast online query</a:t>
            </a:r>
          </a:p>
          <a:p>
            <a:pPr lvl="1"/>
            <a:r>
              <a:rPr lang="en-TW" dirty="0"/>
              <a:t>E.g., TFIDF, KNN</a:t>
            </a:r>
          </a:p>
          <a:p>
            <a:r>
              <a:rPr lang="en-TW" dirty="0"/>
              <a:t>Ranking</a:t>
            </a:r>
          </a:p>
          <a:p>
            <a:pPr lvl="1"/>
            <a:r>
              <a:rPr lang="en-TW" dirty="0"/>
              <a:t>Rank candidate items (usually dozens or hundreds)</a:t>
            </a:r>
          </a:p>
          <a:p>
            <a:pPr lvl="1"/>
            <a:r>
              <a:rPr lang="en-TW" dirty="0"/>
              <a:t>Could be complex</a:t>
            </a:r>
          </a:p>
          <a:p>
            <a:pPr lvl="1"/>
            <a:r>
              <a:rPr lang="en-TW" dirty="0"/>
              <a:t>Online computation, so integrating dynamic contextual clues is possible</a:t>
            </a:r>
          </a:p>
          <a:p>
            <a:pPr lvl="1"/>
            <a:r>
              <a:rPr lang="en-TW" dirty="0"/>
              <a:t>E.g., learning-to-rank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8633-6D1B-2543-8D4E-1C18F31C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346C-6459-7B4E-B850-F4786932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1862-4A52-5942-B6F1-A9866124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Ranking is an essential topic in various information systems</a:t>
            </a:r>
          </a:p>
          <a:p>
            <a:r>
              <a:rPr lang="en-TW" dirty="0"/>
              <a:t>Rule-based ranking</a:t>
            </a:r>
          </a:p>
          <a:p>
            <a:pPr lvl="1"/>
            <a:r>
              <a:rPr lang="en-TW" dirty="0"/>
              <a:t>Relevancy score (e.g., TFIDF)</a:t>
            </a:r>
          </a:p>
          <a:p>
            <a:pPr lvl="1"/>
            <a:r>
              <a:rPr lang="en-TW" dirty="0"/>
              <a:t>Importance score (e.g., PageRank)</a:t>
            </a:r>
          </a:p>
          <a:p>
            <a:r>
              <a:rPr lang="en-TW" dirty="0"/>
              <a:t>ML-based ranking (learning to rank)</a:t>
            </a:r>
          </a:p>
          <a:p>
            <a:pPr lvl="1"/>
            <a:r>
              <a:rPr lang="en-TW" dirty="0"/>
              <a:t>Pointwise, pairwise, and listwise</a:t>
            </a:r>
          </a:p>
          <a:p>
            <a:r>
              <a:rPr lang="en-TW" dirty="0"/>
              <a:t>Ranking metrics</a:t>
            </a:r>
          </a:p>
          <a:p>
            <a:pPr lvl="1"/>
            <a:r>
              <a:rPr lang="en-TW" dirty="0"/>
              <a:t>NDCG, MAP, MRR</a:t>
            </a:r>
          </a:p>
          <a:p>
            <a:r>
              <a:rPr lang="en-US" dirty="0"/>
              <a:t>C</a:t>
            </a:r>
            <a:r>
              <a:rPr lang="en-TW" dirty="0"/>
              <a:t>andidate generation and ranking</a:t>
            </a:r>
          </a:p>
          <a:p>
            <a:r>
              <a:rPr lang="en-TW" dirty="0"/>
              <a:t>Issues of ranking and 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7A4CE-ED2D-DD48-93B5-0BD624C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0964-674F-E64B-881D-950817A8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AC66-F1BF-5646-94CA-F004885A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Explain and compare the following methods</a:t>
            </a:r>
          </a:p>
          <a:p>
            <a:pPr lvl="1"/>
            <a:r>
              <a:rPr lang="en-TW" dirty="0"/>
              <a:t>Pointwise ranking</a:t>
            </a:r>
          </a:p>
          <a:p>
            <a:pPr lvl="1"/>
            <a:r>
              <a:rPr lang="en-US" dirty="0"/>
              <a:t>P</a:t>
            </a:r>
            <a:r>
              <a:rPr lang="en-TW" dirty="0"/>
              <a:t>airwise ranking</a:t>
            </a:r>
          </a:p>
          <a:p>
            <a:pPr lvl="1"/>
            <a:r>
              <a:rPr lang="en-TW" dirty="0"/>
              <a:t>Listwise ranking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2A6A0-4FB9-4140-94B2-303B77E3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2B7C-A360-0B45-B4BD-1B7E0059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Ranking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C6A9-E310-074C-9ABF-F59A35DC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Ranking by rules</a:t>
            </a:r>
          </a:p>
          <a:p>
            <a:pPr lvl="1"/>
            <a:r>
              <a:rPr lang="en-TW" dirty="0"/>
              <a:t>Define ranking rules by experience</a:t>
            </a:r>
          </a:p>
          <a:p>
            <a:pPr lvl="1"/>
            <a:endParaRPr lang="en-TW" dirty="0"/>
          </a:p>
          <a:p>
            <a:r>
              <a:rPr lang="en-TW" dirty="0"/>
              <a:t>Ranking by ML models</a:t>
            </a:r>
          </a:p>
          <a:p>
            <a:pPr lvl="1"/>
            <a:r>
              <a:rPr lang="en-TW" dirty="0"/>
              <a:t>Machines learn the ranking rules based on user logs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624A2-3F8B-FC4F-9990-2C2BFD04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5C3A-949C-EB4B-9BD8-A5A5ED4D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Rule-based ranking strategy for search engines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A5100-838D-3C42-BB6C-92AADE56B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TW" dirty="0"/>
                  <a:t>Given a query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TW" dirty="0"/>
                  <a:t> and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TW" dirty="0"/>
                  <a:t>, document ranking may based on</a:t>
                </a:r>
              </a:p>
              <a:p>
                <a:pPr lvl="1"/>
                <a:r>
                  <a:rPr lang="en-TW" dirty="0"/>
                  <a:t>Relevence score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TW" dirty="0"/>
              </a:p>
              <a:p>
                <a:pPr lvl="1"/>
                <a:r>
                  <a:rPr lang="en-TW" dirty="0"/>
                  <a:t>Importance score of a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TW" dirty="0"/>
              </a:p>
              <a:p>
                <a:r>
                  <a:rPr lang="en-TW" dirty="0"/>
                  <a:t>TFIDF: measuring relevance score</a:t>
                </a:r>
              </a:p>
              <a:p>
                <a:pPr lvl="1"/>
                <a:r>
                  <a:rPr lang="en-TW" dirty="0"/>
                  <a:t>TF (term frequency): frequent terms in a document are more important to the document</a:t>
                </a:r>
              </a:p>
              <a:p>
                <a:pPr lvl="1"/>
                <a:r>
                  <a:rPr lang="en-TW" dirty="0"/>
                  <a:t>IDF (inverse document frequency): frequent terms in a corpus are less informative (e.g., “the”)</a:t>
                </a:r>
              </a:p>
              <a:p>
                <a:r>
                  <a:rPr lang="en-TW" dirty="0"/>
                  <a:t>PageRank: measuring imporance score of a page</a:t>
                </a:r>
              </a:p>
              <a:p>
                <a:pPr lvl="1"/>
                <a:r>
                  <a:rPr lang="en-TW" dirty="0"/>
                  <a:t>Important webpages are linked by many webpages</a:t>
                </a:r>
              </a:p>
              <a:p>
                <a:pPr lvl="1"/>
                <a:r>
                  <a:rPr lang="en-TW" dirty="0"/>
                  <a:t>If a page </a:t>
                </a:r>
                <a:r>
                  <a:rPr lang="en-TW" i="1" dirty="0"/>
                  <a:t>A</a:t>
                </a:r>
                <a:r>
                  <a:rPr lang="en-TW" dirty="0"/>
                  <a:t> is linked by an important page, it is likely that </a:t>
                </a:r>
                <a:r>
                  <a:rPr lang="en-TW" i="1" dirty="0"/>
                  <a:t>A</a:t>
                </a:r>
                <a:r>
                  <a:rPr lang="en-TW" dirty="0"/>
                  <a:t> is important as well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A5100-838D-3C42-BB6C-92AADE56B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000" r="-1852" b="-88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37468-0192-C347-8B9F-FA9D1B31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F5CD-9294-AE4C-BF6A-EBF5B58A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981200" cy="1143000"/>
          </a:xfrm>
        </p:spPr>
        <p:txBody>
          <a:bodyPr>
            <a:normAutofit fontScale="90000"/>
          </a:bodyPr>
          <a:lstStyle/>
          <a:p>
            <a:r>
              <a:rPr lang="en-TW" dirty="0"/>
              <a:t>TFIDF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8E38-8B51-984E-82EA-9EF078B0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0"/>
            <a:ext cx="6400801" cy="1524000"/>
          </a:xfrm>
        </p:spPr>
        <p:txBody>
          <a:bodyPr>
            <a:normAutofit fontScale="85000" lnSpcReduction="10000"/>
          </a:bodyPr>
          <a:lstStyle/>
          <a:p>
            <a:r>
              <a:rPr lang="en-TW" sz="2800" dirty="0"/>
              <a:t>Doc1: </a:t>
            </a:r>
            <a:r>
              <a:rPr lang="en-TW" sz="2800" b="1" dirty="0"/>
              <a:t>it</a:t>
            </a:r>
            <a:r>
              <a:rPr lang="en-TW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is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going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to</a:t>
            </a:r>
            <a:r>
              <a:rPr lang="en-US" sz="2800" dirty="0"/>
              <a:t> rain today</a:t>
            </a:r>
          </a:p>
          <a:p>
            <a:r>
              <a:rPr lang="en-US" sz="2800" dirty="0"/>
              <a:t>Doc2: today I am not </a:t>
            </a:r>
            <a:r>
              <a:rPr lang="en-US" sz="2800" b="1" dirty="0">
                <a:solidFill>
                  <a:srgbClr val="00B050"/>
                </a:solidFill>
              </a:rPr>
              <a:t>going</a:t>
            </a:r>
            <a:r>
              <a:rPr lang="en-US" sz="2800" dirty="0"/>
              <a:t> outside</a:t>
            </a:r>
          </a:p>
          <a:p>
            <a:r>
              <a:rPr lang="en-US" sz="2800" dirty="0"/>
              <a:t>Doc3: I am </a:t>
            </a:r>
            <a:r>
              <a:rPr lang="en-US" sz="2800" b="1" dirty="0">
                <a:solidFill>
                  <a:srgbClr val="00B050"/>
                </a:solidFill>
              </a:rPr>
              <a:t>going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to</a:t>
            </a:r>
            <a:r>
              <a:rPr lang="en-US" sz="2800" dirty="0"/>
              <a:t> watch the season premiere</a:t>
            </a:r>
            <a:endParaRPr lang="en-TW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819E0-3E5B-F245-95E3-3E4CB839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5921B-7AF6-8B47-AA15-2776AC57101C}"/>
              </a:ext>
            </a:extLst>
          </p:cNvPr>
          <p:cNvSpPr/>
          <p:nvPr/>
        </p:nvSpPr>
        <p:spPr>
          <a:xfrm>
            <a:off x="0" y="655320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1400" dirty="0"/>
              <a:t>Source: </a:t>
            </a:r>
            <a:r>
              <a:rPr lang="en-US" sz="1400" dirty="0">
                <a:hlinkClick r:id="rId2"/>
              </a:rPr>
              <a:t>https://tinyurl.com/2uyykdf5</a:t>
            </a:r>
            <a:r>
              <a:rPr lang="en-US" sz="1400" dirty="0"/>
              <a:t> </a:t>
            </a:r>
            <a:endParaRPr lang="en-TW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5A8EAD2-E445-8F49-8B7C-EB04578D2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085427"/>
                  </p:ext>
                </p:extLst>
              </p:nvPr>
            </p:nvGraphicFramePr>
            <p:xfrm>
              <a:off x="228599" y="1219200"/>
              <a:ext cx="8763001" cy="5257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1">
                      <a:extLst>
                        <a:ext uri="{9D8B030D-6E8A-4147-A177-3AD203B41FA5}">
                          <a16:colId xmlns:a16="http://schemas.microsoft.com/office/drawing/2014/main" val="2649629785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27181137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422073259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42057608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909889049"/>
                        </a:ext>
                      </a:extLst>
                    </a:gridCol>
                    <a:gridCol w="1244600">
                      <a:extLst>
                        <a:ext uri="{9D8B030D-6E8A-4147-A177-3AD203B41FA5}">
                          <a16:colId xmlns:a16="http://schemas.microsoft.com/office/drawing/2014/main" val="3426064641"/>
                        </a:ext>
                      </a:extLst>
                    </a:gridCol>
                    <a:gridCol w="1041400">
                      <a:extLst>
                        <a:ext uri="{9D8B030D-6E8A-4147-A177-3AD203B41FA5}">
                          <a16:colId xmlns:a16="http://schemas.microsoft.com/office/drawing/2014/main" val="205764289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208620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IDF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Doc1 TF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Doc1 TFIDF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Doc2 TF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Doc2 TFIDF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Doc3 TF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Doc3 TFIDF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800732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en-TW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60584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b="1" dirty="0">
                              <a:solidFill>
                                <a:srgbClr val="0070C0"/>
                              </a:solidFill>
                            </a:rPr>
                            <a:t>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en-TW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81306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b="1" dirty="0">
                              <a:solidFill>
                                <a:srgbClr val="00B050"/>
                              </a:solidFill>
                            </a:rPr>
                            <a:t>going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18693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b="1" dirty="0">
                              <a:solidFill>
                                <a:srgbClr val="FF0000"/>
                              </a:solidFill>
                            </a:rPr>
                            <a:t>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733669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rain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en-TW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14576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today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708669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975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946904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91181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outside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97996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0.14</m:t>
                                </m:r>
                              </m:oMath>
                            </m:oMathPara>
                          </a14:m>
                          <a:endParaRPr lang="en-TW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566338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the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0.14</m:t>
                                </m:r>
                              </m:oMath>
                            </m:oMathPara>
                          </a14:m>
                          <a:endParaRPr lang="en-TW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91953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season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0.14</m:t>
                                </m:r>
                              </m:oMath>
                            </m:oMathPara>
                          </a14:m>
                          <a:endParaRPr lang="en-TW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97707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premiere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TW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標楷體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7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sz="17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0.14</m:t>
                                </m:r>
                              </m:oMath>
                            </m:oMathPara>
                          </a14:m>
                          <a:endParaRPr lang="en-TW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0096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5A8EAD2-E445-8F49-8B7C-EB04578D2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085427"/>
                  </p:ext>
                </p:extLst>
              </p:nvPr>
            </p:nvGraphicFramePr>
            <p:xfrm>
              <a:off x="228599" y="1219200"/>
              <a:ext cx="8763001" cy="5257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1">
                      <a:extLst>
                        <a:ext uri="{9D8B030D-6E8A-4147-A177-3AD203B41FA5}">
                          <a16:colId xmlns:a16="http://schemas.microsoft.com/office/drawing/2014/main" val="2649629785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27181137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422073259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42057608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909889049"/>
                        </a:ext>
                      </a:extLst>
                    </a:gridCol>
                    <a:gridCol w="1244600">
                      <a:extLst>
                        <a:ext uri="{9D8B030D-6E8A-4147-A177-3AD203B41FA5}">
                          <a16:colId xmlns:a16="http://schemas.microsoft.com/office/drawing/2014/main" val="3426064641"/>
                        </a:ext>
                      </a:extLst>
                    </a:gridCol>
                    <a:gridCol w="1041400">
                      <a:extLst>
                        <a:ext uri="{9D8B030D-6E8A-4147-A177-3AD203B41FA5}">
                          <a16:colId xmlns:a16="http://schemas.microsoft.com/office/drawing/2014/main" val="205764289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2086203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IDF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Doc1 TF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Doc1 TFIDF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Doc2 TF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Doc2 TFIDF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Doc3 TF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Doc3 TFIDF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80073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b="1" dirty="0"/>
                            <a:t>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114815" r="-689744" b="-15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114815" r="-540476" b="-15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114815" r="-382979" b="-15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114815" r="-344444" b="-15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114815" r="-184694" b="-15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114815" r="-120732" b="-15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114815" r="-3125" b="-15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860584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b="1" dirty="0">
                              <a:solidFill>
                                <a:srgbClr val="0070C0"/>
                              </a:solidFill>
                            </a:rPr>
                            <a:t>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207143" r="-689744" b="-13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207143" r="-540476" b="-13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207143" r="-382979" b="-13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207143" r="-344444" b="-13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207143" r="-184694" b="-13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207143" r="-120732" b="-13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207143" r="-3125" b="-135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81306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b="1" dirty="0">
                              <a:solidFill>
                                <a:srgbClr val="00B050"/>
                              </a:solidFill>
                            </a:rPr>
                            <a:t>going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318519" r="-689744" b="-1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318519" r="-540476" b="-1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318519" r="-382979" b="-1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318519" r="-344444" b="-1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318519" r="-184694" b="-1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318519" r="-120732" b="-1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318519" r="-3125" b="-13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618693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b="1" dirty="0">
                              <a:solidFill>
                                <a:srgbClr val="FF0000"/>
                              </a:solidFill>
                            </a:rPr>
                            <a:t>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403571" r="-689744" b="-1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403571" r="-540476" b="-1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403571" r="-382979" b="-1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403571" r="-344444" b="-1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403571" r="-184694" b="-1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403571" r="-120732" b="-1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403571" r="-3125" b="-11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733669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rain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503571" r="-689744" b="-10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503571" r="-540476" b="-10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503571" r="-382979" b="-10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503571" r="-344444" b="-10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503571" r="-184694" b="-10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503571" r="-120732" b="-10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503571" r="-3125" b="-10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45762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today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625926" r="-689744" b="-9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625926" r="-540476" b="-9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625926" r="-382979" b="-9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625926" r="-344444" b="-9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625926" r="-184694" b="-9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625926" r="-120732" b="-9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625926" r="-3125" b="-99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8669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700000" r="-689744" b="-8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700000" r="-540476" b="-8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700000" r="-382979" b="-8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700000" r="-344444" b="-8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700000" r="-184694" b="-8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700000" r="-120732" b="-8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700000" r="-3125" b="-86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975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829630" r="-689744" b="-7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829630" r="-540476" b="-7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829630" r="-382979" b="-7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829630" r="-344444" b="-7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829630" r="-184694" b="-7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829630" r="-120732" b="-7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829630" r="-3125" b="-79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46904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896429" r="-689744" b="-6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896429" r="-540476" b="-6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896429" r="-382979" b="-6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896429" r="-344444" b="-6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896429" r="-184694" b="-6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896429" r="-120732" b="-6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896429" r="-3125" b="-6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91181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outside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996429" r="-689744" b="-5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996429" r="-540476" b="-5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996429" r="-382979" b="-5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996429" r="-344444" b="-5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996429" r="-184694" b="-5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996429" r="-120732" b="-5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996429" r="-3125" b="-5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97996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1137037" r="-689744" b="-4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1137037" r="-540476" b="-4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1137037" r="-382979" b="-4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1137037" r="-344444" b="-4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1137037" r="-184694" b="-4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1137037" r="-120732" b="-4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1137037" r="-3125" b="-4851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66338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the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1192857" r="-689744" b="-3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1192857" r="-540476" b="-3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1192857" r="-382979" b="-3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1192857" r="-344444" b="-3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1192857" r="-184694" b="-3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1192857" r="-120732" b="-3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1192857" r="-3125" b="-3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19537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season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1340741" r="-689744" b="-2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1340741" r="-540476" b="-2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1340741" r="-382979" b="-2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1340741" r="-344444" b="-2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1340741" r="-184694" b="-2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1340741" r="-120732" b="-2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1340741" r="-3125" b="-2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97707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r>
                            <a:rPr lang="en-TW" sz="1700" dirty="0"/>
                            <a:t>premiere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1389286" r="-689744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714" t="-1389286" r="-540476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5319" t="-1389286" r="-382979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12346" t="-1389286" r="-344444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23469" t="-1389286" r="-184694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25610" t="-1389286" r="-120732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3"/>
                          <a:stretch>
                            <a:fillRect l="-619792" t="-1389286" r="-3125" b="-1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0096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462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1E0B-60CC-D943-ABE4-391BAAAA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PageRank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BB95D-D008-6242-A60D-35EFAD92F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TW" dirty="0"/>
                  <a:t>Key concepts</a:t>
                </a:r>
              </a:p>
              <a:p>
                <a:pPr lvl="1"/>
                <a:r>
                  <a:rPr lang="en-TW" dirty="0"/>
                  <a:t>An important page receives many in-links</a:t>
                </a:r>
              </a:p>
              <a:p>
                <a:pPr lvl="1"/>
                <a:r>
                  <a:rPr lang="en-TW" dirty="0"/>
                  <a:t>If a page </a:t>
                </a:r>
                <a:r>
                  <a:rPr lang="en-TW" i="1" dirty="0"/>
                  <a:t>A</a:t>
                </a:r>
                <a:r>
                  <a:rPr lang="en-TW" dirty="0"/>
                  <a:t> receives an in-link from an important page, </a:t>
                </a:r>
                <a:r>
                  <a:rPr lang="en-TW" i="1" dirty="0"/>
                  <a:t>A</a:t>
                </a:r>
                <a:r>
                  <a:rPr lang="en-TW" dirty="0"/>
                  <a:t> is also important</a:t>
                </a:r>
              </a:p>
              <a:p>
                <a:r>
                  <a:rPr lang="en-TW" dirty="0"/>
                  <a:t>Observation</a:t>
                </a:r>
              </a:p>
              <a:p>
                <a:pPr lvl="1"/>
                <a:r>
                  <a:rPr lang="en-TW" dirty="0"/>
                  <a:t>Website 3 (W3) receives in-links from Website 1 (W1) and Website 2 (W2), so W3 is probably important</a:t>
                </a:r>
              </a:p>
              <a:p>
                <a:pPr lvl="1"/>
                <a:r>
                  <a:rPr lang="en-TW" dirty="0"/>
                  <a:t>W1 receives in-links from an important website W3, so W1 is proably important as well</a:t>
                </a:r>
              </a:p>
              <a:p>
                <a:r>
                  <a:rPr lang="en-TW" dirty="0"/>
                  <a:t>Compute the “stationary distribution” of a graph</a:t>
                </a:r>
              </a:p>
              <a:p>
                <a:pPr lvl="1"/>
                <a:r>
                  <a:rPr lang="en-TW" dirty="0"/>
                  <a:t>The distribution won’t change anymore</a:t>
                </a:r>
              </a:p>
              <a:p>
                <a:pPr lvl="1"/>
                <a:r>
                  <a:rPr lang="en-TW" dirty="0"/>
                  <a:t>Example: the stationary distribution of the sample graph: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TW" dirty="0"/>
              </a:p>
              <a:p>
                <a:pPr lvl="2"/>
                <a:r>
                  <a:rPr lang="en-TW" dirty="0"/>
                  <a:t>Check: at the next time point, W1 receives “points” from W3, so W1 is still 0.4; W2 receives half of W1’s “points”, so W2 is still 0.2; W3 receives points from W2 and half of W1’s points, so W3 is still 0.4</a:t>
                </a:r>
              </a:p>
              <a:p>
                <a:pPr lvl="2"/>
                <a:r>
                  <a:rPr lang="en-TW" dirty="0"/>
                  <a:t>W1 and W3 are more important than W2</a:t>
                </a:r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BB95D-D008-6242-A60D-35EFAD92F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2222" r="-9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67BC8-B21A-BF4A-99F2-9C20AECB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9B2CCE5-FD6D-3B4E-9D32-2239D91E6B30}"/>
                  </a:ext>
                </a:extLst>
              </p:cNvPr>
              <p:cNvSpPr/>
              <p:nvPr/>
            </p:nvSpPr>
            <p:spPr>
              <a:xfrm>
                <a:off x="7896306" y="13652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9B2CCE5-FD6D-3B4E-9D32-2239D91E6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306" y="136525"/>
                <a:ext cx="381000" cy="381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38D2454-6B8C-0840-9293-D1F8E7D6C1C6}"/>
                  </a:ext>
                </a:extLst>
              </p:cNvPr>
              <p:cNvSpPr/>
              <p:nvPr/>
            </p:nvSpPr>
            <p:spPr>
              <a:xfrm>
                <a:off x="7515306" y="82232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38D2454-6B8C-0840-9293-D1F8E7D6C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6" y="822325"/>
                <a:ext cx="381000" cy="381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6D1E34-B49D-D84E-B5DE-DF01E2C9D519}"/>
                  </a:ext>
                </a:extLst>
              </p:cNvPr>
              <p:cNvSpPr/>
              <p:nvPr/>
            </p:nvSpPr>
            <p:spPr>
              <a:xfrm>
                <a:off x="8353506" y="82232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6D1E34-B49D-D84E-B5DE-DF01E2C9D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506" y="822325"/>
                <a:ext cx="381000" cy="381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63E6C-E067-D040-9205-9ED8DBDA8122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7705806" y="461729"/>
            <a:ext cx="246296" cy="360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D17C8C-A87A-FB4E-BA94-E8256344645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896306" y="1012825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BA3709-55E4-0D4B-9B35-18CDE0784881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7840510" y="1147529"/>
            <a:ext cx="568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409672-695C-EB42-AEC2-2D8D75FF6805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8221510" y="461729"/>
            <a:ext cx="322496" cy="360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3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E9E5-B8F3-6B40-9C70-7380F392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Can we apply the lessons on search engine to other domains?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3AE4-D401-1543-BA3D-D3D0EA8C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Design a recommender system recommending 5 items from millions of products for an e-commerce website</a:t>
            </a:r>
          </a:p>
          <a:p>
            <a:r>
              <a:rPr lang="en-TW" dirty="0"/>
              <a:t>Can we use relevance score?</a:t>
            </a:r>
          </a:p>
          <a:p>
            <a:pPr lvl="1"/>
            <a:r>
              <a:rPr lang="en-US" dirty="0"/>
              <a:t>O</a:t>
            </a:r>
            <a:r>
              <a:rPr lang="en-TW" dirty="0"/>
              <a:t>nly partially</a:t>
            </a:r>
          </a:p>
          <a:p>
            <a:pPr lvl="1"/>
            <a:r>
              <a:rPr lang="en-TW" dirty="0"/>
              <a:t>Users do not submit text queries continuously</a:t>
            </a:r>
          </a:p>
          <a:p>
            <a:pPr lvl="1"/>
            <a:r>
              <a:rPr lang="en-TW" dirty="0"/>
              <a:t>However, we may compare the text similarity between the description of the currently browsing item and other items</a:t>
            </a:r>
          </a:p>
          <a:p>
            <a:r>
              <a:rPr lang="en-TW" dirty="0"/>
              <a:t>What if we want to recommend music/image/…</a:t>
            </a:r>
          </a:p>
          <a:p>
            <a:pPr lvl="1"/>
            <a:r>
              <a:rPr lang="en-TW" dirty="0"/>
              <a:t>Music and image have poor text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E1FC9-9F08-8A48-8B0F-905A186B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F0BA-CB1D-7B4C-83A3-06DF63C8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Recommendation beyond “text”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645C-E28F-8049-8807-4CBC633F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Recommendation based on users’ collective behaviors</a:t>
            </a:r>
          </a:p>
          <a:p>
            <a:pPr lvl="1"/>
            <a:r>
              <a:rPr lang="en-TW" dirty="0"/>
              <a:t>Simple rules</a:t>
            </a:r>
          </a:p>
          <a:p>
            <a:pPr lvl="2"/>
            <a:r>
              <a:rPr lang="en-TW" dirty="0"/>
              <a:t>View also view</a:t>
            </a:r>
          </a:p>
          <a:p>
            <a:pPr lvl="2"/>
            <a:r>
              <a:rPr lang="en-US" dirty="0"/>
              <a:t>B</a:t>
            </a:r>
            <a:r>
              <a:rPr lang="en-TW" dirty="0"/>
              <a:t>uy also buy</a:t>
            </a:r>
          </a:p>
          <a:p>
            <a:pPr lvl="2"/>
            <a:r>
              <a:rPr lang="en-US" dirty="0"/>
              <a:t>F</a:t>
            </a:r>
            <a:r>
              <a:rPr lang="en-TW" dirty="0"/>
              <a:t>requently bought together</a:t>
            </a:r>
          </a:p>
          <a:p>
            <a:pPr lvl="1"/>
            <a:r>
              <a:rPr lang="en-TW" dirty="0"/>
              <a:t>ML-based methods</a:t>
            </a:r>
          </a:p>
          <a:p>
            <a:pPr lvl="2"/>
            <a:r>
              <a:rPr lang="en-TW" dirty="0"/>
              <a:t>Learning the latent factor (a.k.a., embedding, latent representation) of items</a:t>
            </a:r>
          </a:p>
          <a:p>
            <a:pPr lvl="2"/>
            <a:r>
              <a:rPr lang="en-TW" dirty="0"/>
              <a:t>Learning the latent factor (a.k.a., embedding, latent representation) of users</a:t>
            </a:r>
          </a:p>
          <a:p>
            <a:pPr lvl="2"/>
            <a:r>
              <a:rPr lang="en-TW" dirty="0"/>
              <a:t>Predict next click/purchase item based on previous views and purchases</a:t>
            </a:r>
          </a:p>
          <a:p>
            <a:pPr lvl="2"/>
            <a:r>
              <a:rPr lang="en-TW" dirty="0"/>
              <a:t>Learning-to-rank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81E79-392A-EC48-A52D-234BB0F6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6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hchen-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hhchen-color</Template>
  <TotalTime>46222</TotalTime>
  <Words>2263</Words>
  <Application>Microsoft Macintosh PowerPoint</Application>
  <PresentationFormat>On-screen Show (4:3)</PresentationFormat>
  <Paragraphs>404</Paragraphs>
  <Slides>36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hhchen-color</vt:lpstr>
      <vt:lpstr>Learning-to-rank</vt:lpstr>
      <vt:lpstr>Ranking is everywhere</vt:lpstr>
      <vt:lpstr>Outline</vt:lpstr>
      <vt:lpstr>Ranking methodologies</vt:lpstr>
      <vt:lpstr>Rule-based ranking strategy for search engines</vt:lpstr>
      <vt:lpstr>TFIDF example</vt:lpstr>
      <vt:lpstr>PageRank example</vt:lpstr>
      <vt:lpstr>Can we apply the lessons on search engine to other domains?</vt:lpstr>
      <vt:lpstr>Recommendation beyond “text”</vt:lpstr>
      <vt:lpstr>Learning to rank, L2R (a.k.a., machine-learned ranking, MLR)</vt:lpstr>
      <vt:lpstr>Learning to rank (L2R)</vt:lpstr>
      <vt:lpstr>Learning to rank (L2R)</vt:lpstr>
      <vt:lpstr>Pointwise methods</vt:lpstr>
      <vt:lpstr>The choice of f_θ</vt:lpstr>
      <vt:lpstr>Problem of pointwise methods</vt:lpstr>
      <vt:lpstr>Pairwise methods</vt:lpstr>
      <vt:lpstr>Pairwise method loss function examples</vt:lpstr>
      <vt:lpstr>Problem of pairwise methods</vt:lpstr>
      <vt:lpstr>Detour: ranking metrics</vt:lpstr>
      <vt:lpstr>Ranking evaluation metrics</vt:lpstr>
      <vt:lpstr>Mean Reciprocal Rank</vt:lpstr>
      <vt:lpstr>Mean Reciprocal Rank Example</vt:lpstr>
      <vt:lpstr>Mean Average Precision</vt:lpstr>
      <vt:lpstr>Mean Average Precision Example</vt:lpstr>
      <vt:lpstr>(Normalized) Discounted Cumulative Gain</vt:lpstr>
      <vt:lpstr>DCG and NDCG example</vt:lpstr>
      <vt:lpstr>Detour ends</vt:lpstr>
      <vt:lpstr>Listwise methods</vt:lpstr>
      <vt:lpstr>Listwise methods usually require some workaround</vt:lpstr>
      <vt:lpstr>Listwise methods usually require some workaround</vt:lpstr>
      <vt:lpstr>Deriving lower bound of DCG</vt:lpstr>
      <vt:lpstr>How to rank millions of items in real time?</vt:lpstr>
      <vt:lpstr>Candidate generation and rank</vt:lpstr>
      <vt:lpstr>Candidate generation and rank</vt:lpstr>
      <vt:lpstr>Summary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hhchen</dc:creator>
  <cp:lastModifiedBy>Hung-Hsuan</cp:lastModifiedBy>
  <cp:revision>1126</cp:revision>
  <cp:lastPrinted>2018-08-15T03:30:09Z</cp:lastPrinted>
  <dcterms:created xsi:type="dcterms:W3CDTF">2014-01-13T19:52:10Z</dcterms:created>
  <dcterms:modified xsi:type="dcterms:W3CDTF">2021-11-30T02:27:57Z</dcterms:modified>
</cp:coreProperties>
</file>