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63" r:id="rId10"/>
    <p:sldId id="265" r:id="rId11"/>
    <p:sldId id="266" r:id="rId12"/>
    <p:sldId id="268" r:id="rId13"/>
    <p:sldId id="267" r:id="rId14"/>
    <p:sldId id="269" r:id="rId15"/>
    <p:sldId id="264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27"/>
  </p:normalViewPr>
  <p:slideViewPr>
    <p:cSldViewPr snapToGrid="0" snapToObjects="1">
      <p:cViewPr varScale="1">
        <p:scale>
          <a:sx n="98" d="100"/>
          <a:sy n="98" d="100"/>
        </p:scale>
        <p:origin x="25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D5A5E-328B-BC4F-ACDE-8AAACBD5A4D5}" type="datetimeFigureOut">
              <a:rPr lang="en-US" altLang="x-none"/>
              <a:pPr/>
              <a:t>10/5/21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9AB8CB-C629-344A-B412-94FD2EE6AE2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F70878-F508-0C47-BCE2-85693A6EBF03}" type="datetimeFigureOut">
              <a:rPr lang="en-US" altLang="x-none"/>
              <a:pPr/>
              <a:t>10/5/21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BF726E-418B-3B4A-9F01-80B339DC762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5C6D64-E805-3C48-BC6A-29DC2FC02C2D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D6D92-0A85-6D48-B627-A15CF95D0BA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366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406584-9ACE-7645-A5F3-5DC809D13658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3892F-91D3-EF4A-9BD0-0D465D3D89C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474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87A40-F734-D741-B252-4FCBFC1E6AD5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4C79C-BCD8-2B45-A61C-E12DAB7D62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138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4422F-D5D7-6345-8507-7F8E8C3BF359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6932F-270F-0948-BE91-D8EB87804B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44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1BAA4F-7622-4E4B-8F90-7584D17386C1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3A0D7-B5C5-D649-9433-27454815FD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04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023B4D-F420-0146-9EF0-A96B82F220B4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2D30D-1F96-A647-94ED-3A8F19E3CE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08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62AC2-33A6-EC45-99B5-14763F21CEE9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76B2C-C9E1-4246-B885-406FE99E7BD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46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393A7-ABA6-3A43-B073-FBB3F4717AAB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F51F5-E042-E449-AB35-813F2730F87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46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76239F-B75D-FD48-821A-D84C2AB236E9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FED62-A3CC-E547-9E48-031A8D3F37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982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0709EC-9667-BA44-9327-11BDEFC9D415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3FD60-F85B-754C-B70B-0BCE2A1CA5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31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B855A-8004-C04D-BD34-C58A8BB287DF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69010-9609-2646-B367-8B0665471B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38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新細明體" charset="-120"/>
              </a:defRPr>
            </a:lvl1pPr>
          </a:lstStyle>
          <a:p>
            <a:fld id="{38F0C0A5-0A80-F84D-836C-BB8F644CD81F}" type="datetime1">
              <a:rPr lang="zh-TW" altLang="en-US"/>
              <a:pPr/>
              <a:t>2021/10/5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8D11523-953C-7643-A67C-4C6105CC612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Information measurement and entropy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Hung-</a:t>
            </a:r>
            <a:r>
              <a:rPr lang="en-US" altLang="zh-TW" dirty="0" err="1">
                <a:solidFill>
                  <a:schemeClr val="tx1"/>
                </a:solidFill>
              </a:rPr>
              <a:t>Hsuan</a:t>
            </a:r>
            <a:r>
              <a:rPr lang="en-US" altLang="zh-TW" dirty="0">
                <a:solidFill>
                  <a:schemeClr val="tx1"/>
                </a:solidFill>
              </a:rPr>
              <a:t> Chen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421C31E7-3584-7546-BE3E-AC2B4A46C7B1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CD3C-CF62-6148-B0A4-C721F60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7679-2E38-2B4A-9278-D9958467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a short paragraph “character by character”</a:t>
            </a:r>
          </a:p>
          <a:p>
            <a:pPr lvl="1"/>
            <a:r>
              <a:rPr lang="en-US" dirty="0"/>
              <a:t>The expected value of the log of the number of guesses is the entropy of the paragraph</a:t>
            </a:r>
          </a:p>
          <a:p>
            <a:r>
              <a:rPr lang="en-US" dirty="0"/>
              <a:t>The following examples are listed in the book “The most human human” by Brian Christian (Chinese translation: </a:t>
            </a:r>
            <a:r>
              <a:rPr lang="ja-JP" altLang="en-US"/>
              <a:t>人性較量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CCE9E-7C32-A848-AA34-5602733D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86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7C35-390E-434C-AC09-FDB7290D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610" y="274638"/>
            <a:ext cx="7471953" cy="5851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ndale Mono" panose="020B0509000000000004" pitchFamily="49" charset="0"/>
              </a:rPr>
              <a:t>U</a:t>
            </a:r>
            <a:r>
              <a:rPr lang="en-US" sz="2000" dirty="0">
                <a:latin typeface="Andale Mono" panose="020B05090000000000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N D E R N E A T H _ T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H E _ </a:t>
            </a:r>
            <a:r>
              <a:rPr lang="en-US" sz="2000" dirty="0">
                <a:latin typeface="Andale Mono" panose="020B0509000000000004" pitchFamily="49" charset="0"/>
              </a:rPr>
              <a:t>B L U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E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_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22 1 1 1 1 1 1 1 1 1 1 2 1 1 1 5 6 5 1 2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C</a:t>
            </a:r>
            <a:r>
              <a:rPr lang="en-US" sz="2000" dirty="0">
                <a:latin typeface="Andale Mono" panose="020B0509000000000004" pitchFamily="49" charset="0"/>
              </a:rPr>
              <a:t> U </a:t>
            </a:r>
            <a:r>
              <a:rPr lang="en-US" sz="2000" dirty="0">
                <a:solidFill>
                  <a:srgbClr val="FF0000"/>
                </a:solidFill>
                <a:latin typeface="Andale Mono" panose="020B0509000000000004" pitchFamily="49" charset="0"/>
              </a:rPr>
              <a:t>S</a:t>
            </a:r>
            <a:r>
              <a:rPr lang="en-US" sz="2000" dirty="0">
                <a:latin typeface="Andale Mono" panose="020B0509000000000004" pitchFamily="49" charset="0"/>
              </a:rPr>
              <a:t>  I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O N _ I</a:t>
            </a:r>
            <a:r>
              <a:rPr lang="en-US" sz="2000" dirty="0">
                <a:latin typeface="Andale Mono" panose="020B0509000000000004" pitchFamily="49" charset="0"/>
              </a:rPr>
              <a:t> N _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T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H E _ L I V I N G _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2 7 11 5 1 1 1 2 6 5 2 1 1 1 1 1 1 1 1 1 1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R O O M _ I S _ A _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ndale Mono" panose="020B0509000000000004" pitchFamily="49" charset="0"/>
              </a:rPr>
              <a:t>H</a:t>
            </a:r>
            <a:r>
              <a:rPr lang="en-US" sz="2000" dirty="0">
                <a:latin typeface="Andale Mono" panose="020B0509000000000004" pitchFamily="49" charset="0"/>
              </a:rPr>
              <a:t>  A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N D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ndale Mono" panose="020B0509000000000004" pitchFamily="49" charset="0"/>
              </a:rPr>
              <a:t>F</a:t>
            </a:r>
            <a:r>
              <a:rPr lang="en-US" sz="2000" dirty="0">
                <a:latin typeface="Andale Mono" panose="020B0509000000000004" pitchFamily="49" charset="0"/>
              </a:rPr>
              <a:t>  U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L _ O F _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1 1 1 1 1 1 1 1 1 1 19 3 1 2 13 5 1 1 1 1 1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C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ndale Mono" panose="020B0509000000000004" pitchFamily="49" charset="0"/>
              </a:rPr>
              <a:t>H</a:t>
            </a:r>
            <a:r>
              <a:rPr lang="en-US" sz="2000" dirty="0">
                <a:latin typeface="Andale Mono" panose="020B05090000000000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A N G E _ A N D _ </a:t>
            </a:r>
            <a:r>
              <a:rPr lang="en-US" sz="2000" dirty="0">
                <a:latin typeface="Andale Mono" panose="020B0509000000000004" pitchFamily="49" charset="0"/>
              </a:rPr>
              <a:t>T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H E _ </a:t>
            </a:r>
            <a:r>
              <a:rPr lang="en-US" sz="2000" dirty="0">
                <a:latin typeface="Andale Mono" panose="020B0509000000000004" pitchFamily="49" charset="0"/>
              </a:rPr>
              <a:t>R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E</a:t>
            </a:r>
            <a:r>
              <a:rPr lang="en-US" sz="2000" dirty="0">
                <a:latin typeface="Andale Mono" panose="020B0509000000000004" pitchFamily="49" charset="0"/>
              </a:rPr>
              <a:t> M O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T E _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1 21 1 1 2 1 1 1 1 1 1 6 1 1 1 4 2 9 5 1 1 1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C O N T R O L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1 1 1 1 1 1 1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AA0BF-77CC-CE48-BD03-9DDAD8D3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11</a:t>
            </a:fld>
            <a:endParaRPr lang="en-US" alt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AF028C-764E-F644-86F9-85F9F70841CE}"/>
              </a:ext>
            </a:extLst>
          </p:cNvPr>
          <p:cNvSpPr txBox="1">
            <a:spLocks/>
          </p:cNvSpPr>
          <p:nvPr/>
        </p:nvSpPr>
        <p:spPr bwMode="auto">
          <a:xfrm>
            <a:off x="457200" y="5133703"/>
            <a:ext cx="8229600" cy="99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Information entropy is highly imbalanced</a:t>
            </a:r>
          </a:p>
          <a:p>
            <a:pPr lvl="1"/>
            <a:r>
              <a:rPr lang="en-US" sz="2400" dirty="0"/>
              <a:t>Some are easy to guess (low entropy)</a:t>
            </a:r>
          </a:p>
          <a:p>
            <a:pPr lvl="1"/>
            <a:r>
              <a:rPr lang="en-US" sz="2400" dirty="0"/>
              <a:t>Some requires much effort (high entropy)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8AA6B-F927-254C-84FC-FF6BE6D4E1FE}"/>
              </a:ext>
            </a:extLst>
          </p:cNvPr>
          <p:cNvSpPr txBox="1"/>
          <p:nvPr/>
        </p:nvSpPr>
        <p:spPr>
          <a:xfrm>
            <a:off x="182882" y="2193497"/>
            <a:ext cx="118872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of times to correctly guess the character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E07732-860A-204A-A8D1-E223FF370A16}"/>
              </a:ext>
            </a:extLst>
          </p:cNvPr>
          <p:cNvCxnSpPr>
            <a:stCxn id="2" idx="3"/>
          </p:cNvCxnSpPr>
          <p:nvPr/>
        </p:nvCxnSpPr>
        <p:spPr>
          <a:xfrm flipV="1">
            <a:off x="1371602" y="1867991"/>
            <a:ext cx="418008" cy="1064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792C18-6F17-7C43-BFED-DE880FA772D7}"/>
              </a:ext>
            </a:extLst>
          </p:cNvPr>
          <p:cNvCxnSpPr>
            <a:stCxn id="2" idx="3"/>
          </p:cNvCxnSpPr>
          <p:nvPr/>
        </p:nvCxnSpPr>
        <p:spPr>
          <a:xfrm flipV="1">
            <a:off x="1371602" y="2808517"/>
            <a:ext cx="418008" cy="123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2834B-BC2D-5848-AE2A-6886BBE10E9D}"/>
              </a:ext>
            </a:extLst>
          </p:cNvPr>
          <p:cNvCxnSpPr>
            <a:stCxn id="2" idx="3"/>
          </p:cNvCxnSpPr>
          <p:nvPr/>
        </p:nvCxnSpPr>
        <p:spPr>
          <a:xfrm>
            <a:off x="1371602" y="2932161"/>
            <a:ext cx="418008" cy="791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101900-A041-4544-BBD7-9A293687C69D}"/>
              </a:ext>
            </a:extLst>
          </p:cNvPr>
          <p:cNvCxnSpPr>
            <a:stCxn id="2" idx="3"/>
          </p:cNvCxnSpPr>
          <p:nvPr/>
        </p:nvCxnSpPr>
        <p:spPr>
          <a:xfrm>
            <a:off x="1371602" y="2932161"/>
            <a:ext cx="522512" cy="1926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0B5AE5-9CBF-AE43-8DEB-48825701DBB6}"/>
              </a:ext>
            </a:extLst>
          </p:cNvPr>
          <p:cNvCxnSpPr>
            <a:stCxn id="2" idx="3"/>
          </p:cNvCxnSpPr>
          <p:nvPr/>
        </p:nvCxnSpPr>
        <p:spPr>
          <a:xfrm flipV="1">
            <a:off x="1371602" y="901337"/>
            <a:ext cx="509449" cy="2030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7C35-390E-434C-AC09-FDB7290D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274639"/>
            <a:ext cx="8765177" cy="43234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E V E N _ T H O U G H _ </a:t>
            </a:r>
            <a:r>
              <a:rPr lang="en-US" sz="2400" dirty="0">
                <a:solidFill>
                  <a:srgbClr val="FF0000"/>
                </a:solidFill>
                <a:latin typeface="Andale Mono" panose="020B0509000000000004" pitchFamily="49" charset="0"/>
              </a:rPr>
              <a:t>Y</a:t>
            </a:r>
            <a:r>
              <a:rPr lang="en-US" sz="2400" dirty="0">
                <a:latin typeface="Andale Mono" panose="020B0509000000000004" pitchFamily="49" charset="0"/>
              </a:rPr>
              <a:t> O U _ D O N T _</a:t>
            </a:r>
          </a:p>
          <a:p>
            <a:pPr marL="0" indent="0">
              <a:buNone/>
            </a:pPr>
            <a:endParaRPr lang="en-US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K N O W _ H O W _ T O _ F L Y _ Y O U _</a:t>
            </a:r>
          </a:p>
          <a:p>
            <a:pPr marL="0" indent="0">
              <a:buNone/>
            </a:pPr>
            <a:endParaRPr lang="en-US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M I G H T _ B E _ A B L E _ T O _ L I F T _</a:t>
            </a:r>
          </a:p>
          <a:p>
            <a:pPr marL="0" indent="0">
              <a:buNone/>
            </a:pPr>
            <a:endParaRPr lang="en-US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Y O U R _ S H O E _ L O N G _ E N O U G H _</a:t>
            </a:r>
          </a:p>
          <a:p>
            <a:pPr marL="0" indent="0">
              <a:buNone/>
            </a:pPr>
            <a:endParaRPr lang="en-US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F O R _ T H E _ </a:t>
            </a:r>
            <a:r>
              <a:rPr lang="en-US" sz="2400" dirty="0">
                <a:solidFill>
                  <a:srgbClr val="FF0000"/>
                </a:solidFill>
                <a:latin typeface="Andale Mono" panose="020B0509000000000004" pitchFamily="49" charset="0"/>
              </a:rPr>
              <a:t>C</a:t>
            </a:r>
            <a:r>
              <a:rPr lang="en-US" sz="2400" dirty="0">
                <a:latin typeface="Andale Mono" panose="020B0509000000000004" pitchFamily="49" charset="0"/>
              </a:rPr>
              <a:t> A T _ T O _ </a:t>
            </a:r>
            <a:r>
              <a:rPr lang="en-US" sz="2400" dirty="0">
                <a:solidFill>
                  <a:srgbClr val="FF0000"/>
                </a:solidFill>
                <a:latin typeface="Andale Mono" panose="020B0509000000000004" pitchFamily="49" charset="0"/>
              </a:rPr>
              <a:t>M</a:t>
            </a:r>
            <a:r>
              <a:rPr lang="en-US" sz="2400" dirty="0">
                <a:latin typeface="Andale Mono" panose="020B0509000000000004" pitchFamily="49" charset="0"/>
              </a:rPr>
              <a:t> O V E _ O U T _</a:t>
            </a:r>
          </a:p>
          <a:p>
            <a:pPr marL="0" indent="0">
              <a:buNone/>
            </a:pPr>
            <a:endParaRPr lang="en-US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F R O M _ U N D E R _ Y O U R _ F O O T</a:t>
            </a:r>
          </a:p>
          <a:p>
            <a:pPr marL="0" indent="0">
              <a:buNone/>
            </a:pPr>
            <a:endParaRPr lang="en-US" sz="2400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AA0BF-77CC-CE48-BD03-9DDAD8D3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12</a:t>
            </a:fld>
            <a:endParaRPr lang="en-US" altLang="x-non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EA8D98-F844-FD4E-BC8A-1983379B132C}"/>
              </a:ext>
            </a:extLst>
          </p:cNvPr>
          <p:cNvSpPr txBox="1">
            <a:spLocks/>
          </p:cNvSpPr>
          <p:nvPr/>
        </p:nvSpPr>
        <p:spPr bwMode="auto">
          <a:xfrm>
            <a:off x="457200" y="4598127"/>
            <a:ext cx="8229600" cy="15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Brian reported “Y”, “C”, and “M” are the ones with highest entropy (most guesses)</a:t>
            </a:r>
          </a:p>
          <a:p>
            <a:r>
              <a:rPr lang="en-US" sz="2800" dirty="0"/>
              <a:t>It seems that “you”, “cat”, and “move” are the essence of the paragraph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14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B408-B751-1C46-B2B1-54E5849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 and Shannon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5E11-E6EA-8847-90ED-0AA2017E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search engines, we tend to pick the less common words (high entropy)</a:t>
            </a:r>
          </a:p>
          <a:p>
            <a:pPr lvl="1"/>
            <a:r>
              <a:rPr lang="en-US" dirty="0"/>
              <a:t>Because we know that common words lead you to less relevant pages</a:t>
            </a:r>
          </a:p>
          <a:p>
            <a:r>
              <a:rPr lang="en-US" dirty="0"/>
              <a:t>When search for a certain paragraph in a large document, we tend to search for the “special words”</a:t>
            </a:r>
          </a:p>
          <a:p>
            <a:pPr lvl="1"/>
            <a:r>
              <a:rPr lang="en-US" dirty="0"/>
              <a:t>Because we know the common words may appear in many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B90D-5020-1246-9D90-9204AB35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126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8311-C24A-5840-B42F-674B1F7B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25F4-39E7-7B40-9415-FFA36D7D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entropy provides a possible way to measure the “information” based on uncertainty</a:t>
            </a:r>
          </a:p>
          <a:p>
            <a:pPr lvl="1"/>
            <a:r>
              <a:rPr lang="en-US" dirty="0"/>
              <a:t>A highly certain event provides little information</a:t>
            </a:r>
          </a:p>
          <a:p>
            <a:r>
              <a:rPr lang="en-US" dirty="0"/>
              <a:t>We may use information entropy to help build a decision tree classifier</a:t>
            </a:r>
          </a:p>
          <a:p>
            <a:pPr lvl="1"/>
            <a:r>
              <a:rPr lang="en-US" dirty="0"/>
              <a:t>We want after a split, each child node is “pure” (less uncertain)</a:t>
            </a:r>
          </a:p>
          <a:p>
            <a:pPr lvl="2"/>
            <a:r>
              <a:rPr lang="en-US" dirty="0"/>
              <a:t>i.e., the information entropy is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7B949-1312-0243-AF01-D34D43A0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387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entropy of the following cases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(O,O,X,X)</a:t>
            </a:r>
          </a:p>
          <a:p>
            <a:pPr marL="1371600" lvl="2" indent="-514350">
              <a:buFont typeface="Wingdings" charset="2"/>
              <a:buChar char="Ø"/>
            </a:pPr>
            <a:r>
              <a:rPr lang="en-US" dirty="0"/>
              <a:t>½ log</a:t>
            </a:r>
            <a:r>
              <a:rPr lang="en-US" baseline="-25000" dirty="0"/>
              <a:t>2</a:t>
            </a:r>
            <a:r>
              <a:rPr lang="en-US" dirty="0"/>
              <a:t>(2) + ½ log</a:t>
            </a:r>
            <a:r>
              <a:rPr lang="en-US" baseline="-25000" dirty="0"/>
              <a:t>2</a:t>
            </a:r>
            <a:r>
              <a:rPr lang="en-US" dirty="0"/>
              <a:t>(2) =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(O,O,O,O)</a:t>
            </a:r>
          </a:p>
          <a:p>
            <a:pPr marL="1371600" lvl="2" indent="-514350">
              <a:buFont typeface="Wingdings" charset="2"/>
              <a:buChar char="Ø"/>
            </a:pPr>
            <a:r>
              <a:rPr lang="en-US" dirty="0"/>
              <a:t>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(O,O,X,X,A,A,B,B)</a:t>
            </a:r>
          </a:p>
          <a:p>
            <a:pPr marL="1371600" lvl="2" indent="-514350">
              <a:buFont typeface="Wingdings" charset="2"/>
              <a:buChar char="Ø"/>
            </a:pPr>
            <a:r>
              <a:rPr lang="en-US" dirty="0"/>
              <a:t>Max entropy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(4) = 2</a:t>
            </a:r>
          </a:p>
          <a:p>
            <a:pPr marL="1371600" lvl="2" indent="-514350">
              <a:buFont typeface="Wingdings" charset="2"/>
              <a:buChar char="Ø"/>
            </a:pPr>
            <a:r>
              <a:rPr lang="en-US" dirty="0"/>
              <a:t>Or, based on the definition: ¼ log</a:t>
            </a:r>
            <a:r>
              <a:rPr lang="en-US" baseline="-25000" dirty="0"/>
              <a:t>2</a:t>
            </a:r>
            <a:r>
              <a:rPr lang="en-US" dirty="0"/>
              <a:t>(4) + ¼ log</a:t>
            </a:r>
            <a:r>
              <a:rPr lang="en-US" baseline="-25000" dirty="0"/>
              <a:t>2</a:t>
            </a:r>
            <a:r>
              <a:rPr lang="en-US" dirty="0"/>
              <a:t>(4) + ¼ log</a:t>
            </a:r>
            <a:r>
              <a:rPr lang="en-US" baseline="-25000" dirty="0"/>
              <a:t>2</a:t>
            </a:r>
            <a:r>
              <a:rPr lang="en-US" dirty="0"/>
              <a:t>(4) + ¼ log</a:t>
            </a:r>
            <a:r>
              <a:rPr lang="en-US" baseline="-25000" dirty="0"/>
              <a:t>2</a:t>
            </a:r>
            <a:r>
              <a:rPr lang="en-US" dirty="0"/>
              <a:t>(4) = log</a:t>
            </a:r>
            <a:r>
              <a:rPr lang="en-US" baseline="-25000" dirty="0"/>
              <a:t>2</a:t>
            </a:r>
            <a:r>
              <a:rPr lang="en-US" dirty="0"/>
              <a:t>(4)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00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Claude E. </a:t>
            </a:r>
            <a:r>
              <a:rPr lang="it-IT" dirty="0" err="1"/>
              <a:t>Shannon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2</a:t>
            </a:fld>
            <a:endParaRPr lang="en-US" altLang="x-none"/>
          </a:p>
        </p:txBody>
      </p:sp>
      <p:sp>
        <p:nvSpPr>
          <p:cNvPr id="6" name="Rectangle 5"/>
          <p:cNvSpPr/>
          <p:nvPr/>
        </p:nvSpPr>
        <p:spPr>
          <a:xfrm>
            <a:off x="4267200" y="3481005"/>
            <a:ext cx="472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foundation of practical digital circuit design</a:t>
            </a:r>
          </a:p>
          <a:p>
            <a:endParaRPr lang="en-US" dirty="0"/>
          </a:p>
          <a:p>
            <a:r>
              <a:rPr lang="en-US" dirty="0"/>
              <a:t> Howard Gardner called Shannon's thesis "possibly the most important, and also the most noted, </a:t>
            </a:r>
            <a:r>
              <a:rPr lang="en-US" b="1" dirty="0">
                <a:solidFill>
                  <a:srgbClr val="FF0000"/>
                </a:solidFill>
              </a:rPr>
              <a:t>master's thesis</a:t>
            </a:r>
            <a:r>
              <a:rPr lang="en-US" dirty="0"/>
              <a:t> of the (20</a:t>
            </a:r>
            <a:r>
              <a:rPr lang="en-US" baseline="30000" dirty="0"/>
              <a:t>th</a:t>
            </a:r>
            <a:r>
              <a:rPr lang="en-US" dirty="0"/>
              <a:t>) century."</a:t>
            </a:r>
          </a:p>
        </p:txBody>
      </p:sp>
      <p:cxnSp>
        <p:nvCxnSpPr>
          <p:cNvPr id="9" name="Elbow Connector 8"/>
          <p:cNvCxnSpPr>
            <a:cxnSpLocks/>
            <a:stCxn id="14" idx="3"/>
            <a:endCxn id="6" idx="1"/>
          </p:cNvCxnSpPr>
          <p:nvPr/>
        </p:nvCxnSpPr>
        <p:spPr>
          <a:xfrm flipV="1">
            <a:off x="3643240" y="4219669"/>
            <a:ext cx="623960" cy="342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8344" y="5090564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A Mathematical Theory of Communication</a:t>
            </a:r>
            <a:r>
              <a:rPr lang="en-US" dirty="0"/>
              <a:t>” (1948) -- Shannon developed </a:t>
            </a:r>
            <a:r>
              <a:rPr lang="en-US" b="1" dirty="0">
                <a:solidFill>
                  <a:srgbClr val="FF0000"/>
                </a:solidFill>
              </a:rPr>
              <a:t>information entropy</a:t>
            </a:r>
            <a:r>
              <a:rPr lang="en-US" dirty="0"/>
              <a:t> as a measure for the </a:t>
            </a:r>
            <a:r>
              <a:rPr lang="en-US" b="1" dirty="0"/>
              <a:t>uncertainty</a:t>
            </a:r>
            <a:r>
              <a:rPr lang="en-US" dirty="0"/>
              <a:t> in a message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This essentially invents the field of information theory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736" y="1345115"/>
            <a:ext cx="1507525" cy="2075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27" y="1377967"/>
            <a:ext cx="1660939" cy="20429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FE52F4-3B11-B34B-A482-9CB274FDB68D}"/>
              </a:ext>
            </a:extLst>
          </p:cNvPr>
          <p:cNvSpPr/>
          <p:nvPr/>
        </p:nvSpPr>
        <p:spPr>
          <a:xfrm>
            <a:off x="979712" y="4159486"/>
            <a:ext cx="2663528" cy="804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75103-6CC0-F64E-990D-7021D170BBD1}"/>
              </a:ext>
            </a:extLst>
          </p:cNvPr>
          <p:cNvSpPr/>
          <p:nvPr/>
        </p:nvSpPr>
        <p:spPr>
          <a:xfrm>
            <a:off x="699333" y="3541064"/>
            <a:ext cx="32646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1916 –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Master’s thesis: a symbolic analysis of relay and switching circuits (1937)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PhD thesis: an algebra for theoretical genetics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0769C-F454-CF48-BF49-74C6C3EF979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30" y="1361365"/>
            <a:ext cx="1508400" cy="20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“information”?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observe the occurrence of an event </a:t>
            </a:r>
            <a:r>
              <a:rPr lang="en-US" i="1" dirty="0"/>
              <a:t>E</a:t>
            </a:r>
            <a:r>
              <a:rPr lang="en-US" dirty="0"/>
              <a:t> with probability </a:t>
            </a:r>
            <a:r>
              <a:rPr lang="en-US" i="1" dirty="0"/>
              <a:t>p</a:t>
            </a:r>
            <a:r>
              <a:rPr lang="en-US" dirty="0"/>
              <a:t>, how much information we get?</a:t>
            </a:r>
          </a:p>
          <a:p>
            <a:pPr lvl="1"/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dirty="0"/>
              <a:t>) = ?</a:t>
            </a:r>
          </a:p>
          <a:p>
            <a:pPr lvl="1"/>
            <a:r>
              <a:rPr lang="en-US" dirty="0"/>
              <a:t>Note that measure we use </a:t>
            </a:r>
            <a:r>
              <a:rPr lang="en-US" i="1" dirty="0"/>
              <a:t>p</a:t>
            </a:r>
            <a:r>
              <a:rPr lang="en-US" dirty="0"/>
              <a:t> (not </a:t>
            </a:r>
            <a:r>
              <a:rPr lang="en-US" i="1" dirty="0"/>
              <a:t>E</a:t>
            </a:r>
            <a:r>
              <a:rPr lang="en-US" dirty="0"/>
              <a:t>) as the input parameter</a:t>
            </a:r>
          </a:p>
          <a:p>
            <a:pPr lvl="1"/>
            <a:r>
              <a:rPr lang="en-US" dirty="0"/>
              <a:t>Essentially, given two events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, if their occurrence chance are both </a:t>
            </a:r>
            <a:r>
              <a:rPr lang="en-US" i="1" dirty="0"/>
              <a:t>p</a:t>
            </a:r>
            <a:r>
              <a:rPr lang="en-US" dirty="0"/>
              <a:t>, observing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and observing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 reveal the same amount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27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desired properties of the information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want the information measure </a:t>
            </a:r>
            <a:r>
              <a:rPr lang="en-US" sz="2400" i="1" dirty="0"/>
              <a:t>I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 to have the following properties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dirty="0"/>
              <a:t>) ≥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dirty="0"/>
              <a:t>=1, we get no information from the occurrence of the event </a:t>
            </a:r>
            <a:r>
              <a:rPr lang="en-US" sz="2000" dirty="0">
                <a:sym typeface="Wingdings"/>
              </a:rPr>
              <a:t> </a:t>
            </a:r>
            <a:r>
              <a:rPr lang="en-US" sz="2000" i="1" dirty="0">
                <a:sym typeface="Wingdings"/>
              </a:rPr>
              <a:t>I</a:t>
            </a:r>
            <a:r>
              <a:rPr lang="en-US" sz="2000" dirty="0">
                <a:sym typeface="Wingdings"/>
              </a:rPr>
              <a:t>(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/>
              </a:rPr>
              <a:t>If two </a:t>
            </a:r>
            <a:r>
              <a:rPr lang="en-US" sz="2000" b="1" dirty="0">
                <a:sym typeface="Wingdings"/>
              </a:rPr>
              <a:t>independent</a:t>
            </a:r>
            <a:r>
              <a:rPr lang="en-US" sz="2000" dirty="0">
                <a:sym typeface="Wingdings"/>
              </a:rPr>
              <a:t> events </a:t>
            </a:r>
            <a:r>
              <a:rPr lang="en-US" sz="2000" i="1" dirty="0">
                <a:sym typeface="Wingdings"/>
              </a:rPr>
              <a:t>E</a:t>
            </a:r>
            <a:r>
              <a:rPr lang="en-US" sz="2000" dirty="0">
                <a:sym typeface="Wingdings"/>
              </a:rPr>
              <a:t> (with probability 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 and </a:t>
            </a:r>
            <a:r>
              <a:rPr lang="en-US" sz="2000" i="1" dirty="0">
                <a:sym typeface="Wingdings"/>
              </a:rPr>
              <a:t>F</a:t>
            </a:r>
            <a:r>
              <a:rPr lang="en-US" sz="2000" dirty="0">
                <a:sym typeface="Wingdings"/>
              </a:rPr>
              <a:t> (with probability </a:t>
            </a:r>
            <a:r>
              <a:rPr lang="en-US" sz="2000" i="1" dirty="0">
                <a:sym typeface="Wingdings"/>
              </a:rPr>
              <a:t>q</a:t>
            </a:r>
            <a:r>
              <a:rPr lang="en-US" sz="2000" dirty="0">
                <a:sym typeface="Wingdings"/>
              </a:rPr>
              <a:t>) occur, the information we get from observing both events is the sum of the two information  </a:t>
            </a:r>
            <a:r>
              <a:rPr lang="en-US" sz="2000" i="1" dirty="0">
                <a:sym typeface="Wingdings"/>
              </a:rPr>
              <a:t>I</a:t>
            </a:r>
            <a:r>
              <a:rPr lang="en-US" sz="2000" dirty="0">
                <a:sym typeface="Wingdings"/>
              </a:rPr>
              <a:t>(</a:t>
            </a:r>
            <a:r>
              <a:rPr lang="en-US" sz="2000" i="1" dirty="0">
                <a:sym typeface="Wingdings"/>
              </a:rPr>
              <a:t>p </a:t>
            </a:r>
            <a:r>
              <a:rPr lang="en-US" sz="2000" dirty="0">
                <a:sym typeface="Wingdings"/>
              </a:rPr>
              <a:t>* </a:t>
            </a:r>
            <a:r>
              <a:rPr lang="en-US" sz="2000" i="1" dirty="0">
                <a:sym typeface="Wingdings"/>
              </a:rPr>
              <a:t>q</a:t>
            </a:r>
            <a:r>
              <a:rPr lang="en-US" sz="2000" dirty="0">
                <a:sym typeface="Wingdings"/>
              </a:rPr>
              <a:t>) = </a:t>
            </a:r>
            <a:r>
              <a:rPr lang="en-US" sz="2000" i="1" dirty="0">
                <a:sym typeface="Wingdings"/>
              </a:rPr>
              <a:t>I</a:t>
            </a:r>
            <a:r>
              <a:rPr lang="en-US" sz="2000" dirty="0">
                <a:sym typeface="Wingdings"/>
              </a:rPr>
              <a:t>(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 + </a:t>
            </a:r>
            <a:r>
              <a:rPr lang="en-US" sz="2000" i="1" dirty="0">
                <a:sym typeface="Wingdings"/>
              </a:rPr>
              <a:t>I</a:t>
            </a:r>
            <a:r>
              <a:rPr lang="en-US" sz="2000" dirty="0">
                <a:sym typeface="Wingdings"/>
              </a:rPr>
              <a:t>(</a:t>
            </a:r>
            <a:r>
              <a:rPr lang="en-US" sz="2000" i="1" dirty="0">
                <a:sym typeface="Wingdings"/>
              </a:rPr>
              <a:t>q</a:t>
            </a:r>
            <a:r>
              <a:rPr lang="en-US" sz="2000" dirty="0">
                <a:sym typeface="Wingdings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/>
              </a:rPr>
              <a:t>The information measure should be a continuous and monotonic function of the probability</a:t>
            </a:r>
          </a:p>
          <a:p>
            <a:pPr marL="1314450" lvl="2" indent="-457200"/>
            <a:r>
              <a:rPr lang="en-US" sz="2000" dirty="0">
                <a:sym typeface="Wingdings"/>
              </a:rPr>
              <a:t>Observing a more likely events gives us fewer information</a:t>
            </a:r>
          </a:p>
          <a:p>
            <a:pPr marL="514350" indent="-457200"/>
            <a:r>
              <a:rPr lang="en-US" sz="2400" dirty="0">
                <a:sym typeface="Wingdings"/>
              </a:rPr>
              <a:t>Shannon </a:t>
            </a:r>
            <a:r>
              <a:rPr lang="en-US" sz="2400">
                <a:sym typeface="Wingdings"/>
              </a:rPr>
              <a:t>discovered a </a:t>
            </a:r>
            <a:r>
              <a:rPr lang="en-US" sz="2400" dirty="0">
                <a:sym typeface="Wingdings"/>
              </a:rPr>
              <a:t>proper function to meet the above properties:</a:t>
            </a:r>
          </a:p>
          <a:p>
            <a:pPr lvl="1">
              <a:buFont typeface="Wingdings" charset="2"/>
              <a:buChar char="Ø"/>
            </a:pPr>
            <a:r>
              <a:rPr lang="en-US" sz="2000" i="1" dirty="0">
                <a:sym typeface="Wingdings"/>
              </a:rPr>
              <a:t>I</a:t>
            </a:r>
            <a:r>
              <a:rPr lang="en-US" sz="2000" dirty="0">
                <a:sym typeface="Wingdings"/>
              </a:rPr>
              <a:t>(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 = log(1/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 = -log(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77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 with different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inary </a:t>
            </a:r>
            <a:r>
              <a:rPr lang="en-US" b="1" dirty="0"/>
              <a:t>i</a:t>
            </a:r>
            <a:r>
              <a:rPr lang="en-US" dirty="0"/>
              <a:t>nformation uni</a:t>
            </a:r>
            <a:r>
              <a:rPr lang="en-US" b="1" dirty="0"/>
              <a:t>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 bit</a:t>
            </a:r>
          </a:p>
          <a:p>
            <a:r>
              <a:rPr lang="en-US" dirty="0">
                <a:sym typeface="Wingdings"/>
              </a:rPr>
              <a:t>log</a:t>
            </a:r>
            <a:r>
              <a:rPr lang="en-US" baseline="-25000" dirty="0">
                <a:sym typeface="Wingdings"/>
              </a:rPr>
              <a:t>3</a:t>
            </a:r>
            <a:r>
              <a:rPr lang="en-US" dirty="0">
                <a:sym typeface="Wingdings"/>
              </a:rPr>
              <a:t>: </a:t>
            </a:r>
            <a:r>
              <a:rPr lang="en-US" b="1" dirty="0">
                <a:sym typeface="Wingdings"/>
              </a:rPr>
              <a:t>tr</a:t>
            </a:r>
            <a:r>
              <a:rPr lang="en-US" dirty="0">
                <a:sym typeface="Wingdings"/>
              </a:rPr>
              <a:t>inary </a:t>
            </a:r>
            <a:r>
              <a:rPr lang="en-US" b="1" dirty="0">
                <a:sym typeface="Wingdings"/>
              </a:rPr>
              <a:t>i</a:t>
            </a:r>
            <a:r>
              <a:rPr lang="en-US" dirty="0">
                <a:sym typeface="Wingdings"/>
              </a:rPr>
              <a:t>nformation uni</a:t>
            </a:r>
            <a:r>
              <a:rPr lang="en-US" b="1" dirty="0">
                <a:sym typeface="Wingdings"/>
              </a:rPr>
              <a:t>t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trit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log</a:t>
            </a:r>
            <a:r>
              <a:rPr lang="en-US" i="1" baseline="-25000" dirty="0">
                <a:sym typeface="Wingdings"/>
              </a:rPr>
              <a:t>e</a:t>
            </a:r>
            <a:r>
              <a:rPr lang="en-US" dirty="0">
                <a:sym typeface="Wingdings"/>
              </a:rPr>
              <a:t>: </a:t>
            </a:r>
            <a:r>
              <a:rPr lang="en-US" b="1" dirty="0">
                <a:sym typeface="Wingdings"/>
              </a:rPr>
              <a:t>na</a:t>
            </a:r>
            <a:r>
              <a:rPr lang="en-US" dirty="0">
                <a:sym typeface="Wingdings"/>
              </a:rPr>
              <a:t>tural information uni</a:t>
            </a:r>
            <a:r>
              <a:rPr lang="en-US" b="1" dirty="0">
                <a:sym typeface="Wingdings"/>
              </a:rPr>
              <a:t>t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nat</a:t>
            </a: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Unless otherwise mentioned, we often use base 2</a:t>
            </a:r>
          </a:p>
          <a:p>
            <a:pPr lvl="1"/>
            <a:r>
              <a:rPr lang="en-US" dirty="0">
                <a:sym typeface="Wingdings"/>
              </a:rPr>
              <a:t>If you see log(</a:t>
            </a:r>
            <a:r>
              <a:rPr lang="en-US" i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), typically we mean 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(</a:t>
            </a:r>
            <a:r>
              <a:rPr lang="en-US" i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21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draw a card at random from a standard N=52-card deck and get a spade-A, how much information you get?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p </a:t>
            </a:r>
            <a:r>
              <a:rPr lang="en-US" dirty="0"/>
              <a:t>= 1/52, I(</a:t>
            </a:r>
            <a:r>
              <a:rPr lang="en-US" i="1" dirty="0"/>
              <a:t>p</a:t>
            </a:r>
            <a:r>
              <a:rPr lang="en-US" dirty="0"/>
              <a:t>) = log</a:t>
            </a:r>
            <a:r>
              <a:rPr lang="en-US" baseline="-25000" dirty="0"/>
              <a:t>2</a:t>
            </a:r>
            <a:r>
              <a:rPr lang="en-US" dirty="0"/>
              <a:t>(52/1) = 5.7</a:t>
            </a:r>
          </a:p>
          <a:p>
            <a:r>
              <a:rPr lang="en-US" dirty="0"/>
              <a:t>If the card is a heart, how much information you get?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p</a:t>
            </a:r>
            <a:r>
              <a:rPr lang="en-US" dirty="0"/>
              <a:t> = 1/4,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= log</a:t>
            </a:r>
            <a:r>
              <a:rPr lang="en-US" baseline="-25000" dirty="0"/>
              <a:t>2</a:t>
            </a:r>
            <a:r>
              <a:rPr lang="en-US" dirty="0"/>
              <a:t>(4/1) = 2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77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as the expected amount of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probability of the events (</a:t>
                </a:r>
                <a:r>
                  <a:rPr lang="en-US" i="1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:r>
                  <a:rPr lang="is-IS" dirty="0"/>
                  <a:t>…, </a:t>
                </a:r>
                <a:r>
                  <a:rPr lang="is-IS" i="1" dirty="0"/>
                  <a:t>a</a:t>
                </a:r>
                <a:r>
                  <a:rPr lang="is-IS" i="1" baseline="-25000" dirty="0"/>
                  <a:t>n</a:t>
                </a:r>
                <a:r>
                  <a:rPr lang="is-IS" dirty="0"/>
                  <a:t>) are (</a:t>
                </a:r>
                <a:r>
                  <a:rPr lang="is-IS" i="1" dirty="0"/>
                  <a:t>p</a:t>
                </a:r>
                <a:r>
                  <a:rPr lang="is-IS" baseline="-25000" dirty="0"/>
                  <a:t>1</a:t>
                </a:r>
                <a:r>
                  <a:rPr lang="is-IS" dirty="0"/>
                  <a:t>, </a:t>
                </a:r>
                <a:r>
                  <a:rPr lang="is-IS" i="1" dirty="0"/>
                  <a:t>p</a:t>
                </a:r>
                <a:r>
                  <a:rPr lang="is-IS" baseline="-25000" dirty="0"/>
                  <a:t>2</a:t>
                </a:r>
                <a:r>
                  <a:rPr lang="is-IS" dirty="0"/>
                  <a:t>, ..., </a:t>
                </a:r>
                <a:r>
                  <a:rPr lang="is-IS" i="1" dirty="0"/>
                  <a:t>p</a:t>
                </a:r>
                <a:r>
                  <a:rPr lang="is-IS" i="1" baseline="-25000" dirty="0"/>
                  <a:t>n</a:t>
                </a:r>
                <a:r>
                  <a:rPr lang="is-IS" dirty="0"/>
                  <a:t>) respectively</a:t>
                </a:r>
              </a:p>
              <a:p>
                <a:pPr lvl="1">
                  <a:buFont typeface="Wingdings" charset="2"/>
                  <a:buChar char="Ø"/>
                </a:pPr>
                <a:r>
                  <a:rPr lang="en-US" i="1" dirty="0"/>
                  <a:t>p</a:t>
                </a:r>
                <a:r>
                  <a:rPr lang="is-IS" baseline="-25000" dirty="0"/>
                  <a:t>1 </a:t>
                </a:r>
                <a:r>
                  <a:rPr lang="is-IS" dirty="0"/>
                  <a:t>+ </a:t>
                </a:r>
                <a:r>
                  <a:rPr lang="is-IS" i="1" dirty="0"/>
                  <a:t>p</a:t>
                </a:r>
                <a:r>
                  <a:rPr lang="is-IS" baseline="-25000" dirty="0"/>
                  <a:t>2 </a:t>
                </a:r>
                <a:r>
                  <a:rPr lang="is-IS" dirty="0"/>
                  <a:t>+ ... + </a:t>
                </a:r>
                <a:r>
                  <a:rPr lang="is-IS" i="1" dirty="0"/>
                  <a:t>p</a:t>
                </a:r>
                <a:r>
                  <a:rPr lang="is-IS" i="1" baseline="-25000" dirty="0"/>
                  <a:t>n </a:t>
                </a:r>
                <a:r>
                  <a:rPr lang="is-IS" dirty="0"/>
                  <a:t>= 1</a:t>
                </a:r>
              </a:p>
              <a:p>
                <a:r>
                  <a:rPr lang="en-US" dirty="0"/>
                  <a:t>If we observe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, we get information log</a:t>
                </a:r>
                <a:r>
                  <a:rPr lang="en-US" baseline="-25000" dirty="0"/>
                  <a:t>2</a:t>
                </a:r>
                <a:r>
                  <a:rPr lang="en-US" dirty="0"/>
                  <a:t>(1/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dirty="0"/>
                  <a:t>)</a:t>
                </a:r>
              </a:p>
              <a:p>
                <a:pPr lvl="1">
                  <a:buFont typeface="Wingdings" charset="2"/>
                  <a:buChar char="Ø"/>
                </a:pPr>
                <a:r>
                  <a:rPr lang="is-IS" dirty="0"/>
                  <a:t>The probability of observing </a:t>
                </a:r>
                <a:r>
                  <a:rPr lang="is-IS" i="1" dirty="0"/>
                  <a:t>a</a:t>
                </a:r>
                <a:r>
                  <a:rPr lang="is-IS" i="1" baseline="-25000" dirty="0"/>
                  <a:t>i</a:t>
                </a:r>
                <a:r>
                  <a:rPr lang="is-IS" dirty="0"/>
                  <a:t> is </a:t>
                </a:r>
                <a:r>
                  <a:rPr lang="is-IS" i="1" dirty="0"/>
                  <a:t>p</a:t>
                </a:r>
                <a:r>
                  <a:rPr lang="is-IS" i="1" baseline="-25000" dirty="0"/>
                  <a:t>i</a:t>
                </a:r>
              </a:p>
              <a:p>
                <a:r>
                  <a:rPr lang="is-IS" dirty="0"/>
                  <a:t>What is the </a:t>
                </a:r>
                <a:r>
                  <a:rPr lang="is-IS" b="1" dirty="0"/>
                  <a:t>expected </a:t>
                </a:r>
                <a:r>
                  <a:rPr lang="is-IS" dirty="0"/>
                  <a:t>amount of information we will get?</a:t>
                </a:r>
              </a:p>
              <a:p>
                <a:pPr lvl="1">
                  <a:buFont typeface="Wingdings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96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3F5C-A041-154E-9C4F-E3EBD9B8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as a measurement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568E-F067-9845-B101-60996E2B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Predicting the tossing result of a fair coin is harder (uncertainty is high)</a:t>
            </a:r>
          </a:p>
          <a:p>
            <a:pPr lvl="1"/>
            <a:r>
              <a:rPr lang="en-US" sz="2400" dirty="0"/>
              <a:t>Predicting the tossing result of an unfair coin is easier (uncertainty is low)</a:t>
            </a:r>
          </a:p>
          <a:p>
            <a:r>
              <a:rPr lang="en-US" sz="2800" dirty="0"/>
              <a:t>Uniform distribution </a:t>
            </a:r>
            <a:r>
              <a:rPr lang="en-US" sz="2800" dirty="0">
                <a:sym typeface="Wingdings" pitchFamily="2" charset="2"/>
              </a:rPr>
              <a:t> every outcome is equally likely  hard to predict  high uncertainty  high entropy</a:t>
            </a:r>
          </a:p>
          <a:p>
            <a:r>
              <a:rPr lang="en-US" sz="2800" dirty="0">
                <a:sym typeface="Wingdings" pitchFamily="2" charset="2"/>
              </a:rPr>
              <a:t>Gaussian distribution with small variance  certain outcomes are more likely  easier to predict  low uncertainty  low entropy</a:t>
            </a:r>
            <a:endParaRPr lang="en-US" sz="28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7102-C112-E44B-82B2-16205A3B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5104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of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Max: 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: the number of possible outcomes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=2, the max entropy is 1</a:t>
            </a:r>
          </a:p>
          <a:p>
            <a:pPr lvl="1"/>
            <a:r>
              <a:rPr lang="en-US" dirty="0"/>
              <a:t>Max occurs when all the probabilities are the same</a:t>
            </a:r>
          </a:p>
          <a:p>
            <a:pPr lvl="2"/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is-IS" dirty="0"/>
              <a:t>… = </a:t>
            </a:r>
            <a:r>
              <a:rPr lang="is-IS" i="1" dirty="0"/>
              <a:t>p</a:t>
            </a:r>
            <a:r>
              <a:rPr lang="is-IS" i="1" baseline="-25000" dirty="0"/>
              <a:t>n</a:t>
            </a:r>
            <a:r>
              <a:rPr lang="is-IS" dirty="0"/>
              <a:t> = 1/</a:t>
            </a:r>
            <a:r>
              <a:rPr lang="is-IS" i="1" dirty="0"/>
              <a:t>n</a:t>
            </a:r>
            <a:endParaRPr lang="en-US" i="1" baseline="-25000" dirty="0"/>
          </a:p>
          <a:p>
            <a:r>
              <a:rPr lang="en-US" dirty="0"/>
              <a:t>Min: 0</a:t>
            </a:r>
          </a:p>
          <a:p>
            <a:pPr lvl="1"/>
            <a:r>
              <a:rPr lang="en-US" dirty="0"/>
              <a:t>Min occurs when one of the probabilities is 1 and the rests are 0’s</a:t>
            </a:r>
          </a:p>
          <a:p>
            <a:pPr lvl="2"/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=1; for all </a:t>
            </a:r>
            <a:r>
              <a:rPr lang="en-US" i="1" dirty="0" err="1"/>
              <a:t>j</a:t>
            </a:r>
            <a:r>
              <a:rPr lang="en-US" dirty="0" err="1"/>
              <a:t>≠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58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302" id="{84237EB1-B6A4-D542-AAF6-2D297F3A0328}" vid="{D27B58F0-1FFD-8249-95A1-A630D56E8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0302</Template>
  <TotalTime>2491</TotalTime>
  <Words>1329</Words>
  <Application>Microsoft Macintosh PowerPoint</Application>
  <PresentationFormat>On-screen Show (4:3)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Arial</vt:lpstr>
      <vt:lpstr>Calibri</vt:lpstr>
      <vt:lpstr>Cambria Math</vt:lpstr>
      <vt:lpstr>Wingdings</vt:lpstr>
      <vt:lpstr>Office Theme</vt:lpstr>
      <vt:lpstr>Information measurement and entropy</vt:lpstr>
      <vt:lpstr>Claude E. Shannon</vt:lpstr>
      <vt:lpstr>How to measure “information”?</vt:lpstr>
      <vt:lpstr>The desired properties of the information measure</vt:lpstr>
      <vt:lpstr>Logarithm with different bases</vt:lpstr>
      <vt:lpstr>Examples</vt:lpstr>
      <vt:lpstr>Entropy as the expected amount of information</vt:lpstr>
      <vt:lpstr>Entropy as a measurement of uncertainty</vt:lpstr>
      <vt:lpstr>The range of entropy</vt:lpstr>
      <vt:lpstr>Shannon game</vt:lpstr>
      <vt:lpstr>PowerPoint Presentation</vt:lpstr>
      <vt:lpstr>PowerPoint Presentation</vt:lpstr>
      <vt:lpstr>Search function and Shannon game</vt:lpstr>
      <vt:lpstr>Summary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Learning, Weka, LibSVM, and LibLinear </dc:title>
  <dc:creator>Microsoft Office User</dc:creator>
  <cp:lastModifiedBy>Microsoft Office User</cp:lastModifiedBy>
  <cp:revision>202</cp:revision>
  <dcterms:created xsi:type="dcterms:W3CDTF">2017-03-01T07:01:57Z</dcterms:created>
  <dcterms:modified xsi:type="dcterms:W3CDTF">2021-10-04T22:48:45Z</dcterms:modified>
</cp:coreProperties>
</file>