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14" r:id="rId2"/>
    <p:sldId id="323" r:id="rId3"/>
    <p:sldId id="313" r:id="rId4"/>
    <p:sldId id="315" r:id="rId5"/>
    <p:sldId id="316" r:id="rId6"/>
    <p:sldId id="324" r:id="rId7"/>
    <p:sldId id="317" r:id="rId8"/>
    <p:sldId id="326" r:id="rId9"/>
    <p:sldId id="331" r:id="rId10"/>
    <p:sldId id="337" r:id="rId11"/>
    <p:sldId id="332" r:id="rId12"/>
    <p:sldId id="333" r:id="rId13"/>
    <p:sldId id="334" r:id="rId14"/>
    <p:sldId id="335" r:id="rId15"/>
    <p:sldId id="330" r:id="rId16"/>
    <p:sldId id="336" r:id="rId17"/>
    <p:sldId id="327" r:id="rId18"/>
    <p:sldId id="328" r:id="rId19"/>
    <p:sldId id="338" r:id="rId20"/>
    <p:sldId id="33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117"/>
  </p:normalViewPr>
  <p:slideViewPr>
    <p:cSldViewPr snapToGrid="0" snapToObjects="1">
      <p:cViewPr varScale="1">
        <p:scale>
          <a:sx n="69" d="100"/>
          <a:sy n="69" d="100"/>
        </p:scale>
        <p:origin x="2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4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2021/10/11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Hung-</a:t>
            </a:r>
            <a:r>
              <a:rPr lang="en-US" dirty="0" err="1">
                <a:solidFill>
                  <a:schemeClr val="tx1"/>
                </a:solidFill>
              </a:rPr>
              <a:t>Hsuan</a:t>
            </a:r>
            <a:r>
              <a:rPr lang="en-US" dirty="0">
                <a:solidFill>
                  <a:schemeClr val="tx1"/>
                </a:solidFill>
              </a:rPr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5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matrix derivatives of different layout conventions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" y="2459820"/>
            <a:ext cx="11703050" cy="6069034"/>
          </a:xfrm>
        </p:spPr>
      </p:pic>
    </p:spTree>
    <p:extLst>
      <p:ext uri="{BB962C8B-B14F-4D97-AF65-F5344CB8AC3E}">
        <p14:creationId xmlns:p14="http://schemas.microsoft.com/office/powerpoint/2010/main" val="76006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by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379" y="44196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1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by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by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representation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3011487"/>
            <a:ext cx="9855200" cy="4965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4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0240" y="2755787"/>
                <a:ext cx="5743787" cy="5956979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 (column vector)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(row vector)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𝑑𝑎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(shape is the same as </a:t>
                </a:r>
                <a:r>
                  <a:rPr lang="en-US" b="1" i="1" dirty="0"/>
                  <a:t>X</a:t>
                </a:r>
                <a:r>
                  <a:rPr lang="en-US" i="1" baseline="30000" dirty="0"/>
                  <a:t>T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 (shape is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dirty="0"/>
                  <a:t>a</a:t>
                </a:r>
                <a:r>
                  <a:rPr lang="en-US" dirty="0"/>
                  <a:t>) *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</a:rPr>
                      <m:t>𝑰</m:t>
                    </m:r>
                  </m:oMath>
                </a14:m>
                <a:r>
                  <a:rPr lang="en-US" dirty="0"/>
                  <a:t> (shape is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i="1" dirty="0"/>
                  <a:t>x</a:t>
                </a:r>
                <a:r>
                  <a:rPr lang="en-US" dirty="0"/>
                  <a:t>) *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i="1" dirty="0"/>
                  <a:t>x</a:t>
                </a:r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0240" y="2755787"/>
                <a:ext cx="5743787" cy="5956979"/>
              </a:xfrm>
              <a:blipFill>
                <a:blip r:embed="rId3"/>
                <a:stretch>
                  <a:fillRect l="-2649" t="-21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610773" y="2755787"/>
                <a:ext cx="5743787" cy="5956979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Also commonly written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rgbClr val="002060"/>
                    </a:solidFill>
                  </a:rPr>
                  <a:t>Also commonly written 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charset="0"/>
                      </a:rPr>
                      <m:t>2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𝑨</m:t>
                    </m:r>
                  </m:oMath>
                </a14:m>
                <a:endParaRPr lang="en-US" b="1" i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𝑨𝒙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𝑨𝒙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Also commonly written 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charset="0"/>
                      </a:rPr>
                      <m:t>2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10773" y="2755787"/>
                <a:ext cx="5743787" cy="5956979"/>
              </a:xfrm>
              <a:blipFill>
                <a:blip r:embed="rId4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240" y="2062826"/>
            <a:ext cx="1190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Scalar </a:t>
            </a:r>
            <a:r>
              <a:rPr lang="en-US" i="1" dirty="0"/>
              <a:t>a</a:t>
            </a:r>
            <a:r>
              <a:rPr lang="en-US" dirty="0"/>
              <a:t>, vector </a:t>
            </a:r>
            <a:r>
              <a:rPr lang="en-US" b="1" i="1" dirty="0"/>
              <a:t>a</a:t>
            </a:r>
            <a:r>
              <a:rPr lang="en-US" dirty="0"/>
              <a:t>, and matrix </a:t>
            </a:r>
            <a:r>
              <a:rPr lang="en-US" b="1" i="1" dirty="0"/>
              <a:t>A</a:t>
            </a:r>
            <a:r>
              <a:rPr lang="en-US" dirty="0"/>
              <a:t> are not functions of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i="1" dirty="0"/>
              <a:t>x</a:t>
            </a:r>
            <a:r>
              <a:rPr lang="en-US" dirty="0"/>
              <a:t>, and </a:t>
            </a:r>
            <a:r>
              <a:rPr lang="en-US" b="1" i="1" dirty="0"/>
              <a:t>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9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  <m:r>
                          <a:rPr lang="en-US" b="1" i="1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1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6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i="1" dirty="0"/>
                  <a:t>n</a:t>
                </a:r>
                <a:r>
                  <a:rPr lang="en-US" sz="3200" dirty="0"/>
                  <a:t>: the number of training instances</a:t>
                </a:r>
              </a:p>
              <a:p>
                <a:r>
                  <a:rPr lang="en-US" sz="3200" i="1" dirty="0"/>
                  <a:t>d</a:t>
                </a:r>
                <a:r>
                  <a:rPr lang="en-US" sz="3200" dirty="0"/>
                  <a:t>: the number of features</a:t>
                </a:r>
              </a:p>
              <a:p>
                <a:r>
                  <a:rPr lang="en-US" sz="3200" dirty="0"/>
                  <a:t>Training instances: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>
                        <a:latin typeface="Cambria Math" charset="0"/>
                      </a:rPr>
                      <m:t>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TW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/>
                  <a:t>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charset="0"/>
                      </a:rPr>
                      <m:t>𝒚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/>
              </a:p>
              <a:p>
                <a:pPr lvl="1"/>
                <a:r>
                  <a:rPr lang="en-US" sz="2800" dirty="0"/>
                  <a:t>(We assume no coefficient parameter here)</a:t>
                </a:r>
              </a:p>
              <a:p>
                <a:pPr lvl="0"/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charset="0"/>
                      </a:rPr>
                      <m:t>𝜽</m:t>
                    </m:r>
                    <m:r>
                      <a:rPr lang="en-US" sz="32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200" i="1">
                            <a:latin typeface="Cambria Math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3200" dirty="0"/>
                  <a:t> is minimized, where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charset="0"/>
                          </a:rPr>
                          <m:t>𝒚</m:t>
                        </m:r>
                      </m:e>
                    </m:acc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r>
                      <a:rPr lang="en-US" sz="2800" b="1" i="1">
                        <a:latin typeface="Cambria Math" charset="0"/>
                      </a:rPr>
                      <m:t>𝑿</m:t>
                    </m:r>
                    <m:r>
                      <a:rPr lang="en-US" sz="2800" b="1" i="1">
                        <a:latin typeface="Cambria Math" charset="0"/>
                      </a:rPr>
                      <m:t>𝜽</m:t>
                    </m:r>
                  </m:oMath>
                </a14:m>
                <a:endParaRPr lang="en-US" sz="2800" i="1" dirty="0"/>
              </a:p>
              <a:p>
                <a:r>
                  <a:rPr lang="en-US" sz="3200" dirty="0"/>
                  <a:t>The solution is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charset="0"/>
                      </a:rPr>
                      <m:t>𝜽</m:t>
                    </m:r>
                    <m:r>
                      <a:rPr lang="en-US" sz="3200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3200" b="1" i="1">
                        <a:latin typeface="Cambria Math" charset="0"/>
                      </a:rPr>
                      <m:t>𝒚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183" b="-153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charset="0"/>
                      </a:rPr>
                      <m:t>𝜽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charset="0"/>
                            </a:rPr>
                            <m:t>𝜽</m:t>
                          </m:r>
                        </m:e>
                      </m:d>
                      <m:r>
                        <a:rPr lang="en-US" sz="4000" b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1" i="1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40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𝒚</m:t>
                          </m:r>
                        </m:e>
                      </m:d>
                      <m:r>
                        <a:rPr lang="en-US" sz="4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charset="0"/>
                                </a:rPr>
                                <m:t>𝑿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𝜽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charset="0"/>
                            </a:rPr>
                            <m:t>𝑿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𝜽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charset="0"/>
                          </a:rPr>
                          <m:t>𝜕</m:t>
                        </m:r>
                        <m:r>
                          <a:rPr lang="en-US" sz="40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latin typeface="Cambria Math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charset="0"/>
                          </a:rPr>
                          <m:t>𝜕</m:t>
                        </m:r>
                        <m:r>
                          <a:rPr lang="en-US" sz="4000" b="1" i="1">
                            <a:latin typeface="Cambria Math" charset="0"/>
                          </a:rPr>
                          <m:t>𝜽</m:t>
                        </m:r>
                      </m:den>
                    </m:f>
                    <m:r>
                      <a:rPr lang="en-US" sz="4000" b="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f>
                          <m:f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𝑿</m:t>
                                </m:r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𝜽</m:t>
                                </m:r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den>
                    </m:f>
                    <m:r>
                      <a:rPr lang="en-US" sz="4000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𝜽</m:t>
                        </m:r>
                      </m:den>
                    </m:f>
                    <m:r>
                      <a:rPr lang="en-US" sz="4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000" b="1" i="1" smtClean="0">
                        <a:latin typeface="Cambria Math" charset="0"/>
                      </a:rPr>
                      <m:t>𝑿</m:t>
                    </m:r>
                    <m:r>
                      <a:rPr lang="en-US" sz="4000" b="1" i="1" smtClean="0">
                        <a:latin typeface="Cambria Math" charset="0"/>
                      </a:rPr>
                      <m:t>≔</m:t>
                    </m:r>
                    <m:r>
                      <a:rPr lang="en-US" sz="4000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4400" b="1" i="1" smtClean="0">
                        <a:latin typeface="Cambria Math" charset="0"/>
                      </a:rPr>
                      <m:t>𝑿</m:t>
                    </m:r>
                    <m:r>
                      <a:rPr lang="en-US" sz="4400" b="1" i="1" smtClean="0">
                        <a:latin typeface="Cambria Math" charset="0"/>
                      </a:rPr>
                      <m:t>=</m:t>
                    </m:r>
                    <m:r>
                      <a:rPr lang="en-US" sz="4400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a:rPr lang="en-US" sz="4400" i="1">
                            <a:latin typeface="Cambria Math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4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>
                        <a:latin typeface="Cambria Math" charset="0"/>
                      </a:rPr>
                      <m:t>𝑿</m:t>
                    </m:r>
                    <m:r>
                      <a:rPr lang="en-US" sz="4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charset="0"/>
                          </a:rPr>
                          <m:t>𝒚</m:t>
                        </m:r>
                      </m:e>
                      <m:sup>
                        <m:r>
                          <a:rPr lang="en-US" sz="4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>
                        <a:latin typeface="Cambria Math" charset="0"/>
                      </a:rPr>
                      <m:t>𝑿</m:t>
                    </m:r>
                  </m:oMath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>
                                    <a:latin typeface="Cambria Math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>
                                    <a:latin typeface="Cambria Math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400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400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4400" b="1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 smtClean="0">
                        <a:latin typeface="Cambria Math" charset="0"/>
                      </a:rPr>
                      <m:t>𝑿</m:t>
                    </m:r>
                    <m:r>
                      <a:rPr lang="en-US" sz="4400" b="1" i="1" smtClean="0">
                        <a:latin typeface="Cambria Math" charset="0"/>
                      </a:rPr>
                      <m:t>𝜽</m:t>
                    </m:r>
                    <m:r>
                      <a:rPr lang="en-US" sz="4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 smtClean="0">
                        <a:latin typeface="Cambria Math" charset="0"/>
                      </a:rPr>
                      <m:t>𝒚</m:t>
                    </m:r>
                  </m:oMath>
                </a14:m>
                <a:endParaRPr lang="en-US" sz="4400" b="1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r>
                      <a:rPr lang="en-US" sz="4400" b="1" i="1">
                        <a:latin typeface="Cambria Math" charset="0"/>
                      </a:rPr>
                      <m:t>𝜽</m:t>
                    </m:r>
                    <m:r>
                      <a:rPr lang="en-US" sz="4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 smtClean="0">
                                    <a:latin typeface="Cambria Math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400" b="1" i="1" smtClean="0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altLang="zh-TW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TW" sz="4400" b="1" i="1" smtClean="0">
                        <a:latin typeface="Cambria Math" charset="0"/>
                      </a:rPr>
                      <m:t>𝒚</m:t>
                    </m:r>
                  </m:oMath>
                </a14:m>
                <a:endParaRPr lang="en-US" sz="44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701741" y="5882303"/>
                <a:ext cx="3526118" cy="2880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>
                  <a:buFont typeface="Arial" charset="0"/>
                  <a:buChar char="•"/>
                </a:pPr>
                <a:r>
                  <a:rPr lang="en-US" dirty="0"/>
                  <a:t>Note: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571500" lvl="1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=2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571500" indent="-571500" algn="l">
                  <a:buFont typeface="Arial" charset="0"/>
                  <a:buChar char="•"/>
                </a:pPr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𝑨𝒙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charset="0"/>
                      </a:rPr>
                      <m:t>𝑨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741" y="5882303"/>
                <a:ext cx="3526118" cy="2880597"/>
              </a:xfrm>
              <a:prstGeom prst="rect">
                <a:avLst/>
              </a:prstGeom>
              <a:blipFill>
                <a:blip r:embed="rId4"/>
                <a:stretch>
                  <a:fillRect l="-4301" t="-3084" b="-22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A77-61A1-1743-991C-672E9ED4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8881-AF4A-D547-869F-B41622C2C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TW" dirty="0"/>
                  <a:t>Matrix and vector are compact ways to denote set of variables</a:t>
                </a:r>
              </a:p>
              <a:p>
                <a:r>
                  <a:rPr lang="en-TW" dirty="0"/>
                  <a:t>Matrix and vector differentiation may be confusing sometimes, mostly because of inconsistent notations</a:t>
                </a:r>
              </a:p>
              <a:p>
                <a:pPr lvl="1"/>
                <a:r>
                  <a:rPr lang="en-TW" dirty="0"/>
                  <a:t>Numerator vs denominator layouts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TW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TW" dirty="0"/>
                  <a:t>?</a:t>
                </a:r>
              </a:p>
              <a:p>
                <a:r>
                  <a:rPr lang="en-TW" dirty="0"/>
                  <a:t>Sometimes write out the full matrix or vector is helpful</a:t>
                </a:r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8881-AF4A-D547-869F-B41622C2C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4" t="-2761" r="-162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1C5C6-F8CD-244F-B2F4-C0D0C8C8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F263B-968F-2E46-84EB-900B76DB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specialized notation for doing multivariable differentiation, especially over spaces of matrices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E9DD-0BB2-E848-BDE7-A849C07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006A8-CD14-144B-A258-AF4FE988A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TW" dirty="0"/>
                  <a:t>Given</a:t>
                </a:r>
              </a:p>
              <a:p>
                <a:pPr lvl="1"/>
                <a:r>
                  <a:rPr lang="en-US" dirty="0"/>
                  <a:t>Random variables: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TW" dirty="0"/>
                  <a:t> is a scalar,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Functions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TW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TW" dirty="0"/>
                  <a:t> is a scalar,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TW" dirty="0"/>
              </a:p>
              <a:p>
                <a:r>
                  <a:rPr lang="en-TW" dirty="0"/>
                  <a:t>What are the shapes of the followings?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006A8-CD14-144B-A258-AF4FE988A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4" t="-197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53BE-D350-FC40-8FAE-318DDFD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1EE53-7A52-9A45-98EA-F4AAD8AD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x</a:t>
            </a:r>
            <a:r>
              <a:rPr lang="en-US" dirty="0"/>
              <a:t> (lower case) </a:t>
            </a:r>
            <a:r>
              <a:rPr lang="en-US" dirty="0">
                <a:sym typeface="Wingdings"/>
              </a:rPr>
              <a:t> a scalar</a:t>
            </a:r>
            <a:endParaRPr lang="en-US" baseline="30000" dirty="0">
              <a:sym typeface="Wingdings"/>
            </a:endParaRPr>
          </a:p>
          <a:p>
            <a:r>
              <a:rPr lang="en-US" b="1" i="1" dirty="0">
                <a:sym typeface="Wingdings"/>
              </a:rPr>
              <a:t>x</a:t>
            </a:r>
            <a:r>
              <a:rPr lang="en-US" dirty="0">
                <a:sym typeface="Wingdings"/>
              </a:rPr>
              <a:t> (lower case, bold face)  a </a:t>
            </a:r>
            <a:r>
              <a:rPr lang="en-US" b="1" i="1" u="sng" dirty="0">
                <a:solidFill>
                  <a:srgbClr val="FF0000"/>
                </a:solidFill>
                <a:sym typeface="Wingdings"/>
              </a:rPr>
              <a:t>column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vector</a:t>
            </a:r>
          </a:p>
          <a:p>
            <a:pPr lvl="1"/>
            <a:r>
              <a:rPr lang="en-US" b="1" i="1" dirty="0">
                <a:sym typeface="Wingdings"/>
              </a:rPr>
              <a:t>x</a:t>
            </a:r>
            <a:r>
              <a:rPr lang="en-US" dirty="0">
                <a:sym typeface="Wingdings"/>
              </a:rPr>
              <a:t> = (</a:t>
            </a:r>
            <a:r>
              <a:rPr lang="en-US" i="1" dirty="0">
                <a:sym typeface="Wingdings"/>
              </a:rPr>
              <a:t>x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ym typeface="Wingdings"/>
              </a:rPr>
              <a:t>x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, </a:t>
            </a:r>
            <a:r>
              <a:rPr lang="is-IS" dirty="0">
                <a:sym typeface="Wingdings"/>
              </a:rPr>
              <a:t>…, </a:t>
            </a:r>
            <a:r>
              <a:rPr lang="is-IS" i="1" dirty="0">
                <a:sym typeface="Wingdings"/>
              </a:rPr>
              <a:t>x</a:t>
            </a:r>
            <a:r>
              <a:rPr lang="is-IS" i="1" baseline="-25000" dirty="0">
                <a:sym typeface="Wingdings"/>
              </a:rPr>
              <a:t>n</a:t>
            </a:r>
            <a:r>
              <a:rPr lang="is-IS" dirty="0">
                <a:sym typeface="Wingdings"/>
              </a:rPr>
              <a:t>)</a:t>
            </a:r>
            <a:r>
              <a:rPr lang="is-IS" i="1" baseline="30000" dirty="0">
                <a:sym typeface="Wingdings"/>
              </a:rPr>
              <a:t>T</a:t>
            </a:r>
          </a:p>
          <a:p>
            <a:r>
              <a:rPr lang="is-IS" b="1" i="1" dirty="0">
                <a:sym typeface="Wingdings"/>
              </a:rPr>
              <a:t>X</a:t>
            </a:r>
            <a:r>
              <a:rPr lang="is-IS" dirty="0">
                <a:sym typeface="Wingdings"/>
              </a:rPr>
              <a:t> (upper case, bold face)  a matrix</a:t>
            </a:r>
          </a:p>
          <a:p>
            <a:pPr lvl="1"/>
            <a:r>
              <a:rPr lang="is-IS" b="1" i="1" dirty="0">
                <a:sym typeface="Wingdings"/>
              </a:rPr>
              <a:t>X</a:t>
            </a:r>
            <a:r>
              <a:rPr lang="is-IS" dirty="0">
                <a:sym typeface="Wingdings"/>
              </a:rPr>
              <a:t> = (</a:t>
            </a:r>
            <a:r>
              <a:rPr lang="is-IS" i="1" dirty="0">
                <a:sym typeface="Wingdings"/>
              </a:rPr>
              <a:t>x</a:t>
            </a:r>
            <a:r>
              <a:rPr lang="is-IS" i="1" baseline="-25000" dirty="0">
                <a:sym typeface="Wingdings"/>
              </a:rPr>
              <a:t>ij</a:t>
            </a:r>
            <a:r>
              <a:rPr lang="is-IS" dirty="0">
                <a:sym typeface="Wingdings"/>
              </a:rPr>
              <a:t>) = (</a:t>
            </a:r>
            <a:r>
              <a:rPr lang="is-IS" b="1" i="1" dirty="0">
                <a:sym typeface="Wingdings"/>
              </a:rPr>
              <a:t>x</a:t>
            </a:r>
            <a:r>
              <a:rPr lang="is-IS" baseline="-25000" dirty="0">
                <a:sym typeface="Wingdings"/>
              </a:rPr>
              <a:t>1</a:t>
            </a:r>
            <a:r>
              <a:rPr lang="is-IS" i="1" baseline="30000" dirty="0">
                <a:sym typeface="Wingdings"/>
              </a:rPr>
              <a:t>T</a:t>
            </a:r>
            <a:r>
              <a:rPr lang="is-IS" dirty="0">
                <a:sym typeface="Wingdings"/>
              </a:rPr>
              <a:t>, </a:t>
            </a:r>
            <a:r>
              <a:rPr lang="is-IS" b="1" i="1" dirty="0">
                <a:sym typeface="Wingdings"/>
              </a:rPr>
              <a:t>x</a:t>
            </a:r>
            <a:r>
              <a:rPr lang="is-IS" baseline="-25000" dirty="0">
                <a:sym typeface="Wingdings"/>
              </a:rPr>
              <a:t>2</a:t>
            </a:r>
            <a:r>
              <a:rPr lang="is-IS" i="1" baseline="30000" dirty="0">
                <a:sym typeface="Wingdings"/>
              </a:rPr>
              <a:t>T</a:t>
            </a:r>
            <a:r>
              <a:rPr lang="is-IS" dirty="0">
                <a:sym typeface="Wingdings"/>
              </a:rPr>
              <a:t>, ..., </a:t>
            </a:r>
            <a:r>
              <a:rPr lang="is-IS" b="1" i="1" dirty="0">
                <a:sym typeface="Wingdings"/>
              </a:rPr>
              <a:t>x</a:t>
            </a:r>
            <a:r>
              <a:rPr lang="is-IS" i="1" baseline="-25000" dirty="0">
                <a:sym typeface="Wingdings"/>
              </a:rPr>
              <a:t>n</a:t>
            </a:r>
            <a:r>
              <a:rPr lang="is-IS" i="1" baseline="30000" dirty="0">
                <a:sym typeface="Wingdings"/>
              </a:rPr>
              <a:t>T</a:t>
            </a:r>
            <a:r>
              <a:rPr lang="is-IS" dirty="0">
                <a:sym typeface="Wingdings"/>
              </a:rPr>
              <a:t>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8" y="1840099"/>
            <a:ext cx="4724400" cy="2324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31763" y="2852585"/>
                <a:ext cx="8426824" cy="412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5.3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7.0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6.4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6.9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5.5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1.3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6.5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, </m:t>
                      </m:r>
                      <m:r>
                        <a:rPr lang="en-US" b="1" i="1" smtClean="0">
                          <a:latin typeface="Cambria Math" charset="0"/>
                        </a:rPr>
                        <m:t>𝒚</m:t>
                      </m:r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763" y="2852585"/>
                <a:ext cx="8426824" cy="4127861"/>
              </a:xfrm>
              <a:prstGeom prst="rect">
                <a:avLst/>
              </a:prstGeom>
              <a:blipFill>
                <a:blip r:embed="rId3"/>
                <a:stretch>
                  <a:fillRect l="-602"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168" y="7166446"/>
                <a:ext cx="5125121" cy="2133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" y="7166446"/>
                <a:ext cx="5125121" cy="2133341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520" y="5139422"/>
                <a:ext cx="4289892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=3.2</m:t>
                      </m:r>
                      <m:r>
                        <a:rPr lang="en-US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1,3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=1.4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" y="5139422"/>
                <a:ext cx="4289892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0888" y="7166445"/>
                <a:ext cx="4073936" cy="2133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6.5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88" y="7166445"/>
                <a:ext cx="4073936" cy="2133341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(scalar)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7615219" cy="6436925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An </a:t>
                </a:r>
                <a:r>
                  <a:rPr lang="en-US" sz="4000" b="1" i="1" u="sng" dirty="0">
                    <a:solidFill>
                      <a:srgbClr val="FF0000"/>
                    </a:solidFill>
                  </a:rPr>
                  <a:t>infinitesimal</a:t>
                </a:r>
                <a:r>
                  <a:rPr lang="en-US" sz="4000" dirty="0"/>
                  <a:t> change in </a:t>
                </a:r>
                <a:r>
                  <a:rPr lang="en-US" sz="4000" i="1" dirty="0"/>
                  <a:t>x</a:t>
                </a:r>
                <a:r>
                  <a:rPr lang="en-US" sz="4000" dirty="0"/>
                  <a:t> is denoted by </a:t>
                </a:r>
                <a:r>
                  <a:rPr lang="en-US" sz="4000" i="1" dirty="0"/>
                  <a:t>dx</a:t>
                </a:r>
                <a:r>
                  <a:rPr lang="en-US" sz="4000" dirty="0"/>
                  <a:t>, and the derivative of </a:t>
                </a:r>
                <a:r>
                  <a:rPr lang="en-US" sz="4000" i="1" dirty="0"/>
                  <a:t>y</a:t>
                </a:r>
                <a:r>
                  <a:rPr lang="en-US" sz="4000" dirty="0"/>
                  <a:t> with respect to </a:t>
                </a:r>
                <a:r>
                  <a:rPr lang="en-US" sz="4000" i="1" dirty="0"/>
                  <a:t>x</a:t>
                </a:r>
                <a:r>
                  <a:rPr lang="en-US" sz="4000" dirty="0"/>
                  <a:t> is written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sz="4000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4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charset="0"/>
                      </a:rPr>
                      <m:t>(</m:t>
                    </m:r>
                    <m:r>
                      <a:rPr lang="en-US" sz="4000" b="0" i="1" smtClean="0">
                        <a:latin typeface="Cambria Math" charset="0"/>
                      </a:rPr>
                      <m:t>𝑥</m:t>
                    </m:r>
                    <m:r>
                      <a:rPr lang="en-US" sz="4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3431" b="0" i="1" smtClean="0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b="0" i="1" smtClean="0">
                        <a:latin typeface="Cambria Math" charset="0"/>
                      </a:rPr>
                      <m:t>=</m:t>
                    </m:r>
                    <m:r>
                      <a:rPr lang="en-US" sz="3431" b="0" i="1" smtClean="0">
                        <a:latin typeface="Cambria Math" charset="0"/>
                      </a:rPr>
                      <m:t>𝑘</m:t>
                    </m:r>
                    <m:sSup>
                      <m:sSup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3431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431" b="0" i="0" smtClean="0">
                        <a:latin typeface="Cambria Math" charset="0"/>
                      </a:rPr>
                      <m:t>ln</m:t>
                    </m:r>
                    <m:r>
                      <a:rPr lang="en-US" sz="3431" b="0" i="1" smtClean="0">
                        <a:latin typeface="Cambria Math" charset="0"/>
                      </a:rPr>
                      <m:t>⁡(</m:t>
                    </m:r>
                    <m:r>
                      <a:rPr lang="en-US" sz="3431" b="0" i="1" smtClean="0">
                        <a:latin typeface="Cambria Math" charset="0"/>
                      </a:rPr>
                      <m:t>𝑎</m:t>
                    </m:r>
                    <m:r>
                      <a:rPr lang="en-US" sz="3431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31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31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31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31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31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31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3431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31" b="0" i="0" smtClean="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431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n-US" sz="3431" dirty="0"/>
              </a:p>
              <a:p>
                <a:pPr lvl="1"/>
                <a:endParaRPr lang="en-US" sz="343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7615219" cy="6436925"/>
              </a:xfrm>
              <a:blipFill rotWithShape="0">
                <a:blip r:embed="rId2"/>
                <a:stretch>
                  <a:fillRect l="-2562" t="-1705" r="-3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777" y="2016196"/>
            <a:ext cx="3121185" cy="3364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59" y="5930948"/>
            <a:ext cx="4229296" cy="33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function and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0" dirty="0">
                    <a:latin typeface="Cambria Math" charset="0"/>
                  </a:rPr>
                  <a:t>Given </a:t>
                </a:r>
                <a:r>
                  <a:rPr lang="en-US" b="0" i="1" dirty="0">
                    <a:latin typeface="Cambria Math" charset="0"/>
                  </a:rPr>
                  <a:t>f</a:t>
                </a:r>
                <a:r>
                  <a:rPr lang="en-US" b="0" dirty="0">
                    <a:latin typeface="Cambria Math" charset="0"/>
                  </a:rPr>
                  <a:t> and </a:t>
                </a:r>
                <a:r>
                  <a:rPr lang="en-US" b="0" i="1" dirty="0">
                    <a:latin typeface="Cambria Math" charset="0"/>
                  </a:rPr>
                  <a:t>g</a:t>
                </a:r>
                <a:r>
                  <a:rPr lang="en-US" b="0" dirty="0">
                    <a:latin typeface="Cambria Math" charset="0"/>
                  </a:rPr>
                  <a:t> are functions, </a:t>
                </a:r>
                <a:r>
                  <a:rPr lang="en-US" b="0" i="1" dirty="0">
                    <a:latin typeface="Cambria Math" charset="0"/>
                  </a:rPr>
                  <a:t>a</a:t>
                </a:r>
                <a:r>
                  <a:rPr lang="en-US" b="0" dirty="0">
                    <a:latin typeface="Cambria Math" charset="0"/>
                  </a:rPr>
                  <a:t> and </a:t>
                </a:r>
                <a:r>
                  <a:rPr lang="en-US" b="0" i="1" dirty="0">
                    <a:latin typeface="Cambria Math" charset="0"/>
                  </a:rPr>
                  <a:t>b</a:t>
                </a:r>
                <a:r>
                  <a:rPr lang="en-US" b="0" dirty="0">
                    <a:latin typeface="Cambria Math" charset="0"/>
                  </a:rPr>
                  <a:t> are real numbers:</a:t>
                </a:r>
              </a:p>
              <a:p>
                <a:pPr lvl="1"/>
                <a:r>
                  <a:rPr lang="en-US" b="0" dirty="0"/>
                  <a:t>Sum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𝑏𝑔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𝑓𝑔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Chain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7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⋅7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23" t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7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 (scalar)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partial derivative of </a:t>
                </a:r>
                <a:r>
                  <a:rPr lang="en-US" b="1" dirty="0"/>
                  <a:t>a function of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several variables</a:t>
                </a:r>
                <a:r>
                  <a:rPr lang="en-US" dirty="0"/>
                  <a:t> is its derivative with </a:t>
                </a:r>
                <a:r>
                  <a:rPr lang="en-US" b="1" dirty="0"/>
                  <a:t>respect to one</a:t>
                </a:r>
                <a:r>
                  <a:rPr lang="en-US" dirty="0"/>
                  <a:t> of those variables,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with the others held constant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=3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31" t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0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matrix derivatives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62" y="2245231"/>
            <a:ext cx="8817909" cy="488105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40329" y="7419956"/>
            <a:ext cx="10321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/>
              <a:t>The </a:t>
            </a:r>
            <a:r>
              <a:rPr lang="en-US" dirty="0"/>
              <a:t>three types of derivatives that have not </a:t>
            </a:r>
            <a:r>
              <a:rPr lang="en-US"/>
              <a:t>been considered</a:t>
            </a:r>
            <a:r>
              <a:rPr lang="en-US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are not as widely considered and a notation is not widely agreed 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6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mainly two types of layout conventions in matrix calculus</a:t>
            </a:r>
          </a:p>
          <a:p>
            <a:pPr lvl="1"/>
            <a:r>
              <a:rPr lang="en-US" dirty="0"/>
              <a:t>Numerator Layout Notation</a:t>
            </a:r>
          </a:p>
          <a:p>
            <a:pPr lvl="1"/>
            <a:r>
              <a:rPr lang="en-US" dirty="0"/>
              <a:t>Denominator Layout Notation</a:t>
            </a:r>
          </a:p>
          <a:p>
            <a:r>
              <a:rPr lang="en-US" dirty="0"/>
              <a:t>Most books and papers don’t state which convention they use</a:t>
            </a:r>
          </a:p>
          <a:p>
            <a:r>
              <a:rPr lang="en-US" dirty="0"/>
              <a:t>Even worse, sometimes the two conventions are mixed in the equations</a:t>
            </a:r>
          </a:p>
          <a:p>
            <a:r>
              <a:rPr lang="en-US" dirty="0"/>
              <a:t>This confuses the beginners</a:t>
            </a:r>
          </a:p>
          <a:p>
            <a:r>
              <a:rPr lang="en-US" dirty="0"/>
              <a:t>We will mostly follow the </a:t>
            </a:r>
            <a:r>
              <a:rPr lang="en-US" b="1" i="1" u="sng" dirty="0">
                <a:solidFill>
                  <a:srgbClr val="FF0000"/>
                </a:solidFill>
              </a:rPr>
              <a:t>Numerator Layout Notation</a:t>
            </a:r>
            <a:r>
              <a:rPr lang="en-US" dirty="0"/>
              <a:t> unless otherwise mentioned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826</Words>
  <Application>Microsoft Macintosh PowerPoint</Application>
  <PresentationFormat>Custom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Helvetica Neue</vt:lpstr>
      <vt:lpstr>Wingdings</vt:lpstr>
      <vt:lpstr>1_Office Theme</vt:lpstr>
      <vt:lpstr>Matrix differentiation</vt:lpstr>
      <vt:lpstr>What is matrix differentiation</vt:lpstr>
      <vt:lpstr>Notations</vt:lpstr>
      <vt:lpstr>Example</vt:lpstr>
      <vt:lpstr>Derivative (scalar)</vt:lpstr>
      <vt:lpstr>Combined function and chain rule</vt:lpstr>
      <vt:lpstr>Partial derivative (scalar)</vt:lpstr>
      <vt:lpstr>Types of matrix derivatives</vt:lpstr>
      <vt:lpstr>Layout conventions</vt:lpstr>
      <vt:lpstr>Types of matrix derivatives of different layout conventions</vt:lpstr>
      <vt:lpstr>Derivative by scalar</vt:lpstr>
      <vt:lpstr>Derivative by vector</vt:lpstr>
      <vt:lpstr>Derivative by matrix</vt:lpstr>
      <vt:lpstr>Pictorial representation</vt:lpstr>
      <vt:lpstr>Commonly used derivatives</vt:lpstr>
      <vt:lpstr>Exercise</vt:lpstr>
      <vt:lpstr>Multiple linear regression</vt:lpstr>
      <vt:lpstr>Solving θ</vt:lpstr>
      <vt:lpstr>Summary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Microsoft Office User</cp:lastModifiedBy>
  <cp:revision>156</cp:revision>
  <dcterms:modified xsi:type="dcterms:W3CDTF">2021-10-11T10:31:28Z</dcterms:modified>
</cp:coreProperties>
</file>