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7" r:id="rId2"/>
    <p:sldId id="279" r:id="rId3"/>
    <p:sldId id="280" r:id="rId4"/>
    <p:sldId id="281" r:id="rId5"/>
    <p:sldId id="282" r:id="rId6"/>
    <p:sldId id="283" r:id="rId7"/>
    <p:sldId id="286" r:id="rId8"/>
    <p:sldId id="284" r:id="rId9"/>
    <p:sldId id="285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92287"/>
  </p:normalViewPr>
  <p:slideViewPr>
    <p:cSldViewPr>
      <p:cViewPr varScale="1">
        <p:scale>
          <a:sx n="112" d="100"/>
          <a:sy n="112" d="100"/>
        </p:scale>
        <p:origin x="18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10/5/21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Illustrate an example in which using a traditional algorithm may be more appropriate than using a data-driven approach</a:t>
            </a:r>
          </a:p>
          <a:p>
            <a:r>
              <a:rPr lang="en-US" dirty="0"/>
              <a:t>Illustrate an example in which using a data-driven approach may be more appropriate than using a traditional algorithm</a:t>
            </a:r>
          </a:p>
          <a:p>
            <a:r>
              <a:rPr lang="en-US" dirty="0"/>
              <a:t>Explain </a:t>
            </a:r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Why features are usually scaled before using </a:t>
            </a:r>
            <a:r>
              <a:rPr lang="en-US" dirty="0" err="1"/>
              <a:t>kNN</a:t>
            </a:r>
            <a:r>
              <a:rPr lang="en-US" dirty="0"/>
              <a:t>?</a:t>
            </a:r>
          </a:p>
          <a:p>
            <a:r>
              <a:rPr lang="en-US" dirty="0"/>
              <a:t>Explain k-means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CB95-E473-E44A-98F1-C49EAA43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We will start “hybrid” course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0908-F7D2-4049-86CB-D03AF00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Physical course + YouTube Streaming</a:t>
            </a:r>
          </a:p>
          <a:p>
            <a:r>
              <a:rPr lang="en-TW" dirty="0"/>
              <a:t>You may choose whichever you want</a:t>
            </a:r>
          </a:p>
          <a:p>
            <a:pPr lvl="1"/>
            <a:r>
              <a:rPr lang="en-TW" dirty="0"/>
              <a:t>Online participation is still encouraged</a:t>
            </a:r>
          </a:p>
          <a:p>
            <a:r>
              <a:rPr lang="en-TW" dirty="0"/>
              <a:t>However, for midterm and final presentation, you have to be in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2B71-A244-F744-9343-0ABBF679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B4D16-47DF-DC42-9F17-9FBC0F34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hyper-parameters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86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Parameters: the unknown variables your models need to learn</a:t>
            </a:r>
          </a:p>
          <a:p>
            <a:pPr lvl="1"/>
            <a:r>
              <a:rPr lang="en-US" dirty="0"/>
              <a:t>E.g., </a:t>
            </a:r>
            <a:r>
              <a:rPr lang="en-US" i="1" dirty="0"/>
              <a:t>y</a:t>
            </a:r>
            <a:r>
              <a:rPr lang="en-US" dirty="0"/>
              <a:t>=</a:t>
            </a:r>
            <a:r>
              <a:rPr lang="en-US" i="1" dirty="0" err="1"/>
              <a:t>ax</a:t>
            </a:r>
            <a:r>
              <a:rPr lang="en-US" dirty="0" err="1"/>
              <a:t>+</a:t>
            </a:r>
            <a:r>
              <a:rPr lang="en-US" i="1" dirty="0" err="1"/>
              <a:t>b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parameters</a:t>
            </a:r>
          </a:p>
          <a:p>
            <a:r>
              <a:rPr lang="en-US" dirty="0"/>
              <a:t>Hyper-parameter: the variables your models cannot learn (need to specified manually)</a:t>
            </a:r>
          </a:p>
          <a:p>
            <a:pPr lvl="1"/>
            <a:r>
              <a:rPr lang="en-US" dirty="0"/>
              <a:t>E.g., the variable </a:t>
            </a:r>
            <a:r>
              <a:rPr lang="en-US" i="1" dirty="0"/>
              <a:t>k</a:t>
            </a:r>
            <a:r>
              <a:rPr lang="en-US" dirty="0"/>
              <a:t> in the knn model</a:t>
            </a:r>
          </a:p>
          <a:p>
            <a:r>
              <a:rPr lang="en-US" dirty="0"/>
              <a:t>Sometimes we may abuse these terms</a:t>
            </a:r>
          </a:p>
          <a:p>
            <a:pPr lvl="1"/>
            <a:r>
              <a:rPr lang="en-US" dirty="0"/>
              <a:t>E.g., let’s fine tune the parameters to improve the performance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0" y="1417638"/>
            <a:ext cx="2794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ties in 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KNN is based on one simple intuition: closer data points should be similar</a:t>
            </a:r>
          </a:p>
          <a:p>
            <a:r>
              <a:rPr lang="en-US" dirty="0"/>
              <a:t>How to deal with ties? </a:t>
            </a:r>
            <a:r>
              <a:rPr lang="en-US" dirty="0">
                <a:sym typeface="Wingdings"/>
              </a:rPr>
              <a:t> </a:t>
            </a:r>
            <a:r>
              <a:rPr lang="en-US" dirty="0"/>
              <a:t>You could do what ever you believe reasonable to break the tie</a:t>
            </a:r>
          </a:p>
          <a:p>
            <a:r>
              <a:rPr lang="en-US" dirty="0"/>
              <a:t>Common practices include</a:t>
            </a:r>
          </a:p>
          <a:p>
            <a:pPr lvl="1"/>
            <a:r>
              <a:rPr lang="en-US" dirty="0"/>
              <a:t>Randomly select a class</a:t>
            </a:r>
          </a:p>
          <a:p>
            <a:pPr lvl="1"/>
            <a:r>
              <a:rPr lang="en-US" dirty="0"/>
              <a:t>Gradually decrease </a:t>
            </a:r>
            <a:r>
              <a:rPr lang="en-US" i="1" dirty="0"/>
              <a:t>k</a:t>
            </a:r>
            <a:r>
              <a:rPr lang="en-US" dirty="0"/>
              <a:t> by one until you break the tie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with different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courses, we introduced knn with equal weights</a:t>
            </a:r>
          </a:p>
          <a:p>
            <a:pPr lvl="1"/>
            <a:r>
              <a:rPr lang="en-US" dirty="0"/>
              <a:t>All </a:t>
            </a:r>
            <a:r>
              <a:rPr lang="en-US" i="1" dirty="0"/>
              <a:t>k</a:t>
            </a:r>
            <a:r>
              <a:rPr lang="en-US" dirty="0"/>
              <a:t> closest neighbors are weighted equally</a:t>
            </a:r>
          </a:p>
          <a:p>
            <a:r>
              <a:rPr lang="en-US" dirty="0"/>
              <a:t>However, we may assign different weights to different neighbors</a:t>
            </a:r>
          </a:p>
          <a:p>
            <a:r>
              <a:rPr lang="en-US" dirty="0"/>
              <a:t>One common approach is to weight the neighbors based on the inverse of their distance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BC73-A3EA-7243-97A4-CB247CEE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“evaluate” clustering result?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AC2C-51D9-4442-8AC4-31CF9977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“correct” answer of clustering</a:t>
            </a:r>
          </a:p>
          <a:p>
            <a:pPr lvl="1"/>
            <a:r>
              <a:rPr lang="en-US" dirty="0"/>
              <a:t>Is “evaluating clustering result” reasonable?</a:t>
            </a:r>
          </a:p>
          <a:p>
            <a:r>
              <a:rPr lang="en-US" dirty="0"/>
              <a:t>If really want a quantified measurement, one possible way is to compute the ratio of inter-cluster distance and intra-cluster distance</a:t>
            </a:r>
          </a:p>
          <a:p>
            <a:pPr lvl="1"/>
            <a:r>
              <a:rPr lang="en-US" dirty="0"/>
              <a:t>Large ratio probably means better clustering</a:t>
            </a:r>
          </a:p>
          <a:p>
            <a:r>
              <a:rPr lang="en-US" dirty="0"/>
              <a:t>Various ways to define inter-cluster and intra-cluster distances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70FB-CD02-324E-8E92-BDDC3F2A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C9C68-E340-4B45-B7DE-742308E4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BC73-A3EA-7243-97A4-CB247CEE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“evaluate” clustering result?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60F174B0-1E05-884E-A703-893A55F9D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90801"/>
                <a:ext cx="8229600" cy="353536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Averaged inter-cluster distance: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8+9+10+7+8+9+6+7+8+5+6+7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Averaged intra-cluster distance: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1+2+3+1+2+1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1+2+1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=14/9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Ratio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60F174B0-1E05-884E-A703-893A55F9D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90801"/>
                <a:ext cx="8229600" cy="3535362"/>
              </a:xfrm>
              <a:blipFill>
                <a:blip r:embed="rId2"/>
                <a:stretch>
                  <a:fillRect l="-1389" t="-2867" b="-5483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70FB-CD02-324E-8E92-BDDC3F2A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C9C68-E340-4B45-B7DE-742308E4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E74CD4-F228-DC4F-8994-A632227D38FC}"/>
              </a:ext>
            </a:extLst>
          </p:cNvPr>
          <p:cNvCxnSpPr>
            <a:cxnSpLocks/>
          </p:cNvCxnSpPr>
          <p:nvPr/>
        </p:nvCxnSpPr>
        <p:spPr>
          <a:xfrm>
            <a:off x="2514600" y="1828800"/>
            <a:ext cx="419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161ABBA-0DD0-1A4A-8A80-B3168A036CD0}"/>
              </a:ext>
            </a:extLst>
          </p:cNvPr>
          <p:cNvSpPr/>
          <p:nvPr/>
        </p:nvSpPr>
        <p:spPr>
          <a:xfrm>
            <a:off x="27432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42C68D-B87F-074C-AD94-0060FE924816}"/>
              </a:ext>
            </a:extLst>
          </p:cNvPr>
          <p:cNvSpPr/>
          <p:nvPr/>
        </p:nvSpPr>
        <p:spPr>
          <a:xfrm>
            <a:off x="30480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71C8CB-4599-784A-9FFD-6D05CA45C5A2}"/>
              </a:ext>
            </a:extLst>
          </p:cNvPr>
          <p:cNvSpPr/>
          <p:nvPr/>
        </p:nvSpPr>
        <p:spPr>
          <a:xfrm>
            <a:off x="33528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EE9204-649F-8E43-8FD2-F10779CAFD3F}"/>
              </a:ext>
            </a:extLst>
          </p:cNvPr>
          <p:cNvSpPr/>
          <p:nvPr/>
        </p:nvSpPr>
        <p:spPr>
          <a:xfrm>
            <a:off x="36576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76FFB1-3C84-D54C-92DA-7180A2A14877}"/>
              </a:ext>
            </a:extLst>
          </p:cNvPr>
          <p:cNvSpPr/>
          <p:nvPr/>
        </p:nvSpPr>
        <p:spPr>
          <a:xfrm>
            <a:off x="5029200" y="1752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998E69-605C-AA4E-953C-2D2CB308A72A}"/>
              </a:ext>
            </a:extLst>
          </p:cNvPr>
          <p:cNvSpPr/>
          <p:nvPr/>
        </p:nvSpPr>
        <p:spPr>
          <a:xfrm>
            <a:off x="5334000" y="1752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92A80E-0B83-D74D-9959-D4D1B3C9E7F7}"/>
              </a:ext>
            </a:extLst>
          </p:cNvPr>
          <p:cNvSpPr/>
          <p:nvPr/>
        </p:nvSpPr>
        <p:spPr>
          <a:xfrm>
            <a:off x="5638800" y="1752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64F1A-460C-1447-A980-1EBB0891695B}"/>
              </a:ext>
            </a:extLst>
          </p:cNvPr>
          <p:cNvSpPr txBox="1"/>
          <p:nvPr/>
        </p:nvSpPr>
        <p:spPr>
          <a:xfrm>
            <a:off x="26670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58D50-2D0C-BB43-879C-67E28D0402D3}"/>
              </a:ext>
            </a:extLst>
          </p:cNvPr>
          <p:cNvSpPr txBox="1"/>
          <p:nvPr/>
        </p:nvSpPr>
        <p:spPr>
          <a:xfrm>
            <a:off x="2974914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C7F702-434B-5145-9948-D6A85E811B1A}"/>
              </a:ext>
            </a:extLst>
          </p:cNvPr>
          <p:cNvSpPr txBox="1"/>
          <p:nvPr/>
        </p:nvSpPr>
        <p:spPr>
          <a:xfrm>
            <a:off x="32766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98389-3759-1E45-8A6D-90A91599F303}"/>
              </a:ext>
            </a:extLst>
          </p:cNvPr>
          <p:cNvSpPr txBox="1"/>
          <p:nvPr/>
        </p:nvSpPr>
        <p:spPr>
          <a:xfrm>
            <a:off x="3584514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322372-EE43-6B43-8E65-0B87F76EB810}"/>
              </a:ext>
            </a:extLst>
          </p:cNvPr>
          <p:cNvSpPr txBox="1"/>
          <p:nvPr/>
        </p:nvSpPr>
        <p:spPr>
          <a:xfrm>
            <a:off x="4956114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BB23C-F492-104E-A46D-EFCC2051F83B}"/>
              </a:ext>
            </a:extLst>
          </p:cNvPr>
          <p:cNvSpPr txBox="1"/>
          <p:nvPr/>
        </p:nvSpPr>
        <p:spPr>
          <a:xfrm>
            <a:off x="5220096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049597-7954-B64F-9399-3894952687A2}"/>
              </a:ext>
            </a:extLst>
          </p:cNvPr>
          <p:cNvSpPr txBox="1"/>
          <p:nvPr/>
        </p:nvSpPr>
        <p:spPr>
          <a:xfrm>
            <a:off x="5524896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071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BC73-A3EA-7243-97A4-CB247CEE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“evaluate” clustering result? (3/3)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60F174B0-1E05-884E-A703-893A55F9D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90801"/>
                <a:ext cx="8229600" cy="353536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Averaged inter-cluster distance: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+9+10+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+8+9+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+7+8+5+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Averaged intra-cluster distance: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1+2+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+1+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=13/3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Ratio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60F174B0-1E05-884E-A703-893A55F9D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90801"/>
                <a:ext cx="8229600" cy="3535362"/>
              </a:xfrm>
              <a:blipFill>
                <a:blip r:embed="rId2"/>
                <a:stretch>
                  <a:fillRect l="-1389" t="-2867" b="-5483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70FB-CD02-324E-8E92-BDDC3F2A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C9C68-E340-4B45-B7DE-742308E4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E74CD4-F228-DC4F-8994-A632227D38FC}"/>
              </a:ext>
            </a:extLst>
          </p:cNvPr>
          <p:cNvCxnSpPr>
            <a:cxnSpLocks/>
          </p:cNvCxnSpPr>
          <p:nvPr/>
        </p:nvCxnSpPr>
        <p:spPr>
          <a:xfrm>
            <a:off x="2514600" y="1828800"/>
            <a:ext cx="419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161ABBA-0DD0-1A4A-8A80-B3168A036CD0}"/>
              </a:ext>
            </a:extLst>
          </p:cNvPr>
          <p:cNvSpPr/>
          <p:nvPr/>
        </p:nvSpPr>
        <p:spPr>
          <a:xfrm>
            <a:off x="27432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42C68D-B87F-074C-AD94-0060FE924816}"/>
              </a:ext>
            </a:extLst>
          </p:cNvPr>
          <p:cNvSpPr/>
          <p:nvPr/>
        </p:nvSpPr>
        <p:spPr>
          <a:xfrm>
            <a:off x="30480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71C8CB-4599-784A-9FFD-6D05CA45C5A2}"/>
              </a:ext>
            </a:extLst>
          </p:cNvPr>
          <p:cNvSpPr/>
          <p:nvPr/>
        </p:nvSpPr>
        <p:spPr>
          <a:xfrm>
            <a:off x="33528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EE9204-649F-8E43-8FD2-F10779CAFD3F}"/>
              </a:ext>
            </a:extLst>
          </p:cNvPr>
          <p:cNvSpPr/>
          <p:nvPr/>
        </p:nvSpPr>
        <p:spPr>
          <a:xfrm>
            <a:off x="50292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76FFB1-3C84-D54C-92DA-7180A2A14877}"/>
              </a:ext>
            </a:extLst>
          </p:cNvPr>
          <p:cNvSpPr/>
          <p:nvPr/>
        </p:nvSpPr>
        <p:spPr>
          <a:xfrm>
            <a:off x="3657600" y="1752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998E69-605C-AA4E-953C-2D2CB308A72A}"/>
              </a:ext>
            </a:extLst>
          </p:cNvPr>
          <p:cNvSpPr/>
          <p:nvPr/>
        </p:nvSpPr>
        <p:spPr>
          <a:xfrm>
            <a:off x="5334000" y="1752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92A80E-0B83-D74D-9959-D4D1B3C9E7F7}"/>
              </a:ext>
            </a:extLst>
          </p:cNvPr>
          <p:cNvSpPr/>
          <p:nvPr/>
        </p:nvSpPr>
        <p:spPr>
          <a:xfrm>
            <a:off x="5638800" y="1752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64F1A-460C-1447-A980-1EBB0891695B}"/>
              </a:ext>
            </a:extLst>
          </p:cNvPr>
          <p:cNvSpPr txBox="1"/>
          <p:nvPr/>
        </p:nvSpPr>
        <p:spPr>
          <a:xfrm>
            <a:off x="26670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58D50-2D0C-BB43-879C-67E28D0402D3}"/>
              </a:ext>
            </a:extLst>
          </p:cNvPr>
          <p:cNvSpPr txBox="1"/>
          <p:nvPr/>
        </p:nvSpPr>
        <p:spPr>
          <a:xfrm>
            <a:off x="2974914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C7F702-434B-5145-9948-D6A85E811B1A}"/>
              </a:ext>
            </a:extLst>
          </p:cNvPr>
          <p:cNvSpPr txBox="1"/>
          <p:nvPr/>
        </p:nvSpPr>
        <p:spPr>
          <a:xfrm>
            <a:off x="32766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98389-3759-1E45-8A6D-90A91599F303}"/>
              </a:ext>
            </a:extLst>
          </p:cNvPr>
          <p:cNvSpPr txBox="1"/>
          <p:nvPr/>
        </p:nvSpPr>
        <p:spPr>
          <a:xfrm>
            <a:off x="3584514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322372-EE43-6B43-8E65-0B87F76EB810}"/>
              </a:ext>
            </a:extLst>
          </p:cNvPr>
          <p:cNvSpPr txBox="1"/>
          <p:nvPr/>
        </p:nvSpPr>
        <p:spPr>
          <a:xfrm>
            <a:off x="4956114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BB23C-F492-104E-A46D-EFCC2051F83B}"/>
              </a:ext>
            </a:extLst>
          </p:cNvPr>
          <p:cNvSpPr txBox="1"/>
          <p:nvPr/>
        </p:nvSpPr>
        <p:spPr>
          <a:xfrm>
            <a:off x="5220096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049597-7954-B64F-9399-3894952687A2}"/>
              </a:ext>
            </a:extLst>
          </p:cNvPr>
          <p:cNvSpPr txBox="1"/>
          <p:nvPr/>
        </p:nvSpPr>
        <p:spPr>
          <a:xfrm>
            <a:off x="5524896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263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22F1-623E-7340-A5AA-17777DD8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How to do knn or k-means with categorical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3B11-F4D5-954E-9AED-82132ABB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definition of “distance” between categories is vague, consider one-hot encoding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Values of the “nationality” feature: “UK”, “Japan”, “Mexico”</a:t>
            </a:r>
          </a:p>
          <a:p>
            <a:pPr lvl="1"/>
            <a:r>
              <a:rPr lang="en-US" dirty="0"/>
              <a:t>We may encode UK as “1,0,0”, Japan as “0,1,0”, and “Mexico” as “0,0,1”</a:t>
            </a:r>
          </a:p>
          <a:p>
            <a:pPr lvl="1"/>
            <a:r>
              <a:rPr lang="en-US" dirty="0"/>
              <a:t>“Nationality feature” becomes three features: “UK or not”, “Japan or not”, “Mexico or not”</a:t>
            </a:r>
          </a:p>
          <a:p>
            <a:endParaRPr lang="en-US" dirty="0"/>
          </a:p>
          <a:p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1561-BCB2-094E-B3D8-BBD88DD7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A8703-6130-7047-B462-04DCB807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22F1-623E-7340-A5AA-17777DD8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How to do knn or k-means with categorical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3B11-F4D5-954E-9AED-82132ABB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definition of “distance” between categories can be somewhat defined, perhaps encoding categories as integers </a:t>
            </a:r>
            <a:r>
              <a:rPr lang="en-US"/>
              <a:t>is feasible</a:t>
            </a:r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Values of “height”: tall, average, short</a:t>
            </a:r>
          </a:p>
          <a:p>
            <a:pPr lvl="1"/>
            <a:r>
              <a:rPr lang="en-US" dirty="0"/>
              <a:t>We may encode tall as 3, average as 2, short as 1</a:t>
            </a:r>
          </a:p>
          <a:p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1561-BCB2-094E-B3D8-BBD88DD7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10/5/21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A8703-6130-7047-B462-04DCB807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7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558</Words>
  <Application>Microsoft Macintosh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Review quizzes</vt:lpstr>
      <vt:lpstr>Parameters vs hyper-parameters</vt:lpstr>
      <vt:lpstr>Dealing with ties in KNN</vt:lpstr>
      <vt:lpstr>KNN with different weights</vt:lpstr>
      <vt:lpstr>How to “evaluate” clustering result? (1/3)</vt:lpstr>
      <vt:lpstr>How to “evaluate” clustering result? (2/3)</vt:lpstr>
      <vt:lpstr>How to “evaluate” clustering result? (3/3)</vt:lpstr>
      <vt:lpstr>How to do knn or k-means with categorical features?</vt:lpstr>
      <vt:lpstr>How to do knn or k-means with categorical features?</vt:lpstr>
      <vt:lpstr>We will start “hybrid” course next time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Hung-Hsuan</cp:lastModifiedBy>
  <cp:revision>234</cp:revision>
  <dcterms:created xsi:type="dcterms:W3CDTF">2008-08-10T06:15:56Z</dcterms:created>
  <dcterms:modified xsi:type="dcterms:W3CDTF">2021-10-05T03:27:04Z</dcterms:modified>
</cp:coreProperties>
</file>