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323" r:id="rId4"/>
    <p:sldId id="332" r:id="rId5"/>
    <p:sldId id="326" r:id="rId6"/>
    <p:sldId id="324" r:id="rId7"/>
    <p:sldId id="335" r:id="rId8"/>
    <p:sldId id="329" r:id="rId9"/>
    <p:sldId id="336" r:id="rId10"/>
    <p:sldId id="327" r:id="rId11"/>
    <p:sldId id="328" r:id="rId12"/>
    <p:sldId id="331" r:id="rId13"/>
    <p:sldId id="333" r:id="rId14"/>
    <p:sldId id="334" r:id="rId15"/>
    <p:sldId id="33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2" autoAdjust="0"/>
    <p:restoredTop sz="92424"/>
  </p:normalViewPr>
  <p:slideViewPr>
    <p:cSldViewPr>
      <p:cViewPr varScale="1">
        <p:scale>
          <a:sx n="112" d="100"/>
          <a:sy n="112" d="100"/>
        </p:scale>
        <p:origin x="20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32A-0F8F-4CE7-9B61-89142900FB2E}" type="datetimeFigureOut">
              <a:rPr lang="en-US" smtClean="0"/>
              <a:pPr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67B8-F8CB-4266-95E6-465C855AD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CCF3-9973-42DB-AB9B-D51ED4A2EA36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8A7-4BC4-41FF-B586-CDB8FAD523BB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800-960D-43B2-BDEA-751E74D69463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C904-45E1-47FB-8B3C-DCE050B8CAB9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46D-E52C-4B9C-8C28-448DB4C18191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BDE-0136-4DBC-BFA4-1AF1D0FC08DD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009-07D3-4986-A375-185CA75B0C35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664-5AE3-47B6-9CBC-641CF019B3FC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3EC-7772-420D-BB3E-45ACEDCE2DBB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SVM: Linear method with feature engineering vs kernel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Hung-</a:t>
            </a:r>
            <a:r>
              <a:rPr lang="en-US" dirty="0" err="1"/>
              <a:t>Hsuan</a:t>
            </a:r>
            <a:r>
              <a:rPr lang="en-US" dirty="0"/>
              <a:t> Chen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1EE3-B8E4-4BEA-ABB8-6F9C85A6C756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408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are taken from Prof. C.-J. Lin’s slides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1"/>
                <a:ext cx="4038600" cy="3733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Kernel method (polynomial kernel of degree-2)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b="0" dirty="0"/>
                  <a:t>Prediction:</a:t>
                </a:r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𝐱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>
                            <a:latin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 lvl="2">
                  <a:buFont typeface="Arial" charset="0"/>
                  <a:buChar char="•"/>
                </a:pPr>
                <a:r>
                  <a:rPr lang="en-US" dirty="0"/>
                  <a:t>Predicting one test instance takes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ℓ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1"/>
                <a:ext cx="4038600" cy="3733800"/>
              </a:xfrm>
              <a:blipFill>
                <a:blip r:embed="rId2"/>
                <a:stretch>
                  <a:fillRect l="-2821" t="-271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1"/>
                <a:ext cx="4038600" cy="3733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Poly2: linear method + feature engineering (degree-2 polynomial mapping)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b="0" dirty="0"/>
                  <a:t>Prediction</a:t>
                </a:r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𝜙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0" smtClean="0">
                        <a:latin typeface="Cambria Math" charset="0"/>
                      </a:rPr>
                      <m:t>𝐱</m:t>
                    </m:r>
                    <m:r>
                      <a:rPr lang="en-US" b="0" i="0" smtClean="0">
                        <a:latin typeface="Cambria Math" charset="0"/>
                      </a:rPr>
                      <m:t>)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1">
                        <a:latin typeface="Cambria Math" charset="0"/>
                      </a:rPr>
                      <m:t>𝐱</m:t>
                    </m:r>
                    <m:r>
                      <a:rPr lang="en-US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elements</a:t>
                </a:r>
              </a:p>
              <a:p>
                <a:pPr lvl="2">
                  <a:buFont typeface="Arial" charset="0"/>
                  <a:buChar char="•"/>
                </a:pPr>
                <a:r>
                  <a:rPr lang="en-US" dirty="0"/>
                  <a:t>Predicting one test instance takes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1"/>
                <a:ext cx="4038600" cy="3733800"/>
              </a:xfrm>
              <a:blipFill>
                <a:blip r:embed="rId3"/>
                <a:stretch>
                  <a:fillRect l="-2508" t="-2373" b="-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457200" y="5334001"/>
                <a:ext cx="8229600" cy="1022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Prediction cost: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vs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similar difference occurs for training</a:t>
                </a:r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4001"/>
                <a:ext cx="8229600" cy="1022349"/>
              </a:xfrm>
              <a:prstGeom prst="rect">
                <a:avLst/>
              </a:prstGeom>
              <a:blipFill rotWithShape="0">
                <a:blip r:embed="rId4"/>
                <a:stretch>
                  <a:fillRect l="-1333" t="-535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05594" y="1139588"/>
            <a:ext cx="367902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Assuming </a:t>
            </a:r>
            <a:r>
              <a:rPr lang="en-US" b="1" dirty="0"/>
              <a:t>x</a:t>
            </a:r>
            <a:r>
              <a:rPr lang="en-US" dirty="0"/>
              <a:t> has </a:t>
            </a:r>
            <a:r>
              <a:rPr lang="en-US" i="1" dirty="0"/>
              <a:t>d</a:t>
            </a:r>
            <a:r>
              <a:rPr lang="en-US" dirty="0"/>
              <a:t> elements (features)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79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Cases where Linear SVM + poly-2 feature engineering is probably faster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# training instances &gt;&gt; # features</a:t>
                </a: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dirty="0"/>
                  <a:t> (# of support vectors) is likely to larger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/>
                  <a:t> (# features)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If # features is large, but data is sparse</a:t>
                </a: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Roughly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b="0" dirty="0">
                    <a:solidFill>
                      <a:srgbClr val="FF0000"/>
                    </a:solidFill>
                  </a:rPr>
                  <a:t>Test</a:t>
                </a:r>
                <a:r>
                  <a:rPr lang="en-US" b="0" dirty="0"/>
                  <a:t> accuracy: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0" dirty="0"/>
                  <a:t> poly2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Cost: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b="0" dirty="0"/>
                  <a:t> poly2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Speed is the reason to choose poly2</a:t>
                </a:r>
                <a:endParaRPr lang="en-US" b="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3081" r="-1235" b="-140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0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accuracy and training time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35840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2590800"/>
            <a:ext cx="1676400" cy="2362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590800"/>
            <a:ext cx="1295400" cy="2362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95500" y="5105400"/>
                <a:ext cx="160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explicitly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5105400"/>
                <a:ext cx="16002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43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810000" y="510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Kernel trick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2895600" y="4953000"/>
            <a:ext cx="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4457700" y="4953000"/>
            <a:ext cx="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19200" y="5638800"/>
                <a:ext cx="7391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Generate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/>
                  <a:t> explicitly: faster than kernel, better accuracy than linear (no poly-2 mapping), sometimes competitive to RBF kernel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638800"/>
                <a:ext cx="7391400" cy="1200329"/>
              </a:xfrm>
              <a:prstGeom prst="rect">
                <a:avLst/>
              </a:prstGeom>
              <a:blipFill>
                <a:blip r:embed="rId4"/>
                <a:stretch>
                  <a:fillRect l="-1375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4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parsing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264652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910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Linear SVM with feature engineering is fast in both training and testing, while maintain good accuracy</a:t>
            </a:r>
          </a:p>
          <a:p>
            <a:r>
              <a:rPr lang="en-US" sz="2600" dirty="0"/>
              <a:t>Dependency parsing is an NLP task</a:t>
            </a:r>
          </a:p>
          <a:p>
            <a:pPr lvl="1"/>
            <a:r>
              <a:rPr lang="en-US" sz="2200" dirty="0"/>
              <a:t>UAS: unlabeled attachment score</a:t>
            </a:r>
          </a:p>
          <a:p>
            <a:pPr lvl="1"/>
            <a:r>
              <a:rPr lang="en-US" sz="2200" dirty="0"/>
              <a:t>LAS: labeled attachment score</a:t>
            </a:r>
          </a:p>
        </p:txBody>
      </p:sp>
    </p:spTree>
    <p:extLst>
      <p:ext uri="{BB962C8B-B14F-4D97-AF65-F5344CB8AC3E}">
        <p14:creationId xmlns:p14="http://schemas.microsoft.com/office/powerpoint/2010/main" val="2366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versus kernel is an important issue in practice. </a:t>
            </a:r>
          </a:p>
          <a:p>
            <a:pPr lvl="1"/>
            <a:r>
              <a:rPr lang="en-US" dirty="0"/>
              <a:t>It’s takes enormous computation resource to apply kernel SVM on large dataset (e.g., web-scale dataset)</a:t>
            </a:r>
          </a:p>
          <a:p>
            <a:pPr lvl="1"/>
            <a:r>
              <a:rPr lang="en-US" dirty="0"/>
              <a:t>You must decide when to use which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2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A0FD-0DD1-D741-A418-5AAE609F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23C25-ECE6-A34C-B713-59F6F043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If number of instances is much larger than number of features</a:t>
            </a:r>
          </a:p>
          <a:p>
            <a:pPr lvl="1"/>
            <a:r>
              <a:rPr lang="en-TW" dirty="0"/>
              <a:t>Using polynomial kernel is much more </a:t>
            </a:r>
            <a:r>
              <a:rPr lang="en-TW"/>
              <a:t>efficient than using </a:t>
            </a:r>
            <a:r>
              <a:rPr lang="en-TW" dirty="0"/>
              <a:t>linear SVM + poly2 kernel (true or false)</a:t>
            </a:r>
          </a:p>
          <a:p>
            <a:pPr lvl="1"/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106F-D721-5847-A8DB-0633A68E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5A51B-8AEF-0745-B00A-D2F53E3A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5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Support vector classification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point </a:t>
            </a:r>
            <a:r>
              <a:rPr lang="en-US" altLang="zh-TW" i="1" dirty="0" err="1"/>
              <a:t>i</a:t>
            </a:r>
            <a:r>
              <a:rPr lang="en-US" altLang="zh-TW" dirty="0"/>
              <a:t>: </a:t>
            </a:r>
            <a:r>
              <a:rPr lang="en-US" altLang="zh-TW" b="1" dirty="0"/>
              <a:t>x</a:t>
            </a:r>
            <a:r>
              <a:rPr lang="en-US" altLang="zh-TW" i="1" baseline="-25000" dirty="0"/>
              <a:t>i</a:t>
            </a:r>
            <a:r>
              <a:rPr lang="en-US" altLang="zh-TW" dirty="0"/>
              <a:t> = (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i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i</a:t>
            </a:r>
            <a:r>
              <a:rPr lang="en-US" altLang="zh-TW" baseline="-25000" dirty="0"/>
              <a:t>2</a:t>
            </a:r>
            <a:r>
              <a:rPr lang="en-US" altLang="zh-TW" dirty="0"/>
              <a:t>, </a:t>
            </a:r>
            <a:r>
              <a:rPr lang="is-IS" altLang="zh-TW" dirty="0"/>
              <a:t>…, </a:t>
            </a:r>
            <a:r>
              <a:rPr lang="is-IS" altLang="zh-TW" i="1" dirty="0"/>
              <a:t>x</a:t>
            </a:r>
            <a:r>
              <a:rPr lang="is-IS" altLang="zh-TW" i="1" baseline="-25000" dirty="0"/>
              <a:t>id</a:t>
            </a:r>
            <a:r>
              <a:rPr lang="en-US" altLang="zh-TW" dirty="0"/>
              <a:t>)</a:t>
            </a:r>
            <a:endParaRPr lang="en-US" altLang="zh-TW" i="1" baseline="-25000" dirty="0"/>
          </a:p>
          <a:p>
            <a:pPr eaLnBrk="1" hangingPunct="1"/>
            <a:r>
              <a:rPr lang="en-US" altLang="zh-TW" dirty="0"/>
              <a:t>Class label of </a:t>
            </a:r>
            <a:r>
              <a:rPr lang="en-US" altLang="zh-TW" i="1" dirty="0" err="1"/>
              <a:t>i</a:t>
            </a:r>
            <a:r>
              <a:rPr lang="en-US" altLang="zh-TW" dirty="0"/>
              <a:t>: </a:t>
            </a:r>
            <a:r>
              <a:rPr lang="en-US" altLang="zh-TW" i="1" dirty="0" err="1"/>
              <a:t>y</a:t>
            </a:r>
            <a:r>
              <a:rPr lang="en-US" altLang="zh-TW" i="1" baseline="-25000" dirty="0" err="1"/>
              <a:t>i</a:t>
            </a:r>
            <a:endParaRPr lang="en-US" altLang="zh-TW" i="1" baseline="-25000" dirty="0"/>
          </a:p>
          <a:p>
            <a:pPr lvl="1"/>
            <a:r>
              <a:rPr lang="en-US" altLang="zh-TW" dirty="0"/>
              <a:t>Two classes</a:t>
            </a:r>
          </a:p>
          <a:p>
            <a:pPr lvl="1"/>
            <a:r>
              <a:rPr lang="en-US" altLang="zh-TW" dirty="0"/>
              <a:t>Class 1: </a:t>
            </a:r>
            <a:r>
              <a:rPr lang="en-US" altLang="zh-TW" i="1" dirty="0" err="1"/>
              <a:t>y</a:t>
            </a:r>
            <a:r>
              <a:rPr lang="en-US" altLang="zh-TW" i="1" baseline="-25000" dirty="0" err="1"/>
              <a:t>i</a:t>
            </a:r>
            <a:r>
              <a:rPr lang="en-US" altLang="zh-TW" dirty="0"/>
              <a:t> = 1</a:t>
            </a:r>
          </a:p>
          <a:p>
            <a:pPr lvl="1"/>
            <a:r>
              <a:rPr lang="en-US" altLang="zh-TW" dirty="0"/>
              <a:t>Class 2: </a:t>
            </a:r>
            <a:r>
              <a:rPr lang="en-US" altLang="zh-TW" i="1" dirty="0" err="1"/>
              <a:t>y</a:t>
            </a:r>
            <a:r>
              <a:rPr lang="en-US" altLang="zh-TW" i="1" baseline="-25000" dirty="0" err="1"/>
              <a:t>i</a:t>
            </a:r>
            <a:r>
              <a:rPr lang="en-US" altLang="zh-TW" dirty="0"/>
              <a:t> = -1</a:t>
            </a:r>
          </a:p>
          <a:p>
            <a:r>
              <a:rPr lang="en-US" altLang="zh-TW" dirty="0"/>
              <a:t>Find a hyperplane to separate the data points with maximal margin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6E988F-DE5D-4C39-B290-FCF35258A567}" type="datetime1">
              <a:rPr lang="en-US" altLang="zh-TW" smtClean="0">
                <a:cs typeface="Arial" pitchFamily="34" charset="0"/>
              </a:rPr>
              <a:pPr/>
              <a:t>11/16/21</a:t>
            </a:fld>
            <a:endParaRPr lang="en-US" altLang="zh-TW">
              <a:cs typeface="Arial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5E1E36-BF3C-49EA-AE97-651BB345EB82}" type="slidenum">
              <a:rPr lang="en-US" altLang="zh-TW">
                <a:cs typeface="Arial" pitchFamily="34" charset="0"/>
              </a:rPr>
              <a:pPr/>
              <a:t>2</a:t>
            </a:fld>
            <a:endParaRPr lang="en-US" altLang="zh-TW"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SVM vs kernel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Linear SVM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𝐰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𝐰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𝐶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Subject to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≥1−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and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∀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Linear classifier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715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514350" indent="-457200"/>
                <a:r>
                  <a:rPr lang="en-US" dirty="0">
                    <a:solidFill>
                      <a:schemeClr val="tx1"/>
                    </a:solidFill>
                  </a:rPr>
                  <a:t>Kernel SVM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𝐰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𝐰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𝐶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Subject to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≥1−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and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∀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Non-linear classifier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36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and cons of linear and kernel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971800"/>
          </a:xfrm>
        </p:spPr>
        <p:txBody>
          <a:bodyPr/>
          <a:lstStyle/>
          <a:p>
            <a:r>
              <a:rPr lang="en-US" dirty="0"/>
              <a:t>Linear SVM</a:t>
            </a:r>
          </a:p>
          <a:p>
            <a:pPr lvl="1"/>
            <a:r>
              <a:rPr lang="en-US" dirty="0"/>
              <a:t>Faster in training and testing</a:t>
            </a:r>
          </a:p>
          <a:p>
            <a:pPr lvl="1"/>
            <a:r>
              <a:rPr lang="en-US" dirty="0"/>
              <a:t>If the dataset is non-linearly separable, linear SVM may not perform well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971800"/>
          </a:xfrm>
        </p:spPr>
        <p:txBody>
          <a:bodyPr/>
          <a:lstStyle/>
          <a:p>
            <a:r>
              <a:rPr lang="en-US" dirty="0"/>
              <a:t>Kernel SVM</a:t>
            </a:r>
          </a:p>
          <a:p>
            <a:pPr lvl="1"/>
            <a:r>
              <a:rPr lang="en-US" dirty="0"/>
              <a:t>Could be much slower in training and testing</a:t>
            </a:r>
          </a:p>
          <a:p>
            <a:pPr lvl="1"/>
            <a:r>
              <a:rPr lang="en-US" dirty="0"/>
              <a:t>Can fit any curve</a:t>
            </a:r>
          </a:p>
          <a:p>
            <a:pPr lvl="2"/>
            <a:r>
              <a:rPr lang="en-US" dirty="0"/>
              <a:t>RBF kernel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 txBox="1">
                <a:spLocks/>
              </p:cNvSpPr>
              <p:nvPr/>
            </p:nvSpPr>
            <p:spPr>
              <a:xfrm>
                <a:off x="457200" y="4572001"/>
                <a:ext cx="8229600" cy="198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Test accuracy: kernel &gt; linear</a:t>
                </a:r>
              </a:p>
              <a:p>
                <a:r>
                  <a:rPr lang="en-US" dirty="0"/>
                  <a:t>Time: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dirty="0"/>
                  <a:t> linear</a:t>
                </a:r>
              </a:p>
              <a:p>
                <a:r>
                  <a:rPr lang="en-US" dirty="0"/>
                  <a:t>Speed is the reason to choose linear (especially when the data is large)</a:t>
                </a:r>
              </a:p>
            </p:txBody>
          </p:sp>
        </mc:Choice>
        <mc:Fallback xmlns="">
          <p:sp>
            <p:nvSpPr>
              <p:cNvPr id="7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1"/>
                <a:ext cx="8229600" cy="1981199"/>
              </a:xfrm>
              <a:prstGeom prst="rect">
                <a:avLst/>
              </a:prstGeom>
              <a:blipFill>
                <a:blip r:embed="rId2"/>
                <a:stretch>
                  <a:fillRect l="-1389" t="-3846" r="-231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2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non-linear SVM : poly2 vs kernel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Non-linear SVM can be solved in two ways</a:t>
                </a:r>
              </a:p>
              <a:p>
                <a:pPr lvl="1"/>
                <a:r>
                  <a:rPr lang="en-US" dirty="0"/>
                  <a:t>Kernel method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sym typeface="Wingdings"/>
                      </a:rPr>
                      <m:t></m:t>
                    </m:r>
                    <m:r>
                      <a:rPr lang="en-US" b="0" i="1" smtClean="0">
                        <a:latin typeface="Cambria Math" charset="0"/>
                        <a:sym typeface="Wingdings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charset="0"/>
                                <a:sym typeface="Wingdings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sym typeface="Wingding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Little control on the mapping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sym typeface="Wingdings"/>
                      </a:rPr>
                      <m:t>𝜙</m:t>
                    </m:r>
                  </m:oMath>
                </a14:m>
                <a:r>
                  <a:rPr lang="en-US" dirty="0"/>
                  <a:t> (and hence the high dimensional features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sym typeface="Wingdings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charset="0"/>
                                <a:sym typeface="Wingdings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sym typeface="Wingding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Poly2: linear method + feature engineering</a:t>
                </a:r>
              </a:p>
              <a:p>
                <a:pPr lvl="2"/>
                <a:r>
                  <a:rPr lang="en-US" dirty="0"/>
                  <a:t>Explicitly generating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sym typeface="Wingdings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charset="0"/>
                                <a:sym typeface="Wingdings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sym typeface="Wingding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ym typeface="Wingdings"/>
                </a:endParaRPr>
              </a:p>
              <a:p>
                <a:pPr lvl="3"/>
                <a:r>
                  <a:rPr lang="en-US" dirty="0"/>
                  <a:t>Full control on the training features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3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Linear kernel (i.e., linear SVM)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Polynomial kernel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(RBF) kernel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dimension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could be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infinity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(e.g., RBF kernel), but the dimensions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are finite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EDC8-5BDE-EB44-928D-5445A638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Poly-2 vs kernel, when data is sparse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D9C5-DB11-D348-92EA-AB4A4F94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When data is large and sparse</a:t>
            </a:r>
          </a:p>
          <a:p>
            <a:pPr lvl="1"/>
            <a:r>
              <a:rPr lang="en-TW" dirty="0"/>
              <a:t>Accuarcy by linear SVM + poly2 could be as good as kernel</a:t>
            </a:r>
          </a:p>
          <a:p>
            <a:pPr lvl="1"/>
            <a:r>
              <a:rPr lang="en-TW" dirty="0"/>
              <a:t>Training and testing time of linear SVM + poly2 is much faster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6B277-9DA2-F043-B0A0-43F8F480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B4680-0797-B24D-AA2B-02949398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5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document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720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Using bag-of-words model to predict the labels of documents</a:t>
            </a:r>
          </a:p>
          <a:p>
            <a:pPr lvl="1"/>
            <a:r>
              <a:rPr lang="en-US" dirty="0"/>
              <a:t>Examples of labels: emotion (happy, angry, sad, etc.), author (J. K. Rowling, Dan Brown, etc.), genre (e.g., journal, poetry, ghost story, etc.), </a:t>
            </a:r>
            <a:r>
              <a:rPr lang="is-IS" dirty="0"/>
              <a:t>…</a:t>
            </a:r>
          </a:p>
          <a:p>
            <a:r>
              <a:rPr lang="is-IS" dirty="0"/>
              <a:t>Bag-of-words</a:t>
            </a:r>
          </a:p>
          <a:p>
            <a:pPr lvl="1"/>
            <a:r>
              <a:rPr lang="is-IS" dirty="0"/>
              <a:t>Every English word corresponds to a feature</a:t>
            </a:r>
          </a:p>
          <a:p>
            <a:pPr lvl="1"/>
            <a:r>
              <a:rPr lang="is-IS" dirty="0"/>
              <a:t>Example</a:t>
            </a:r>
          </a:p>
          <a:p>
            <a:pPr lvl="2"/>
            <a:r>
              <a:rPr lang="is-IS" dirty="0"/>
              <a:t>Original sentences</a:t>
            </a:r>
          </a:p>
          <a:p>
            <a:pPr marL="1828800" lvl="3" indent="-514350">
              <a:buFont typeface="+mj-lt"/>
              <a:buAutoNum type="arabicPeriod"/>
            </a:pPr>
            <a:r>
              <a:rPr lang="en-US" dirty="0"/>
              <a:t>John likes to watch movies. Mary likes movies too.</a:t>
            </a:r>
          </a:p>
          <a:p>
            <a:pPr marL="1828800" lvl="3" indent="-514350">
              <a:buFont typeface="+mj-lt"/>
              <a:buAutoNum type="arabicPeriod"/>
            </a:pPr>
            <a:r>
              <a:rPr lang="en-US" dirty="0"/>
              <a:t>John also likes to watch football games.</a:t>
            </a:r>
          </a:p>
          <a:p>
            <a:pPr lvl="2"/>
            <a:r>
              <a:rPr lang="en-US" dirty="0"/>
              <a:t>Bag-of-words representation of the two sentences</a:t>
            </a:r>
          </a:p>
          <a:p>
            <a:pPr lvl="3"/>
            <a:r>
              <a:rPr lang="en-US" dirty="0"/>
              <a:t>[ "John", "likes", "to", "watch", "movies", "Mary", "too", "also", "football", "games" ]</a:t>
            </a:r>
          </a:p>
          <a:p>
            <a:pPr marL="1828800" lvl="3" indent="-514350">
              <a:buFont typeface="+mj-lt"/>
              <a:buAutoNum type="arabicPeriod"/>
            </a:pPr>
            <a:r>
              <a:rPr lang="is-IS" dirty="0"/>
              <a:t>[1, 2, 1, 1, 2, 1, 1, 0, 0, 0] </a:t>
            </a:r>
          </a:p>
          <a:p>
            <a:pPr marL="1828800" lvl="3" indent="-514350">
              <a:buFont typeface="+mj-lt"/>
              <a:buAutoNum type="arabicPeriod"/>
            </a:pPr>
            <a:r>
              <a:rPr lang="is-IS" dirty="0"/>
              <a:t>[1, 1, 1, 1, 0, 0, 0, 1, 1, 1]</a:t>
            </a:r>
          </a:p>
          <a:p>
            <a:pPr marL="315913" indent="-315913"/>
            <a:r>
              <a:rPr lang="is-IS" dirty="0"/>
              <a:t>Features created by the bag-of-words are usually </a:t>
            </a:r>
            <a:r>
              <a:rPr lang="is-IS" b="1" dirty="0">
                <a:solidFill>
                  <a:srgbClr val="FF0000"/>
                </a:solidFill>
              </a:rPr>
              <a:t>large</a:t>
            </a:r>
            <a:r>
              <a:rPr lang="is-IS" dirty="0"/>
              <a:t> and </a:t>
            </a:r>
            <a:r>
              <a:rPr lang="is-IS" b="1" dirty="0">
                <a:solidFill>
                  <a:srgbClr val="FF0000"/>
                </a:solidFill>
              </a:rPr>
              <a:t>sparse</a:t>
            </a:r>
          </a:p>
          <a:p>
            <a:pPr marL="715963" lvl="1" indent="-315913"/>
            <a:r>
              <a:rPr lang="is-IS" dirty="0"/>
              <a:t>Large: kernel SVM is much slower than linear SVM</a:t>
            </a:r>
          </a:p>
          <a:p>
            <a:pPr marL="715963" lvl="1" indent="-315913"/>
            <a:r>
              <a:rPr lang="en-US" dirty="0"/>
              <a:t>S</a:t>
            </a:r>
            <a:r>
              <a:rPr lang="is-IS" dirty="0"/>
              <a:t>parse: high dimensional features are likely to be zero (i.e., unhelpful), so test accuracy of linear SVM + poly2 could be as good as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0C4C-2AD5-6F46-875F-03E9C85A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</a:t>
            </a:r>
            <a:r>
              <a:rPr lang="en-TW" dirty="0"/>
              <a:t>inear SVM + poly2 vs kernel (training time &amp; test accuracy)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E88C25-A937-DC44-9866-11A1F94C3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2532"/>
            <a:ext cx="8229600" cy="39612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5ECD0-3815-9C40-8676-2D66BDBF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26E02-3C20-6449-B038-116DA00B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ACB79D-5CB3-7543-BDDF-382FBA61B7B4}"/>
              </a:ext>
            </a:extLst>
          </p:cNvPr>
          <p:cNvSpPr/>
          <p:nvPr/>
        </p:nvSpPr>
        <p:spPr>
          <a:xfrm>
            <a:off x="457200" y="4038600"/>
            <a:ext cx="8534400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41745-4CCB-1F41-AB8C-53301D453156}"/>
              </a:ext>
            </a:extLst>
          </p:cNvPr>
          <p:cNvSpPr txBox="1"/>
          <p:nvPr/>
        </p:nvSpPr>
        <p:spPr>
          <a:xfrm>
            <a:off x="1524000" y="5929286"/>
            <a:ext cx="5707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Text dataset (usually l</a:t>
            </a:r>
            <a:r>
              <a:rPr lang="en-TW" sz="2800" dirty="0"/>
              <a:t>arge and sparse)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BCA2F28-3E0B-2C4D-9F7D-3D1209E68B40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 flipH="1" flipV="1">
            <a:off x="457200" y="4724400"/>
            <a:ext cx="1066800" cy="1466496"/>
          </a:xfrm>
          <a:prstGeom prst="bentConnector3">
            <a:avLst>
              <a:gd name="adj1" fmla="val -2142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86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902</Words>
  <Application>Microsoft Macintosh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SVM: Linear method with feature engineering vs kernel method</vt:lpstr>
      <vt:lpstr>Support vector classification</vt:lpstr>
      <vt:lpstr>Linear SVM vs kernel SVM</vt:lpstr>
      <vt:lpstr>Pros and cons of linear and kernel SVM</vt:lpstr>
      <vt:lpstr>Solving non-linear SVM : poly2 vs kernel classification</vt:lpstr>
      <vt:lpstr>Popular kernels</vt:lpstr>
      <vt:lpstr>Poly-2 vs kernel, when data is sparse</vt:lpstr>
      <vt:lpstr>Example: document classification</vt:lpstr>
      <vt:lpstr>Linear SVM + poly2 vs kernel (training time &amp; test accuracy)</vt:lpstr>
      <vt:lpstr>Prediction cost</vt:lpstr>
      <vt:lpstr>Cases where Linear SVM + poly-2 feature engineering is probably faster </vt:lpstr>
      <vt:lpstr>Test accuracy and training time</vt:lpstr>
      <vt:lpstr>Dependency parsing</vt:lpstr>
      <vt:lpstr>Discussion</vt:lpstr>
      <vt:lpstr>Quiz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Theory</dc:title>
  <dc:creator>Your User Name</dc:creator>
  <cp:lastModifiedBy>Hung-Hsuan</cp:lastModifiedBy>
  <cp:revision>265</cp:revision>
  <dcterms:created xsi:type="dcterms:W3CDTF">2008-08-10T06:15:56Z</dcterms:created>
  <dcterms:modified xsi:type="dcterms:W3CDTF">2021-11-16T01:32:09Z</dcterms:modified>
</cp:coreProperties>
</file>