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308"/>
  </p:normalViewPr>
  <p:slideViewPr>
    <p:cSldViewPr>
      <p:cViewPr varScale="1">
        <p:scale>
          <a:sx n="117" d="100"/>
          <a:sy n="117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Lagrange multiplier and KKT condition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</a:t>
            </a:r>
            <a:r>
              <a:rPr lang="en-US" dirty="0" err="1"/>
              <a:t>Hsuan</a:t>
            </a:r>
            <a:r>
              <a:rPr lang="en-US" dirty="0"/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86B327-799B-4548-B0FC-C15518C935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Quiz: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s to maximize entropy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86B327-799B-4548-B0FC-C15518C93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43" r="-1543" b="-989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53228-096A-AD49-81DA-16A9E5A25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probability of the events (</a:t>
                </a:r>
                <a:r>
                  <a:rPr lang="en-US" i="1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is-IS" i="1" dirty="0"/>
                  <a:t>a</a:t>
                </a:r>
                <a:r>
                  <a:rPr lang="is-IS" baseline="-25000" dirty="0"/>
                  <a:t>3</a:t>
                </a:r>
                <a:r>
                  <a:rPr lang="is-IS" dirty="0"/>
                  <a:t>) are (</a:t>
                </a:r>
                <a:r>
                  <a:rPr lang="is-IS" i="1" dirty="0"/>
                  <a:t>p</a:t>
                </a:r>
                <a:r>
                  <a:rPr lang="is-IS" baseline="-25000" dirty="0"/>
                  <a:t>1</a:t>
                </a:r>
                <a:r>
                  <a:rPr lang="is-IS" dirty="0"/>
                  <a:t>, </a:t>
                </a:r>
                <a:r>
                  <a:rPr lang="is-IS" i="1" dirty="0"/>
                  <a:t>p</a:t>
                </a:r>
                <a:r>
                  <a:rPr lang="is-IS" baseline="-25000" dirty="0"/>
                  <a:t>2</a:t>
                </a:r>
                <a:r>
                  <a:rPr lang="is-IS" dirty="0"/>
                  <a:t>, </a:t>
                </a:r>
                <a:r>
                  <a:rPr lang="is-IS" i="1" dirty="0"/>
                  <a:t>p</a:t>
                </a:r>
                <a:r>
                  <a:rPr lang="is-IS" baseline="-25000" dirty="0"/>
                  <a:t>3</a:t>
                </a:r>
                <a:r>
                  <a:rPr lang="is-IS" dirty="0"/>
                  <a:t>) respectively</a:t>
                </a:r>
              </a:p>
              <a:p>
                <a:pPr lvl="1">
                  <a:buFont typeface="Wingdings" charset="2"/>
                  <a:buChar char="Ø"/>
                </a:pPr>
                <a:r>
                  <a:rPr lang="en-US" i="1" dirty="0"/>
                  <a:t>p</a:t>
                </a:r>
                <a:r>
                  <a:rPr lang="is-IS" baseline="-25000" dirty="0"/>
                  <a:t>1 </a:t>
                </a:r>
                <a:r>
                  <a:rPr lang="is-IS" dirty="0"/>
                  <a:t>+ </a:t>
                </a:r>
                <a:r>
                  <a:rPr lang="is-IS" i="1" dirty="0"/>
                  <a:t>p</a:t>
                </a:r>
                <a:r>
                  <a:rPr lang="is-IS" baseline="-25000" dirty="0"/>
                  <a:t>2 </a:t>
                </a:r>
                <a:r>
                  <a:rPr lang="is-IS" dirty="0"/>
                  <a:t>+ </a:t>
                </a:r>
                <a:r>
                  <a:rPr lang="is-IS" i="1" dirty="0"/>
                  <a:t>p</a:t>
                </a:r>
                <a:r>
                  <a:rPr lang="is-IS" baseline="-25000" dirty="0"/>
                  <a:t>3</a:t>
                </a:r>
                <a:r>
                  <a:rPr lang="is-IS" i="1" baseline="-25000" dirty="0"/>
                  <a:t> </a:t>
                </a:r>
                <a:r>
                  <a:rPr lang="is-IS" dirty="0"/>
                  <a:t>= 1</a:t>
                </a:r>
              </a:p>
              <a:p>
                <a:r>
                  <a:rPr lang="en-US" dirty="0"/>
                  <a:t>Entropy</a:t>
                </a:r>
                <a:endParaRPr lang="is-IS" dirty="0"/>
              </a:p>
              <a:p>
                <a:pPr lvl="1">
                  <a:buFont typeface="Wingdings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is-IS" dirty="0"/>
              </a:p>
              <a:p>
                <a:r>
                  <a:rPr lang="en-TW" dirty="0"/>
                  <a:t>What 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to maximize entropy?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53228-096A-AD49-81DA-16A9E5A25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B899-B547-DF43-92B6-E6D8836D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26D4-39BC-E643-8BAD-CDD985D1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86B327-799B-4548-B0FC-C15518C935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Quiz: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s to maximize entropy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86B327-799B-4548-B0FC-C15518C93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43" r="-1543" b="-989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53228-096A-AD49-81DA-16A9E5A25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TW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TW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s-I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−1−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−1−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−1−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s-IS" dirty="0"/>
              </a:p>
              <a:p>
                <a:endParaRPr lang="en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53228-096A-AD49-81DA-16A9E5A25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224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B899-B547-DF43-92B6-E6D8836D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26D4-39BC-E643-8BAD-CDD985D1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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=500−20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≔0</m:t>
                      </m:r>
                    </m:oMath>
                  </m:oMathPara>
                </a14:m>
                <a:endParaRPr lang="en-US" b="0" dirty="0"/>
              </a:p>
              <a:p>
                <a:pPr lvl="1">
                  <a:buFont typeface="Wingdings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)=(25, 50)</m:t>
                    </m:r>
                  </m:oMath>
                </a14:m>
                <a:endParaRPr lang="en-US" dirty="0"/>
              </a:p>
              <a:p>
                <a:pPr lvl="1">
                  <a:buFont typeface="Wingdings" charset="2"/>
                  <a:buChar char="è"/>
                </a:pPr>
                <a:r>
                  <a:rPr lang="en-US" dirty="0"/>
                  <a:t>The maximum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6250</a:t>
                </a:r>
              </a:p>
              <a:p>
                <a:r>
                  <a:rPr lang="en-US" dirty="0"/>
                  <a:t>If the constraints are not complicated, such a method is manageable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Lagrange multipliers is a strategy for finding the extreme value of a function </a:t>
                </a:r>
                <a:r>
                  <a:rPr lang="en-US" b="1" i="1" u="sng" dirty="0"/>
                  <a:t>subject to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equality constraints</a:t>
                </a:r>
              </a:p>
              <a:p>
                <a:r>
                  <a:rPr lang="en-US" dirty="0"/>
                  <a:t>Finding the </a:t>
                </a:r>
                <a:r>
                  <a:rPr lang="en-US" altLang="zh-TW" dirty="0"/>
                  <a:t>maximum/minimum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0" smtClean="0">
                        <a:latin typeface="Cambria Math" charset="0"/>
                      </a:rPr>
                      <m:t>𝐱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=0, 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=1,2,…,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Lagrange function (a.k.a. </a:t>
                </a:r>
                <a:r>
                  <a:rPr lang="en-US" dirty="0" err="1"/>
                  <a:t>Lagrangian</a:t>
                </a:r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called “Lagrange multipliers”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Lagrange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charset="0"/>
                            </a:rPr>
                            <m:t>𝐱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742950" lvl="2" indent="-342900"/>
                <a:r>
                  <a:rPr lang="en-US" dirty="0"/>
                  <a:t>Some textbook may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1200150" lvl="3" indent="-342900"/>
                <a:r>
                  <a:rPr lang="en-US" dirty="0"/>
                  <a:t>This is also correct, since the signs can be “absorbed” by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Take the derivative of the Lagrange function to every variable (i.e., all the </a:t>
                </a:r>
                <a:r>
                  <a:rPr lang="en-US" sz="2800" i="1" dirty="0"/>
                  <a:t>x</a:t>
                </a:r>
                <a:r>
                  <a:rPr lang="en-US" sz="2800" dirty="0"/>
                  <a:t>’s and the </a:t>
                </a:r>
                <a:r>
                  <a:rPr lang="el-GR" sz="2800" dirty="0"/>
                  <a:t>λ</a:t>
                </a:r>
                <a:r>
                  <a:rPr lang="en-US" sz="2800" dirty="0"/>
                  <a:t>’s)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sz="24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 charset="0"/>
                                </a:rPr>
                                <m:t>=0 ∀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=0 ∀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Test each solution set.  Whichever gives the greatest (or the smallest) value is the maximum (or minimum) point</a:t>
                </a:r>
              </a:p>
              <a:p>
                <a:pPr lvl="1"/>
                <a:r>
                  <a:rPr lang="en-US" sz="2400" dirty="0" err="1"/>
                  <a:t>Lagrangian</a:t>
                </a:r>
                <a:r>
                  <a:rPr lang="en-US" sz="2400" dirty="0"/>
                  <a:t> is a necessary but </a:t>
                </a:r>
                <a:r>
                  <a:rPr lang="en-US" sz="2400" b="1" i="1" u="sng" dirty="0">
                    <a:solidFill>
                      <a:srgbClr val="FF0000"/>
                    </a:solidFill>
                  </a:rPr>
                  <a:t>not a sufficient </a:t>
                </a:r>
                <a:r>
                  <a:rPr lang="en-US" sz="2400" dirty="0"/>
                  <a:t>condition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26" t="-1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toy example by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−100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=5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≔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=5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≔0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−100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≔0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=(25, 50, −125)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Lagrange multipliers is generalized to include the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inequality constraints</a:t>
                </a:r>
                <a:r>
                  <a:rPr lang="en-US" dirty="0"/>
                  <a:t> under the </a:t>
                </a:r>
                <a:r>
                  <a:rPr lang="en-US" dirty="0" err="1"/>
                  <a:t>Karush</a:t>
                </a:r>
                <a:r>
                  <a:rPr lang="en-US" dirty="0"/>
                  <a:t>–Kuhn–Tucker (KKT) condition</a:t>
                </a:r>
              </a:p>
              <a:p>
                <a:r>
                  <a:rPr lang="en-US" dirty="0"/>
                  <a:t>Standard form problem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>
                        <a:latin typeface="Cambria Math" charset="0"/>
                      </a:rPr>
                      <m:t>𝐱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0 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=1,…,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=1,…,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task is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>
                        <a:latin typeface="Cambria Math" charset="0"/>
                      </a:rPr>
                      <m:t>𝐱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0" dirty="0"/>
                  <a:t>, transform the problem into minimize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>
                        <a:latin typeface="Cambria Math" charset="0"/>
                      </a:rPr>
                      <m:t>𝐱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Lagrangian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charset="0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𝛌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𝛍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83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(</a:t>
            </a:r>
            <a:r>
              <a:rPr lang="en-US"/>
              <a:t>not sufficient!) </a:t>
            </a:r>
            <a:r>
              <a:rPr lang="en-US" dirty="0"/>
              <a:t>optimal condition (KKT condition)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optimal solution to the standard form problem, then there exist KKT multipliers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𝛍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 err="1">
                    <a:ea typeface="Cambria Math" charset="0"/>
                    <a:cs typeface="Cambria Math" charset="0"/>
                  </a:rPr>
                  <a:t>Lagrangian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optimality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>
                            <a:latin typeface="Cambria Math" charset="0"/>
                          </a:rPr>
                          <m:t>,</m:t>
                        </m:r>
                        <m:r>
                          <a:rPr lang="en-US" b="1">
                            <a:latin typeface="Cambria Math" charset="0"/>
                          </a:rPr>
                          <m:t>𝛌</m:t>
                        </m:r>
                        <m:r>
                          <a:rPr lang="en-US" b="1">
                            <a:latin typeface="Cambria Math" charset="0"/>
                          </a:rPr>
                          <m:t>,</m:t>
                        </m:r>
                        <m:r>
                          <a:rPr lang="en-US" b="1">
                            <a:latin typeface="Cambria Math" charset="0"/>
                          </a:rPr>
                          <m:t>𝛍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−−−−−  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Primal feasibility </a:t>
                </a:r>
                <a:endParaRPr lang="en-US" i="1" dirty="0">
                  <a:latin typeface="Cambria Math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−−−−−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457200" lvl="1" indent="0">
                  <a:buNone/>
                </a:pPr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1" i="0" smtClean="0">
                            <a:latin typeface="Cambria Math" charset="0"/>
                          </a:rPr>
                          <m:t>(</m:t>
                        </m:r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)=</m:t>
                    </m:r>
                    <m:r>
                      <a:rPr lang="en-US" b="0" i="1" smtClean="0">
                        <a:latin typeface="Cambria Math" charset="0"/>
                      </a:rPr>
                      <m:t>0 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−−−−−</m:t>
                    </m:r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3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Dual feasibility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≥0 ∀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−−−−−</m:t>
                    </m:r>
                    <m:r>
                      <a:rPr lang="en-US" b="0" i="1" smtClean="0">
                        <a:latin typeface="Cambria Math" charset="0"/>
                      </a:rPr>
                      <m:t>−−−   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Complementary slackness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 ∀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−−−−</m:t>
                    </m:r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081" r="-61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+2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≥3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𝛌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𝛍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3−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ℒ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ℒ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ℒ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ℒ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=0</m:t>
                            </m:r>
                          </m:e>
                        </m:eqAr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−2, 5, 12,−8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or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1, 2, 6, 2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457200" lvl="1" indent="0">
                  <a:buNone/>
                </a:pPr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−2, 5, 12, −8</m:t>
                        </m:r>
                      </m:e>
                    </m:d>
                  </m:oMath>
                </a14:m>
                <a:r>
                  <a:rPr lang="en-US" b="0" dirty="0"/>
                  <a:t> does not follow the KKT condition (4)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=−8&lt;0</m:t>
                        </m:r>
                      </m:e>
                    </m:d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ea typeface="Cambria Math" charset="0"/>
                    <a:cs typeface="Cambria Math" charset="0"/>
                  </a:rPr>
                  <a:t>BTW,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1, 2, 6, 2</m:t>
                        </m:r>
                      </m:e>
                    </m:d>
                  </m:oMath>
                </a14:m>
                <a:r>
                  <a:rPr lang="en-US" dirty="0"/>
                  <a:t> also follows KKT condition 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br>
                  <a:rPr lang="en-US" dirty="0"/>
                </a:br>
                <a:r>
                  <a:rPr lang="en-US" dirty="0">
                    <a:ea typeface="Cambria Math" charset="0"/>
                    <a:cs typeface="Cambria Math" charset="0"/>
                  </a:rPr>
                  <a:t>Check: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3−1−2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=0;2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926" t="-205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A09-0D8F-374B-993B-B4E0976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428B-8567-6248-BA38-7B02FBE2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Lagrangian as a tool to find extreme values of a function with equality constraints</a:t>
            </a:r>
          </a:p>
          <a:p>
            <a:r>
              <a:rPr lang="en-TW" dirty="0"/>
              <a:t>Genralized Lagrangian and KKT condition together as a tool set to find extreme values of a function with equality and inequality constraints</a:t>
            </a:r>
          </a:p>
          <a:p>
            <a:r>
              <a:rPr lang="en-TW" dirty="0"/>
              <a:t>We will use KKT conditions to analyze the properties of SVM solutions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488B-B176-B64A-B6B0-8D2056FA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5B1DC-BCBF-A042-8992-38505DE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747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Lagrange multiplier and KKT condition</vt:lpstr>
      <vt:lpstr>Toy example</vt:lpstr>
      <vt:lpstr>Lagrange multiplier</vt:lpstr>
      <vt:lpstr>Solving the problem</vt:lpstr>
      <vt:lpstr>Solving the toy example by Lagrange multiplier</vt:lpstr>
      <vt:lpstr>Generalized Lagrange multiplier</vt:lpstr>
      <vt:lpstr>Necessary (not sufficient!) optimal condition (KKT condition)</vt:lpstr>
      <vt:lpstr>Example</vt:lpstr>
      <vt:lpstr>Summary</vt:lpstr>
      <vt:lpstr>Quiz: find p_is to maximize entropy</vt:lpstr>
      <vt:lpstr>Quiz: find p_is to maximize entropy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97</cp:revision>
  <dcterms:created xsi:type="dcterms:W3CDTF">2008-08-10T06:15:56Z</dcterms:created>
  <dcterms:modified xsi:type="dcterms:W3CDTF">2020-11-03T01:37:54Z</dcterms:modified>
</cp:coreProperties>
</file>