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25" r:id="rId2"/>
    <p:sldId id="285" r:id="rId3"/>
    <p:sldId id="324" r:id="rId4"/>
    <p:sldId id="322" r:id="rId5"/>
    <p:sldId id="32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2149"/>
  </p:normalViewPr>
  <p:slideViewPr>
    <p:cSldViewPr snapToGrid="0" snapToObjects="1">
      <p:cViewPr varScale="1">
        <p:scale>
          <a:sx n="78" d="100"/>
          <a:sy n="78" d="100"/>
        </p:scale>
        <p:origin x="1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2021/11/2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HTRU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9DC2-CC74-1D4E-9BC1-ECF608FF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Cheating in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063-1B9A-114A-BEF0-3601C27E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We found some students copying the codes from others</a:t>
            </a:r>
          </a:p>
          <a:p>
            <a:pPr lvl="1"/>
            <a:r>
              <a:rPr lang="en-TW" dirty="0"/>
              <a:t>These students will get 0 </a:t>
            </a:r>
            <a:r>
              <a:rPr lang="en-TW"/>
              <a:t>for exercise 2</a:t>
            </a:r>
            <a:endParaRPr lang="en-TW" dirty="0"/>
          </a:p>
          <a:p>
            <a:pPr lvl="1"/>
            <a:r>
              <a:rPr lang="en-TW" dirty="0"/>
              <a:t>If you believe you are innocent, please contact the TAs</a:t>
            </a:r>
          </a:p>
          <a:p>
            <a:r>
              <a:rPr lang="en-TW" dirty="0"/>
              <a:t>The TAs will announce an extra exercise as a makeup</a:t>
            </a:r>
          </a:p>
          <a:p>
            <a:pPr lvl="1"/>
            <a:r>
              <a:rPr lang="en-TW" dirty="0"/>
              <a:t>If you get 0 for exercise 2, you can do the makeup exercise.  However, the score will be 30% off.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8556-1ED2-0F48-B7E2-3EEA00B4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6D93E-636A-7C4C-800B-9560FCD9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B2C-90FE-4E4C-98C6-7075390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3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EFC4-CA7F-AA48-8E3F-B70579D3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2275840"/>
            <a:ext cx="11704320" cy="6764302"/>
          </a:xfrm>
        </p:spPr>
        <p:txBody>
          <a:bodyPr>
            <a:normAutofit fontScale="92500"/>
          </a:bodyPr>
          <a:lstStyle/>
          <a:p>
            <a:r>
              <a:rPr lang="en-US" sz="4800" dirty="0"/>
              <a:t>Requirement</a:t>
            </a:r>
          </a:p>
          <a:p>
            <a:pPr lvl="1"/>
            <a:r>
              <a:rPr lang="en-US" sz="4231" dirty="0"/>
              <a:t>Use the HTRU2 dataset as the experimental dataset for this exercise.  You may download HTRU2 from: </a:t>
            </a:r>
            <a:r>
              <a:rPr lang="en-US" sz="4231" u="sng" dirty="0">
                <a:hlinkClick r:id="rId2"/>
              </a:rPr>
              <a:t>http://archive.ics.uci.edu/ml/datasets/HTRU2</a:t>
            </a:r>
            <a:r>
              <a:rPr lang="en-US" sz="4231" dirty="0"/>
              <a:t> </a:t>
            </a:r>
            <a:endParaRPr lang="en-US" dirty="0"/>
          </a:p>
          <a:p>
            <a:pPr lvl="1" fontAlgn="base"/>
            <a:r>
              <a:rPr lang="en-US" sz="4231" dirty="0"/>
              <a:t>Implement the “</a:t>
            </a:r>
            <a:r>
              <a:rPr lang="en-US" sz="4231" dirty="0" err="1"/>
              <a:t>logreg_sgd</a:t>
            </a:r>
            <a:r>
              <a:rPr lang="en-US" sz="4231" dirty="0"/>
              <a:t>” function (60%)</a:t>
            </a:r>
          </a:p>
          <a:p>
            <a:pPr lvl="1" fontAlgn="base"/>
            <a:r>
              <a:rPr lang="en-US" sz="4231" dirty="0"/>
              <a:t>Implement the “</a:t>
            </a:r>
            <a:r>
              <a:rPr lang="en-US" sz="4231" dirty="0" err="1"/>
              <a:t>plot_roc_curve</a:t>
            </a:r>
            <a:r>
              <a:rPr lang="en-US" sz="4231" dirty="0"/>
              <a:t>” function (30%)</a:t>
            </a:r>
          </a:p>
          <a:p>
            <a:pPr lvl="1" fontAlgn="base"/>
            <a:r>
              <a:rPr lang="en-US" sz="4231" dirty="0"/>
              <a:t>Report(10%)</a:t>
            </a:r>
          </a:p>
          <a:p>
            <a:r>
              <a:rPr lang="en-US" dirty="0"/>
              <a:t>Please submit your code and report to LMS</a:t>
            </a:r>
            <a:endParaRPr lang="en-US" sz="4800" dirty="0"/>
          </a:p>
          <a:p>
            <a:r>
              <a:rPr lang="en-US" dirty="0"/>
              <a:t>Due date: 11/22 23:59:59.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9898-B08A-FB48-805C-39B3967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11/2/21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7143-77E6-8A4F-964D-5D9812BF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895A-C5A0-854D-9727-F4575D0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7715-0A0C-E74B-8619-26053D9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 should include</a:t>
            </a:r>
          </a:p>
          <a:p>
            <a:pPr lvl="1"/>
            <a:r>
              <a:rPr lang="en-US" dirty="0"/>
              <a:t>The accuracy, precision, recall, and ROC curve before training (i.e., when parameters are randomly initialized), report results on both training and test data</a:t>
            </a:r>
          </a:p>
          <a:p>
            <a:pPr lvl="1"/>
            <a:r>
              <a:rPr lang="en-US" dirty="0"/>
              <a:t>The accuracy, precision, recall, and ROC curve after training, report results on both training and test data</a:t>
            </a:r>
          </a:p>
          <a:p>
            <a:pPr lvl="1"/>
            <a:r>
              <a:rPr lang="en-US" dirty="0"/>
              <a:t>A brief discussion of the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8C7D-5614-5145-A0CF-635721A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FF47F-9F54-584E-9554-149DAD33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6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mean square error?</a:t>
            </a:r>
          </a:p>
          <a:p>
            <a:r>
              <a:rPr lang="en-US" dirty="0"/>
              <a:t>What is R</a:t>
            </a:r>
            <a:r>
              <a:rPr lang="en-US" baseline="30000" dirty="0"/>
              <a:t>2</a:t>
            </a:r>
            <a:r>
              <a:rPr lang="en-US" dirty="0"/>
              <a:t> score?</a:t>
            </a:r>
          </a:p>
          <a:p>
            <a:r>
              <a:rPr lang="en-US" dirty="0"/>
              <a:t>What is the advantage and disadvantage of GD and SGD?</a:t>
            </a:r>
          </a:p>
          <a:p>
            <a:r>
              <a:rPr lang="en-US" dirty="0"/>
              <a:t>What is gradient ascent/gradient descent?</a:t>
            </a:r>
          </a:p>
          <a:p>
            <a:r>
              <a:rPr lang="en-US" dirty="0"/>
              <a:t>Why do we usually maximize log-likelihood function (instead of likelihood function)?</a:t>
            </a:r>
          </a:p>
          <a:p>
            <a:r>
              <a:rPr lang="en-US" dirty="0"/>
              <a:t>What is logistic regression?</a:t>
            </a:r>
          </a:p>
          <a:p>
            <a:r>
              <a:rPr lang="en-US" dirty="0"/>
              <a:t>What is the cross entropy loss (for logistic regression)?</a:t>
            </a:r>
          </a:p>
          <a:p>
            <a:r>
              <a:rPr lang="en-US" dirty="0"/>
              <a:t>What is ROC curve and its advantages/disadvantages?</a:t>
            </a:r>
          </a:p>
          <a:p>
            <a:r>
              <a:rPr lang="en-TW" dirty="0"/>
              <a:t>Explain precision and recall</a:t>
            </a:r>
          </a:p>
          <a:p>
            <a:r>
              <a:rPr lang="en-TW" dirty="0"/>
              <a:t>Why F1 score takes harmonic mean of precision and recall?</a:t>
            </a:r>
          </a:p>
          <a:p>
            <a:r>
              <a:rPr lang="en-TW" dirty="0"/>
              <a:t>Explain sensitivity and specificity</a:t>
            </a:r>
          </a:p>
          <a:p>
            <a:endParaRPr lang="en-TW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Mid-term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275841"/>
            <a:ext cx="11704320" cy="693347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Reminder: midterm project proposal on </a:t>
            </a:r>
            <a:r>
              <a:rPr lang="en-US" b="1" dirty="0"/>
              <a:t>11/9 </a:t>
            </a:r>
            <a:r>
              <a:rPr lang="en-US" b="1"/>
              <a:t>(next week!)</a:t>
            </a:r>
            <a:endParaRPr lang="en-US" b="1" dirty="0"/>
          </a:p>
          <a:p>
            <a:pPr lvl="1"/>
            <a:r>
              <a:rPr lang="en-US" b="1" dirty="0"/>
              <a:t>Remember to attend </a:t>
            </a:r>
            <a:r>
              <a:rPr lang="en-US" b="1" dirty="0">
                <a:solidFill>
                  <a:srgbClr val="FF0000"/>
                </a:solidFill>
              </a:rPr>
              <a:t>physically</a:t>
            </a:r>
          </a:p>
          <a:p>
            <a:r>
              <a:rPr lang="en-US" dirty="0"/>
              <a:t>If you want to apply ML on certain topic, the presentation may include (but not limit to)</a:t>
            </a:r>
          </a:p>
          <a:p>
            <a:pPr lvl="1"/>
            <a:r>
              <a:rPr lang="en-US" dirty="0"/>
              <a:t>Introduction</a:t>
            </a:r>
          </a:p>
          <a:p>
            <a:pPr lvl="2"/>
            <a:r>
              <a:rPr lang="en-US" dirty="0"/>
              <a:t>Background knowledge</a:t>
            </a:r>
          </a:p>
          <a:p>
            <a:pPr lvl="2"/>
            <a:r>
              <a:rPr lang="en-US" dirty="0"/>
              <a:t>The motivation of your project</a:t>
            </a:r>
          </a:p>
          <a:p>
            <a:pPr lvl="2"/>
            <a:r>
              <a:rPr lang="en-US" dirty="0"/>
              <a:t>The overall vision/goal of your project</a:t>
            </a:r>
          </a:p>
          <a:p>
            <a:pPr lvl="1"/>
            <a:r>
              <a:rPr lang="en-US" dirty="0"/>
              <a:t>Dataset</a:t>
            </a:r>
          </a:p>
          <a:p>
            <a:pPr lvl="2"/>
            <a:r>
              <a:rPr lang="en-US" dirty="0"/>
              <a:t>What is your target dataset</a:t>
            </a:r>
          </a:p>
          <a:p>
            <a:pPr lvl="2"/>
            <a:r>
              <a:rPr lang="en-US" dirty="0"/>
              <a:t>How to collect the dataset</a:t>
            </a:r>
          </a:p>
          <a:p>
            <a:pPr lvl="1"/>
            <a:r>
              <a:rPr lang="en-US" dirty="0"/>
              <a:t>Current progress</a:t>
            </a:r>
          </a:p>
          <a:p>
            <a:pPr lvl="2"/>
            <a:r>
              <a:rPr lang="en-US" dirty="0"/>
              <a:t>E.g., naïve method(s) as baseline solution(s)</a:t>
            </a:r>
          </a:p>
          <a:p>
            <a:pPr lvl="1"/>
            <a:r>
              <a:rPr lang="en-US" dirty="0"/>
              <a:t>A plan/schedule for the following weeks</a:t>
            </a:r>
          </a:p>
          <a:p>
            <a:pPr lvl="1"/>
            <a:r>
              <a:rPr lang="en-US" dirty="0"/>
              <a:t>What do you expect to accomplish by the end of the semester</a:t>
            </a:r>
          </a:p>
          <a:p>
            <a:r>
              <a:rPr lang="en-US" dirty="0"/>
              <a:t>If you want to develop a new method, you may include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Current ideas</a:t>
            </a:r>
          </a:p>
          <a:p>
            <a:r>
              <a:rPr lang="en-US" dirty="0"/>
              <a:t>You may use any tools you want (you don’t need to start from scratch)</a:t>
            </a:r>
          </a:p>
          <a:p>
            <a:r>
              <a:rPr lang="en-US" dirty="0"/>
              <a:t>The TAs will announce the presentation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453</Words>
  <Application>Microsoft Macintosh PowerPoint</Application>
  <PresentationFormat>Custom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Neue</vt:lpstr>
      <vt:lpstr>1_Office Theme</vt:lpstr>
      <vt:lpstr>Cheating in exercise 2</vt:lpstr>
      <vt:lpstr>Exercise 3 (1/2)</vt:lpstr>
      <vt:lpstr>Exercise 3 (2/2)</vt:lpstr>
      <vt:lpstr>Review quizzes</vt:lpstr>
      <vt:lpstr>Mid-term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Hung-Hsuan</cp:lastModifiedBy>
  <cp:revision>137</cp:revision>
  <dcterms:modified xsi:type="dcterms:W3CDTF">2021-11-02T05:44:02Z</dcterms:modified>
</cp:coreProperties>
</file>