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467" r:id="rId4"/>
    <p:sldId id="276" r:id="rId5"/>
    <p:sldId id="458" r:id="rId6"/>
    <p:sldId id="459" r:id="rId7"/>
    <p:sldId id="460" r:id="rId8"/>
    <p:sldId id="461" r:id="rId9"/>
    <p:sldId id="462" r:id="rId10"/>
    <p:sldId id="420" r:id="rId11"/>
    <p:sldId id="415" r:id="rId12"/>
    <p:sldId id="418" r:id="rId13"/>
    <p:sldId id="426" r:id="rId14"/>
    <p:sldId id="453" r:id="rId15"/>
    <p:sldId id="428" r:id="rId16"/>
    <p:sldId id="434" r:id="rId17"/>
    <p:sldId id="435" r:id="rId18"/>
    <p:sldId id="436" r:id="rId19"/>
    <p:sldId id="437" r:id="rId20"/>
    <p:sldId id="438" r:id="rId21"/>
    <p:sldId id="454" r:id="rId22"/>
    <p:sldId id="439" r:id="rId23"/>
    <p:sldId id="441" r:id="rId24"/>
    <p:sldId id="440" r:id="rId25"/>
    <p:sldId id="455" r:id="rId26"/>
    <p:sldId id="442" r:id="rId27"/>
    <p:sldId id="443" r:id="rId28"/>
    <p:sldId id="456" r:id="rId29"/>
    <p:sldId id="444" r:id="rId30"/>
    <p:sldId id="445" r:id="rId31"/>
    <p:sldId id="450" r:id="rId32"/>
    <p:sldId id="448" r:id="rId33"/>
    <p:sldId id="463" r:id="rId34"/>
    <p:sldId id="464" r:id="rId35"/>
    <p:sldId id="465" r:id="rId36"/>
    <p:sldId id="413" r:id="rId37"/>
    <p:sldId id="466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467"/>
            <p14:sldId id="276"/>
          </p14:sldIdLst>
        </p14:section>
        <p14:section name="Инкрементация и декрементация" id="{F0D37754-91EF-477E-B794-286299F27E83}">
          <p14:sldIdLst>
            <p14:sldId id="458"/>
            <p14:sldId id="459"/>
            <p14:sldId id="460"/>
            <p14:sldId id="461"/>
            <p14:sldId id="462"/>
            <p14:sldId id="420"/>
            <p14:sldId id="415"/>
            <p14:sldId id="418"/>
            <p14:sldId id="426"/>
            <p14:sldId id="453"/>
            <p14:sldId id="428"/>
            <p14:sldId id="434"/>
            <p14:sldId id="435"/>
            <p14:sldId id="436"/>
            <p14:sldId id="437"/>
            <p14:sldId id="438"/>
            <p14:sldId id="454"/>
            <p14:sldId id="439"/>
            <p14:sldId id="441"/>
            <p14:sldId id="440"/>
            <p14:sldId id="455"/>
            <p14:sldId id="442"/>
            <p14:sldId id="443"/>
            <p14:sldId id="456"/>
            <p14:sldId id="444"/>
            <p14:sldId id="445"/>
            <p14:sldId id="450"/>
            <p14:sldId id="448"/>
            <p14:sldId id="463"/>
            <p14:sldId id="464"/>
            <p14:sldId id="465"/>
            <p14:sldId id="413"/>
            <p14:sldId id="4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09" autoAdjust="0"/>
    <p:restoredTop sz="94533" autoAdjust="0"/>
  </p:normalViewPr>
  <p:slideViewPr>
    <p:cSldViewPr>
      <p:cViewPr varScale="1">
        <p:scale>
          <a:sx n="86" d="100"/>
          <a:sy n="86" d="100"/>
        </p:scale>
        <p:origin x="39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5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3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1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56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9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8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975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1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7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812" y="3479030"/>
            <a:ext cx="3684851" cy="27295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4993596" y="3500611"/>
            <a:ext cx="258583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2212" y="3910834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/>
              <a:t>for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03263" y="4287233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5612" y="3328709"/>
            <a:ext cx="2933797" cy="800799"/>
          </a:xfrm>
          <a:prstGeom prst="wedgeRoundRectCallout">
            <a:avLst>
              <a:gd name="adj1" fmla="val 42547"/>
              <a:gd name="adj2" fmla="val 914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65613" y="3305518"/>
            <a:ext cx="2209800" cy="775606"/>
          </a:xfrm>
          <a:prstGeom prst="wedgeRoundRectCallout">
            <a:avLst>
              <a:gd name="adj1" fmla="val -3116"/>
              <a:gd name="adj2" fmla="val 953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85012" y="3305518"/>
            <a:ext cx="1981200" cy="878660"/>
          </a:xfrm>
          <a:prstGeom prst="wedgeRoundRectCallout">
            <a:avLst>
              <a:gd name="adj1" fmla="val -42909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445174" y="5717003"/>
            <a:ext cx="5116978" cy="807999"/>
          </a:xfrm>
          <a:prstGeom prst="wedgeRoundRectCallout">
            <a:avLst>
              <a:gd name="adj1" fmla="val -37560"/>
              <a:gd name="adj2" fmla="val -986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блок от 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4890958"/>
            <a:ext cx="2823477" cy="807999"/>
          </a:xfrm>
          <a:prstGeom prst="wedgeRoundRectCallout">
            <a:avLst>
              <a:gd name="adj1" fmla="val -69007"/>
              <a:gd name="adj2" fmla="val -609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Инкрементация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индекса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4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числата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1, 100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3000" dirty="0"/>
              <a:t>,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Решение: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8414" y="3232975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Извежда числата </a:t>
            </a:r>
            <a:r>
              <a:rPr lang="en-US" dirty="0"/>
              <a:t>[1, 1000], </a:t>
            </a:r>
            <a:r>
              <a:rPr lang="bg-BG" dirty="0"/>
              <a:t>които завършват на 7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3351324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System.out.println(i);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" y="1170999"/>
            <a:ext cx="11804822" cy="5570355"/>
          </a:xfrm>
        </p:spPr>
        <p:txBody>
          <a:bodyPr/>
          <a:lstStyle/>
          <a:p>
            <a:r>
              <a:rPr lang="bg-BG" dirty="0"/>
              <a:t>Символите, които използваме се представят като числа</a:t>
            </a:r>
          </a:p>
          <a:p>
            <a:pPr lvl="1"/>
            <a:r>
              <a:rPr lang="bg-BG" dirty="0"/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таблицата</a:t>
            </a:r>
          </a:p>
          <a:p>
            <a:r>
              <a:rPr lang="bg-BG" dirty="0"/>
              <a:t>Примери</a:t>
            </a:r>
            <a:r>
              <a:rPr lang="en-US" dirty="0"/>
              <a:t> (</a:t>
            </a:r>
            <a:r>
              <a:rPr lang="bg-BG" dirty="0"/>
              <a:t>знак и неговата </a:t>
            </a:r>
            <a:r>
              <a:rPr lang="en-US" dirty="0"/>
              <a:t>ASCII </a:t>
            </a:r>
            <a:r>
              <a:rPr lang="bg-BG" dirty="0"/>
              <a:t>стойност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 Извежда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a,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z]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182" y="3429000"/>
            <a:ext cx="109728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System.out.print("Latin alphabet:");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 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System.out.print(" " + letter);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/>
              <a:t>Извежда пресметнатата сума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15433" y="4599408"/>
            <a:ext cx="914399" cy="1674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3214" y="4597955"/>
            <a:ext cx="792379" cy="1676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52891" y="549272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747" y="4600858"/>
            <a:ext cx="914399" cy="14463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0854" y="4599408"/>
            <a:ext cx="792379" cy="14477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554494" y="4590123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32275" y="4588671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79312" y="54834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98161"/>
            <a:ext cx="103632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num = Integer.parseInt(scanner.nextLine());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https://judge.softuni.bg/Contests/Practice/Index/154#3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F938C8-B080-426A-BE9B-1752134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514600"/>
            <a:ext cx="3352800" cy="983874"/>
          </a:xfrm>
          <a:prstGeom prst="wedgeRoundRectCallout">
            <a:avLst>
              <a:gd name="adj1" fmla="val -46433"/>
              <a:gd name="adj2" fmla="val 93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четем данни в цикъл</a:t>
            </a: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8216" y="4591728"/>
            <a:ext cx="914399" cy="1826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4301" y="4590276"/>
            <a:ext cx="792379" cy="18280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530330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1831" y="4935353"/>
            <a:ext cx="914399" cy="144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79612" y="4933903"/>
            <a:ext cx="792379" cy="14470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21479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629227" y="4286928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468784" y="4251935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777605" y="5504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12988"/>
            <a:ext cx="103632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Integer.MIN_VALUE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1; i &lt;=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num = Integer.parseInt(scanner.nextLine());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 {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</a:t>
            </a:r>
            <a:r>
              <a:rPr lang="bg-BG" dirty="0">
                <a:hlinkClick r:id="rId3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65076" y="4622414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2857" y="4620962"/>
            <a:ext cx="884835" cy="17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23524" y="4953000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01305" y="4951550"/>
            <a:ext cx="792379" cy="1425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147334" y="56939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0007" y="424533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47788" y="4243886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081177" y="513865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320184" y="105288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699308" y="56939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pb-feb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7758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5884" y="1600200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 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Integer.MAX_VALUE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the previous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615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</a:t>
            </a:r>
            <a:r>
              <a:rPr lang="bg-BG" dirty="0">
                <a:hlinkClick r:id="rId3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12" y="1295400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55973" y="2779799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1354" y="2779799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5929" y="327231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640737" y="2793069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19456" y="2792307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726996" y="32855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8911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017" y="1122688"/>
            <a:ext cx="11885611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n * 2;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= leftSum +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System.out.println("No, diff = " + Math.Abs(rightSum - leftSum));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на брой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65256" y="2438400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9656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26075" y="2438399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2438400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392" y="34004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404729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42683" y="2404730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82392" y="336682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090502"/>
            <a:ext cx="10493756" cy="52683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n; i++)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element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 2 == 0)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evenSum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3359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82136" y="524280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31565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07443" y="5102814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2+4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513837" y="5069593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136" y="61053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455057" y="5984418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1+4+4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7531" y="6013746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2+2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4</a:t>
            </a:r>
            <a:r>
              <a:rPr lang="en-US" sz="3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dirty="0"/>
              <a:t>Увеличаване и намаляване на стойността на променливи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For-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069955"/>
            <a:ext cx="9666478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s.length(); i++)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(input.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charAt(i)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Add cases for other vowels.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System.out.println("Vowels sum = " + sum);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812" y="642135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инкрементираме</a:t>
            </a:r>
            <a:r>
              <a:rPr lang="bg-BG" sz="3200" dirty="0"/>
              <a:t>/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декрементираме</a:t>
            </a:r>
            <a:r>
              <a:rPr lang="bg-BG" sz="3200" dirty="0"/>
              <a:t> числови стойности</a:t>
            </a: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8012" y="4692049"/>
            <a:ext cx="6837072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2" y="2084235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2057400"/>
            <a:ext cx="6837072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System.out.println(a);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0497" y="347284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Можем да вземем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символ по индекс </a:t>
            </a:r>
            <a:r>
              <a:rPr lang="bg-BG" sz="32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8012" y="1586605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int num = Integer.parseInt(scanner.nextLine());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382" y="3029161"/>
            <a:ext cx="1322453" cy="97959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08012" y="4419600"/>
            <a:ext cx="7924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symbol = text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.charAt(2)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System.out.println(symbol);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3841" y="3943467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84830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Java"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5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05505"/>
            <a:ext cx="10363200" cy="1568497"/>
          </a:xfrm>
        </p:spPr>
        <p:txBody>
          <a:bodyPr/>
          <a:lstStyle/>
          <a:p>
            <a:r>
              <a:rPr lang="bg-BG" dirty="0"/>
              <a:t>Увеличаване и намаляване на стойността 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43622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нкрементиране</a:t>
            </a:r>
            <a:r>
              <a:rPr lang="ru-RU" dirty="0"/>
              <a:t> – увеличаването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инкрементиране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05931"/>
              </p:ext>
            </p:extLst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++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Увеличава стойността с единица и връща 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а++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а и увеличава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-инкрементация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System.out.print(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456559" y="236060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456558" y="497522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119481" y="291295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048164" y="545885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Декрементиране</a:t>
            </a:r>
            <a:r>
              <a:rPr lang="ru-RU" dirty="0"/>
              <a:t> – намаляването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декрементиране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82540"/>
              </p:ext>
            </p:extLst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Намалява стойността с единица и връща 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а и намалява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10883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476122" y="241936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4652261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484812" y="518504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135242" y="2945011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113869" y="5668965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0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b="1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111799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2793</Words>
  <Application>Microsoft Office PowerPoint</Application>
  <PresentationFormat>Custom</PresentationFormat>
  <Paragraphs>537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Имате въпроси?</vt:lpstr>
      <vt:lpstr>Съдържание</vt:lpstr>
      <vt:lpstr>Увеличаване и намаляване на стойността на променливи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Повторения (цикли) – for-цикъл</vt:lpstr>
      <vt:lpstr>Числа от 1 до 100 </vt:lpstr>
      <vt:lpstr>Числа до 1000, завършващи на 7</vt:lpstr>
      <vt:lpstr>ASCII таблица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Повторения на блокове код</vt:lpstr>
      <vt:lpstr>Задачи с цикли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Сумиране на гласните букви - условие</vt:lpstr>
      <vt:lpstr>Сумиране на гласни букви - решение</vt:lpstr>
      <vt:lpstr>По-сложни задачи с цикли</vt:lpstr>
      <vt:lpstr>Какво научихме днес?</vt:lpstr>
      <vt:lpstr>Какво научихме днес? (2)</vt:lpstr>
      <vt:lpstr>Повторения (цикли)</vt:lpstr>
      <vt:lpstr>Лиценз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2018-03-09T22:23:15Z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