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35"/>
  </p:notesMasterIdLst>
  <p:handoutMasterIdLst>
    <p:handoutMasterId r:id="rId36"/>
  </p:handoutMasterIdLst>
  <p:sldIdLst>
    <p:sldId id="576" r:id="rId6"/>
    <p:sldId id="529" r:id="rId7"/>
    <p:sldId id="460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577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30" r:id="rId31"/>
    <p:sldId id="573" r:id="rId32"/>
    <p:sldId id="574" r:id="rId33"/>
    <p:sldId id="57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76"/>
            <p14:sldId id="529"/>
            <p14:sldId id="460"/>
          </p14:sldIdLst>
        </p14:section>
        <p14:section name="Animations" id="{FAC3D436-2DB6-4163-882E-9BB54DF6D9D2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Interceptors" id="{98195A87-1D36-47E1-9A71-B42DDB878CFC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  <p14:section name="Summary" id="{1888D697-2B49-43A6-BDC2-719250E583B8}">
          <p14:sldIdLst>
            <p14:sldId id="530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1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7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0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99" y="3643719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Animations and Interceptors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Basic Animations.</a:t>
            </a:r>
          </a:p>
          <a:p>
            <a:r>
              <a:rPr lang="en-US" dirty="0" smtClean="0"/>
              <a:t>Using Http Interceptors. Tokens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98320" y="3618779"/>
            <a:ext cx="1815113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Animations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Interceptors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4039743"/>
            <a:ext cx="25146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trigger that will hold the same two states plus another: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wildState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copy paste previous states with scale(1)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style({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'green',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scale(0.5)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Create a function to change the state to 'shrunken':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a transition to switch from one to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onShrink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this.wildState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377518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transition('normal =&gt; highlighted', animate(300)),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transition('highlighted =&gt; normal', animate(800)),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animate(500))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56566" y="4952030"/>
            <a:ext cx="6438738" cy="1154546"/>
          </a:xfrm>
          <a:prstGeom prst="wedgeRoundRectCallout">
            <a:avLst>
              <a:gd name="adj1" fmla="val -40084"/>
              <a:gd name="adj2" fmla="val -731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– transitions from one state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opposite.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Change the style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animating: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Declare </a:t>
            </a:r>
            <a:r>
              <a:rPr lang="en-US" dirty="0" smtClean="0">
                <a:solidFill>
                  <a:schemeClr val="accent1"/>
                </a:solidFill>
              </a:rPr>
              <a:t>multiple phases </a:t>
            </a:r>
            <a:r>
              <a:rPr lang="en-US" dirty="0" smtClean="0"/>
              <a:t>inside the transition: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('shrunken &lt;=&gt; *',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animate(500,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&lt;=&gt; *',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'orange'}),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animate(500) 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list items </a:t>
            </a:r>
            <a:r>
              <a:rPr lang="en-US" dirty="0" smtClean="0"/>
              <a:t>we transition between a </a:t>
            </a:r>
            <a:r>
              <a:rPr lang="en-US" dirty="0" smtClean="0">
                <a:solidFill>
                  <a:schemeClr val="accent1"/>
                </a:solidFill>
              </a:rPr>
              <a:t>beginning state </a:t>
            </a:r>
            <a:r>
              <a:rPr lang="en-US" dirty="0" smtClean="0"/>
              <a:t>(void) to any state: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animate(300)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32474" y="4843723"/>
            <a:ext cx="6438738" cy="677820"/>
          </a:xfrm>
          <a:prstGeom prst="wedgeRoundRectCallout">
            <a:avLst>
              <a:gd name="adj1" fmla="val -47973"/>
              <a:gd name="adj2" fmla="val -142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beginning phase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4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deleting list items </a:t>
            </a:r>
            <a:r>
              <a:rPr lang="en-US" dirty="0" smtClean="0"/>
              <a:t>we need a transition from any state to void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87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adjust the style of an animation </a:t>
            </a:r>
            <a:r>
              <a:rPr lang="en-US" dirty="0" smtClean="0">
                <a:solidFill>
                  <a:schemeClr val="accent1"/>
                </a:solidFill>
              </a:rPr>
              <a:t>step by step </a:t>
            </a:r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61901"/>
            <a:ext cx="10134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keyframes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(-50px)',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0.5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}), … ]))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transitions to invoke </a:t>
            </a:r>
            <a:r>
              <a:rPr lang="en-US" dirty="0"/>
              <a:t>them </a:t>
            </a:r>
            <a:r>
              <a:rPr lang="en-US" dirty="0" smtClean="0">
                <a:solidFill>
                  <a:schemeClr val="accent1"/>
                </a:solidFill>
              </a:rPr>
              <a:t>asynchronously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134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animate(800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84612" y="4969339"/>
            <a:ext cx="6438738" cy="1154546"/>
          </a:xfrm>
          <a:prstGeom prst="wedgeRoundRectCallout">
            <a:avLst>
              <a:gd name="adj1" fmla="val -53655"/>
              <a:gd name="adj2" fmla="val -110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animations will perform at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time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 of an animation:</a:t>
            </a:r>
          </a:p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end</a:t>
            </a:r>
            <a:r>
              <a:rPr lang="en-US" dirty="0" smtClean="0"/>
              <a:t> of an animation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Animation Callbacks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58806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animationStarted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done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animationEnded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Attaching tokens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981200"/>
            <a:ext cx="5779430" cy="28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authentication information to </a:t>
            </a:r>
            <a:r>
              <a:rPr lang="en-US" dirty="0" smtClean="0">
                <a:solidFill>
                  <a:schemeClr val="accent1"/>
                </a:solidFill>
              </a:rPr>
              <a:t>requests</a:t>
            </a:r>
          </a:p>
          <a:p>
            <a:r>
              <a:rPr lang="en-US" dirty="0" smtClean="0"/>
              <a:t>Often involves attaching </a:t>
            </a:r>
            <a:r>
              <a:rPr lang="en-US" dirty="0" smtClean="0">
                <a:solidFill>
                  <a:schemeClr val="accent1"/>
                </a:solidFill>
              </a:rPr>
              <a:t>tokens</a:t>
            </a:r>
          </a:p>
          <a:p>
            <a:pPr lvl="1"/>
            <a:r>
              <a:rPr lang="en-US" dirty="0" smtClean="0"/>
              <a:t>JSON Web Token (JWT)</a:t>
            </a:r>
          </a:p>
          <a:p>
            <a:pPr lvl="1"/>
            <a:r>
              <a:rPr lang="en-US" dirty="0" smtClean="0"/>
              <a:t>Other form of access tokens (</a:t>
            </a:r>
            <a:r>
              <a:rPr lang="en-US" dirty="0" err="1" smtClean="0"/>
              <a:t>Kinvey</a:t>
            </a:r>
            <a:r>
              <a:rPr lang="en-US" dirty="0" smtClean="0"/>
              <a:t> tokens)</a:t>
            </a:r>
          </a:p>
          <a:p>
            <a:r>
              <a:rPr lang="en-US" dirty="0" smtClean="0"/>
              <a:t>Implemented since </a:t>
            </a:r>
            <a:r>
              <a:rPr lang="en-US" dirty="0" smtClean="0">
                <a:solidFill>
                  <a:schemeClr val="accent1"/>
                </a:solidFill>
              </a:rPr>
              <a:t>Angular 4 </a:t>
            </a: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HTTP interceptors useful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16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Trigger animations on DOM elements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Attach state and transition between states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Animate between transitions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Group transitions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Interceptors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are they useful ?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Interceptor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2812" y="14478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 smtClean="0"/>
              <a:t>Import the following:</a:t>
            </a:r>
          </a:p>
          <a:p>
            <a:pPr>
              <a:spcAft>
                <a:spcPts val="23000"/>
              </a:spcAft>
            </a:pPr>
            <a:r>
              <a:rPr lang="en-US" dirty="0" smtClean="0"/>
              <a:t>All interceptors that we create are </a:t>
            </a:r>
            <a:r>
              <a:rPr lang="en-US" dirty="0" err="1" smtClean="0">
                <a:solidFill>
                  <a:schemeClr val="accent1"/>
                </a:solidFill>
              </a:rPr>
              <a:t>injectables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implement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2320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5944" y="5943600"/>
            <a:ext cx="10725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interface gives us an </a:t>
            </a:r>
            <a:r>
              <a:rPr lang="en-US" dirty="0" smtClean="0">
                <a:solidFill>
                  <a:schemeClr val="accent1"/>
                </a:solidFill>
              </a:rPr>
              <a:t>intercept</a:t>
            </a:r>
            <a:r>
              <a:rPr lang="en-US" dirty="0" smtClean="0"/>
              <a:t> 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86" y="1749913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request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Authorization: `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Kinvey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this.authService.authtoken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Content-Type: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(request);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37474" y="2110374"/>
            <a:ext cx="4381338" cy="1154546"/>
          </a:xfrm>
          <a:prstGeom prst="wedgeRoundRectCallout">
            <a:avLst>
              <a:gd name="adj1" fmla="val -82295"/>
              <a:gd name="adj2" fmla="val -4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changes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37474" y="4779926"/>
            <a:ext cx="4975225" cy="1154546"/>
          </a:xfrm>
          <a:prstGeom prst="wedgeRoundRectCallout">
            <a:avLst>
              <a:gd name="adj1" fmla="val -58832"/>
              <a:gd name="adj2" fmla="val -1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control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0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we need to attach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tokens we can always reach the </a:t>
            </a:r>
            <a:r>
              <a:rPr lang="en-US" dirty="0" err="1" smtClean="0">
                <a:solidFill>
                  <a:schemeClr val="accent1"/>
                </a:solidFill>
              </a:rPr>
              <a:t>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chemeClr val="accent1"/>
                </a:solidFill>
              </a:rPr>
              <a:t>request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URL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423" y="2553292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if 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('login') ||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'Authorization': `Basic 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btoa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}:${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appSecret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}`)}`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'Content-Type': 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else {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Attach other type of header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 smtClean="0"/>
              <a:t>The interceptor needs to be added to the </a:t>
            </a:r>
            <a:r>
              <a:rPr lang="en-US" dirty="0" smtClean="0">
                <a:solidFill>
                  <a:schemeClr val="accent1"/>
                </a:solidFill>
              </a:rPr>
              <a:t>HTTP_INTERCEPTORS </a:t>
            </a:r>
            <a:r>
              <a:rPr lang="en-US" dirty="0" smtClean="0"/>
              <a:t>array (in </a:t>
            </a:r>
            <a:r>
              <a:rPr lang="en-US" dirty="0" err="1" smtClean="0"/>
              <a:t>app.module.ts</a:t>
            </a:r>
            <a:r>
              <a:rPr lang="en-US" dirty="0" smtClean="0"/>
              <a:t>):</a:t>
            </a:r>
          </a:p>
          <a:p>
            <a:pPr>
              <a:spcAft>
                <a:spcPts val="5000"/>
              </a:spcAft>
            </a:pPr>
            <a:r>
              <a:rPr lang="en-US" dirty="0" smtClean="0"/>
              <a:t>Provide it the following way: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264" y="237415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'@angular/common/http';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264" y="3657600"/>
            <a:ext cx="10668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provide: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useClass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multi: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tokens </a:t>
            </a:r>
            <a:r>
              <a:rPr lang="en-US" dirty="0" smtClean="0">
                <a:solidFill>
                  <a:schemeClr val="accent1"/>
                </a:solidFill>
              </a:rPr>
              <a:t>expire</a:t>
            </a:r>
            <a:r>
              <a:rPr lang="en-US" dirty="0" smtClean="0"/>
              <a:t> we will generally get a </a:t>
            </a:r>
            <a:r>
              <a:rPr lang="en-US" dirty="0" smtClean="0">
                <a:solidFill>
                  <a:schemeClr val="accent1"/>
                </a:solidFill>
              </a:rPr>
              <a:t>401 Unauthorized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Handle responses using the </a:t>
            </a:r>
            <a:r>
              <a:rPr lang="en-US" dirty="0" smtClean="0">
                <a:solidFill>
                  <a:schemeClr val="accent1"/>
                </a:solidFill>
              </a:rPr>
              <a:t>pipe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tap</a:t>
            </a:r>
            <a:r>
              <a:rPr lang="en-US" dirty="0" smtClean="0"/>
              <a:t> operators (currently available in </a:t>
            </a:r>
            <a:r>
              <a:rPr lang="en-US" dirty="0" err="1" smtClean="0"/>
              <a:t>RxJS</a:t>
            </a:r>
            <a:r>
              <a:rPr lang="en-US" dirty="0" smtClean="0"/>
              <a:t> 6)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Unauthorized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10248"/>
            <a:ext cx="83343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/operators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89412" y="4766975"/>
            <a:ext cx="4975225" cy="1154546"/>
          </a:xfrm>
          <a:prstGeom prst="wedgeRoundRectCallout">
            <a:avLst>
              <a:gd name="adj1" fmla="val -74556"/>
              <a:gd name="adj2" fmla="val -93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be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operator in previous versions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041"/>
            <a:ext cx="9577597" cy="1110780"/>
          </a:xfrm>
        </p:spPr>
        <p:txBody>
          <a:bodyPr/>
          <a:lstStyle/>
          <a:p>
            <a:r>
              <a:rPr lang="en-US" dirty="0"/>
              <a:t>Handle Unauthorized </a:t>
            </a:r>
            <a:r>
              <a:rPr lang="en-US" dirty="0" smtClean="0"/>
              <a:t>Responses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219200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).pipe(tap((event :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(event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req.url.endsWith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login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saveToken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}, (err : any)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(err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HttpErrorResponse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switch(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401: 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(['/login']);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404: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(['/not-found']);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}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}));</a:t>
            </a:r>
          </a:p>
        </p:txBody>
      </p:sp>
    </p:spTree>
    <p:extLst>
      <p:ext uri="{BB962C8B-B14F-4D97-AF65-F5344CB8AC3E}">
        <p14:creationId xmlns:p14="http://schemas.microsoft.com/office/powerpoint/2010/main" val="2647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Angular animations are a </a:t>
            </a:r>
            <a:r>
              <a:rPr lang="en-US" sz="3200" dirty="0" smtClean="0">
                <a:solidFill>
                  <a:schemeClr val="accent1"/>
                </a:solidFill>
              </a:rPr>
              <a:t>powerful</a:t>
            </a:r>
            <a:r>
              <a:rPr lang="en-US" sz="3200" dirty="0" smtClean="0"/>
              <a:t> tool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relies heavily on </a:t>
            </a:r>
            <a:r>
              <a:rPr lang="en-US" sz="3000" dirty="0" smtClean="0">
                <a:solidFill>
                  <a:schemeClr val="accent1"/>
                </a:solidFill>
              </a:rPr>
              <a:t>CSS knowledge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Trigger</a:t>
            </a:r>
            <a:r>
              <a:rPr lang="en-US" sz="3000" dirty="0" smtClean="0"/>
              <a:t> DOM elements, Add </a:t>
            </a:r>
            <a:r>
              <a:rPr lang="en-US" sz="3000" dirty="0" smtClean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Create </a:t>
            </a:r>
            <a:r>
              <a:rPr lang="en-US" sz="3000" dirty="0" smtClean="0">
                <a:solidFill>
                  <a:schemeClr val="accent1"/>
                </a:solidFill>
              </a:rPr>
              <a:t>transitions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1"/>
                </a:solidFill>
              </a:rPr>
              <a:t>animate</a:t>
            </a:r>
            <a:r>
              <a:rPr lang="en-US" sz="3000" dirty="0" smtClean="0"/>
              <a:t>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Http Interceptors attach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JWT or other tokens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0088" y="5105400"/>
            <a:ext cx="1072546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 </a:t>
            </a:r>
            <a:r>
              <a:rPr lang="en-US" smtClean="0"/>
              <a:t>and Interceptors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860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Trigger, State, Transition, Animate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11" y="1847048"/>
            <a:ext cx="28194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83688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Import the </a:t>
            </a:r>
            <a:r>
              <a:rPr lang="en-US" dirty="0" err="1" smtClean="0"/>
              <a:t>BrowserAnimationsModule</a:t>
            </a:r>
            <a:r>
              <a:rPr lang="en-US" dirty="0" smtClean="0"/>
              <a:t>:</a:t>
            </a:r>
          </a:p>
          <a:p>
            <a:pPr>
              <a:spcAft>
                <a:spcPts val="9000"/>
              </a:spcAft>
            </a:pPr>
            <a:r>
              <a:rPr lang="en-US" dirty="0" smtClean="0"/>
              <a:t>Import operators from "</a:t>
            </a:r>
            <a:r>
              <a:rPr lang="en-US" dirty="0" smtClean="0">
                <a:solidFill>
                  <a:schemeClr val="accent1"/>
                </a:solidFill>
              </a:rPr>
              <a:t>@angular/animations</a:t>
            </a:r>
            <a:r>
              <a:rPr lang="en-US" dirty="0" smtClean="0"/>
              <a:t>"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Project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BrowserAnimationsModule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'@angular/platform-browser/animations';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338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trigger,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state,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style,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 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'@angular/animations';</a:t>
            </a:r>
          </a:p>
        </p:txBody>
      </p:sp>
    </p:spTree>
    <p:extLst>
      <p:ext uri="{BB962C8B-B14F-4D97-AF65-F5344CB8AC3E}">
        <p14:creationId xmlns:p14="http://schemas.microsoft.com/office/powerpoint/2010/main" val="1942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0"/>
              </a:spcAft>
            </a:pPr>
            <a:r>
              <a:rPr lang="en-US" dirty="0" smtClean="0"/>
              <a:t>Inside the Component decorator we define </a:t>
            </a:r>
            <a:r>
              <a:rPr lang="en-US" dirty="0" smtClean="0">
                <a:solidFill>
                  <a:schemeClr val="accent1"/>
                </a:solidFill>
              </a:rPr>
              <a:t>triggers</a:t>
            </a:r>
            <a:r>
              <a:rPr lang="en-US" dirty="0" smtClean="0"/>
              <a:t>:</a:t>
            </a:r>
          </a:p>
          <a:p>
            <a:pPr>
              <a:spcAft>
                <a:spcPts val="20000"/>
              </a:spcAft>
            </a:pPr>
            <a:r>
              <a:rPr lang="en-US" dirty="0" smtClean="0"/>
              <a:t>Binding triggers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Animations, Triggers and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904" y="180183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nimations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define multiple states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here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166029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61646" y="5822949"/>
            <a:ext cx="6438738" cy="677820"/>
          </a:xfrm>
          <a:prstGeom prst="wedgeRoundRectCallout">
            <a:avLst>
              <a:gd name="adj1" fmla="val -53339"/>
              <a:gd name="adj2" fmla="val -531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component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6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states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Animations, Triggers and </a:t>
            </a:r>
            <a:r>
              <a:rPr lang="en-US" dirty="0" smtClean="0"/>
              <a:t>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(0)'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'blue',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3458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event handler that will </a:t>
            </a:r>
            <a:r>
              <a:rPr lang="en-US" dirty="0" smtClean="0">
                <a:solidFill>
                  <a:schemeClr val="accent1"/>
                </a:solidFill>
              </a:rPr>
              <a:t>manually switch </a:t>
            </a:r>
            <a:r>
              <a:rPr lang="en-US" dirty="0" smtClean="0"/>
              <a:t>between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States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008" y="3810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?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: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356" y="2491199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-primary" (click)="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"&gt;Animate!&lt;/button&gt;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559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transition() </a:t>
            </a:r>
            <a:r>
              <a:rPr lang="en-US" dirty="0" smtClean="0"/>
              <a:t>function to slowly switch from one state to another: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You can also transition from both sides: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56213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'highlighted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(800))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0064" y="4618585"/>
            <a:ext cx="102987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07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Custom</PresentationFormat>
  <Paragraphs>296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Animations and Interceptors</vt:lpstr>
      <vt:lpstr>Table of Contents</vt:lpstr>
      <vt:lpstr>Have a Question?</vt:lpstr>
      <vt:lpstr>Animations</vt:lpstr>
      <vt:lpstr>Setup Project</vt:lpstr>
      <vt:lpstr>Animations, Triggers and State</vt:lpstr>
      <vt:lpstr>Animations, Triggers and State (2)</vt:lpstr>
      <vt:lpstr>Switching Between States</vt:lpstr>
      <vt:lpstr>Transition</vt:lpstr>
      <vt:lpstr>Advanced Transitions</vt:lpstr>
      <vt:lpstr>Advanced Transition (2)</vt:lpstr>
      <vt:lpstr>Transition Phases</vt:lpstr>
      <vt:lpstr>The "void" State</vt:lpstr>
      <vt:lpstr>The "void" State (2)</vt:lpstr>
      <vt:lpstr>Using Keyframes</vt:lpstr>
      <vt:lpstr>Grouping Transitions</vt:lpstr>
      <vt:lpstr>Using Animation Callbacks</vt:lpstr>
      <vt:lpstr>Interceptors</vt:lpstr>
      <vt:lpstr>Why are HTTP interceptors useful ?</vt:lpstr>
      <vt:lpstr>Create Http Interceptor</vt:lpstr>
      <vt:lpstr>Intercepting Requests</vt:lpstr>
      <vt:lpstr>Accessing URL</vt:lpstr>
      <vt:lpstr>Provide the Interceptor</vt:lpstr>
      <vt:lpstr>Handle Unauthorized Responses</vt:lpstr>
      <vt:lpstr>Handle Unauthorized Responses (2)</vt:lpstr>
      <vt:lpstr>Summary</vt:lpstr>
      <vt:lpstr>Animations and Interceptors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2018-07-29T02:01:39Z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