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27"/>
  </p:notesMasterIdLst>
  <p:handoutMasterIdLst>
    <p:handoutMasterId r:id="rId28"/>
  </p:handoutMasterIdLst>
  <p:sldIdLst>
    <p:sldId id="402" r:id="rId3"/>
    <p:sldId id="425" r:id="rId4"/>
    <p:sldId id="404" r:id="rId5"/>
    <p:sldId id="405" r:id="rId6"/>
    <p:sldId id="406" r:id="rId7"/>
    <p:sldId id="422" r:id="rId8"/>
    <p:sldId id="408" r:id="rId9"/>
    <p:sldId id="421" r:id="rId10"/>
    <p:sldId id="430" r:id="rId11"/>
    <p:sldId id="436" r:id="rId12"/>
    <p:sldId id="437" r:id="rId13"/>
    <p:sldId id="428" r:id="rId14"/>
    <p:sldId id="423" r:id="rId15"/>
    <p:sldId id="431" r:id="rId16"/>
    <p:sldId id="412" r:id="rId17"/>
    <p:sldId id="413" r:id="rId18"/>
    <p:sldId id="414" r:id="rId19"/>
    <p:sldId id="415" r:id="rId20"/>
    <p:sldId id="419" r:id="rId21"/>
    <p:sldId id="440" r:id="rId22"/>
    <p:sldId id="441" r:id="rId23"/>
    <p:sldId id="442" r:id="rId24"/>
    <p:sldId id="434" r:id="rId25"/>
    <p:sldId id="435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25"/>
            <p14:sldId id="404"/>
          </p14:sldIdLst>
        </p14:section>
        <p14:section name="Course Program" id="{A96F6CA9-F923-4DBD-87E4-AF4DC21056C4}">
          <p14:sldIdLst>
            <p14:sldId id="405"/>
            <p14:sldId id="406"/>
            <p14:sldId id="422"/>
          </p14:sldIdLst>
        </p14:section>
        <p14:section name="Trainers" id="{49EB9BED-3D2B-42CE-82C1-119E8364C41F}">
          <p14:sldIdLst>
            <p14:sldId id="408"/>
            <p14:sldId id="421"/>
            <p14:sldId id="430"/>
          </p14:sldIdLst>
        </p14:section>
        <p14:section name="Evaluation and Exams" id="{D1F5D419-28A6-4122-BA6E-0EDF48DB2954}">
          <p14:sldIdLst>
            <p14:sldId id="436"/>
            <p14:sldId id="437"/>
            <p14:sldId id="428"/>
            <p14:sldId id="423"/>
            <p14:sldId id="431"/>
          </p14:sldIdLst>
        </p14:section>
        <p14:section name="Resources" id="{96CC1CDB-84AB-4B8B-A303-887466D1B82B}">
          <p14:sldIdLst>
            <p14:sldId id="412"/>
            <p14:sldId id="413"/>
            <p14:sldId id="414"/>
            <p14:sldId id="415"/>
            <p14:sldId id="419"/>
            <p14:sldId id="440"/>
          </p14:sldIdLst>
        </p14:section>
        <p14:section name="Conclusion" id="{10E03AB1-9AA8-4E86-9A64-D741901E50A2}">
          <p14:sldIdLst>
            <p14:sldId id="441"/>
            <p14:sldId id="442"/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34C"/>
    <a:srgbClr val="FFA000"/>
    <a:srgbClr val="F2AC44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69" d="100"/>
          <a:sy n="69" d="100"/>
        </p:scale>
        <p:origin x="356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6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1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270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9813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2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6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6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50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51842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44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5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7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13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7/databases-basics-mysql" TargetMode="External"/><Relationship Id="rId3" Type="http://schemas.openxmlformats.org/officeDocument/2006/relationships/hyperlink" Target="https://softuni.bg/trainings/2132/database-basics-mysql-september-2018/open" TargetMode="External"/><Relationship Id="rId7" Type="http://schemas.openxmlformats.org/officeDocument/2006/relationships/hyperlink" Target="https://www.facebook.com/groups/SoftUniJavaDBFundamentalsJanuary201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softuni.bg/trainings/2132/database-basics-mysql-september-2018/open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4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hyperlink" Target="http://smartit.bg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9.gif"/><Relationship Id="rId5" Type="http://schemas.openxmlformats.org/officeDocument/2006/relationships/image" Target="../media/image6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8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Basics - MySQL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47" y="2177498"/>
            <a:ext cx="3867260" cy="252323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0972" y="4867631"/>
            <a:ext cx="2950749" cy="525135"/>
          </a:xfrm>
        </p:spPr>
        <p:txBody>
          <a:bodyPr/>
          <a:lstStyle/>
          <a:p>
            <a:r>
              <a:rPr lang="en-US" sz="2800" dirty="0"/>
              <a:t>SoftUni </a:t>
            </a:r>
            <a:r>
              <a:rPr lang="en-US" sz="2800" dirty="0" smtClean="0"/>
              <a:t>Team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0972" y="5368739"/>
            <a:ext cx="2950749" cy="444793"/>
          </a:xfrm>
        </p:spPr>
        <p:txBody>
          <a:bodyPr/>
          <a:lstStyle/>
          <a:p>
            <a:r>
              <a:rPr lang="en-US" sz="2400" dirty="0"/>
              <a:t>Technical </a:t>
            </a:r>
            <a:r>
              <a:rPr lang="en-US" sz="2400" dirty="0" smtClean="0"/>
              <a:t>Trainers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 Fundamentals </a:t>
            </a:r>
            <a:r>
              <a:rPr lang="en-US" dirty="0"/>
              <a:t>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0889" y="1990563"/>
            <a:ext cx="8030694" cy="532600"/>
            <a:chOff x="511822" y="1838163"/>
            <a:chExt cx="6573425" cy="5326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778154" y="1845485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852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855906" y="1504890"/>
            <a:ext cx="159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17-Sept-2018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24038" y="1504890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22</a:t>
            </a:r>
            <a:r>
              <a:rPr lang="en-US" sz="2000" b="1" dirty="0" smtClean="0"/>
              <a:t>-Oct-2018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043301" y="1504890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09</a:t>
            </a:r>
            <a:r>
              <a:rPr lang="en-US" sz="2000" b="1" dirty="0" smtClean="0"/>
              <a:t>-Dec-2018</a:t>
            </a:r>
            <a:endParaRPr lang="en-US" sz="20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686565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928552" y="2876044"/>
            <a:ext cx="2911092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Basics - MySQL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17-Sept-2018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21-Oct-2018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929251" y="2876044"/>
            <a:ext cx="330799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Advanced - Hibernate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weeks * 4 times / week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22-Oct-2018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09-Dec-2018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8309738" y="2876044"/>
            <a:ext cx="182878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70889" y="2249541"/>
            <a:ext cx="8030694" cy="73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74" y="2173900"/>
            <a:ext cx="4303560" cy="43035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6515319">
            <a:off x="8336079" y="3611783"/>
            <a:ext cx="2403532" cy="3555604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089492" y="4033133"/>
            <a:ext cx="181552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 smtClean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288466">
            <a:off x="3343058" y="4031506"/>
            <a:ext cx="2436754" cy="28561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9262729" y="5061342"/>
            <a:ext cx="1579421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 smtClean="0"/>
              <a:t>Exam</a:t>
            </a:r>
            <a:r>
              <a:rPr lang="bg-BG" sz="3200" b="1" dirty="0" smtClean="0"/>
              <a:t> </a:t>
            </a:r>
            <a:r>
              <a:rPr lang="bg-BG" sz="3200" b="1" dirty="0"/>
              <a:t/>
            </a:r>
            <a:br>
              <a:rPr lang="bg-BG" sz="3200" b="1" dirty="0"/>
            </a:br>
            <a:r>
              <a:rPr lang="en-US" sz="3200" b="1" dirty="0" smtClean="0"/>
              <a:t>85</a:t>
            </a:r>
            <a:r>
              <a:rPr lang="bg-BG" sz="3200" b="1" dirty="0" smtClean="0"/>
              <a:t>%</a:t>
            </a:r>
            <a:endParaRPr lang="en-US" sz="3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45979">
            <a:off x="3548350" y="1315636"/>
            <a:ext cx="2436754" cy="28561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AF37ED-8362-4A88-B550-CD97C688F4D6}"/>
              </a:ext>
            </a:extLst>
          </p:cNvPr>
          <p:cNvSpPr txBox="1"/>
          <p:nvPr/>
        </p:nvSpPr>
        <p:spPr>
          <a:xfrm>
            <a:off x="3570556" y="2190840"/>
            <a:ext cx="1685656" cy="93557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 smtClean="0"/>
              <a:t>Homework</a:t>
            </a:r>
            <a:r>
              <a:rPr lang="bg-BG" sz="2400" b="1" dirty="0" smtClean="0"/>
              <a:t> 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 smtClean="0"/>
              <a:t>1</a:t>
            </a:r>
            <a:r>
              <a:rPr lang="en-US" sz="2400" b="1" dirty="0" smtClean="0"/>
              <a:t>5</a:t>
            </a:r>
            <a:r>
              <a:rPr lang="bg-BG" sz="2400" b="1" dirty="0" smtClean="0"/>
              <a:t>%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2F45E-560E-4CFD-9D9D-F462410FEDA6}"/>
              </a:ext>
            </a:extLst>
          </p:cNvPr>
          <p:cNvSpPr txBox="1"/>
          <p:nvPr/>
        </p:nvSpPr>
        <p:spPr>
          <a:xfrm rot="50800">
            <a:off x="3606052" y="5162414"/>
            <a:ext cx="1189293" cy="10598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70000" lnSpcReduction="2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 smtClean="0"/>
              <a:t>Forum   Activity</a:t>
            </a:r>
            <a:r>
              <a:rPr lang="bg-BG" sz="3200" b="1" dirty="0" smtClean="0"/>
              <a:t> </a:t>
            </a:r>
            <a:r>
              <a:rPr lang="bg-BG" sz="3200" b="1" dirty="0"/>
              <a:t/>
            </a:r>
            <a:br>
              <a:rPr lang="bg-BG" sz="3200" b="1" dirty="0"/>
            </a:br>
            <a:r>
              <a:rPr lang="en-US" sz="3200" b="1" dirty="0"/>
              <a:t>5</a:t>
            </a:r>
            <a:r>
              <a:rPr lang="bg-BG" sz="3200" b="1" dirty="0" smtClean="0"/>
              <a:t>%</a:t>
            </a:r>
            <a:endParaRPr lang="en-US" sz="3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7652319" y="1089048"/>
            <a:ext cx="2436754" cy="28561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82F45E-560E-4CFD-9D9D-F462410FEDA6}"/>
              </a:ext>
            </a:extLst>
          </p:cNvPr>
          <p:cNvSpPr txBox="1"/>
          <p:nvPr/>
        </p:nvSpPr>
        <p:spPr>
          <a:xfrm>
            <a:off x="8493299" y="1762755"/>
            <a:ext cx="1408065" cy="105987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 smtClean="0"/>
              <a:t>Presence in class</a:t>
            </a:r>
            <a:r>
              <a:rPr lang="bg-BG" sz="2400" b="1" dirty="0" smtClean="0"/>
              <a:t> 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en-US" sz="2400" b="1" dirty="0"/>
              <a:t>5</a:t>
            </a:r>
            <a:r>
              <a:rPr lang="bg-BG" sz="2400" b="1" dirty="0" smtClean="0"/>
              <a:t>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72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is mainly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in class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submit</a:t>
            </a:r>
            <a:r>
              <a:rPr lang="en-US" dirty="0"/>
              <a:t>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in the </a:t>
            </a:r>
            <a:r>
              <a:rPr lang="en-US" b="1" dirty="0">
                <a:solidFill>
                  <a:srgbClr val="FFA000"/>
                </a:solidFill>
              </a:rPr>
              <a:t>judge system</a:t>
            </a:r>
          </a:p>
          <a:p>
            <a:pPr>
              <a:spcBef>
                <a:spcPts val="2400"/>
              </a:spcBef>
            </a:pPr>
            <a:r>
              <a:rPr lang="en-US" dirty="0"/>
              <a:t>Do your homework when it's due!</a:t>
            </a:r>
          </a:p>
          <a:p>
            <a:pPr lvl="1"/>
            <a:r>
              <a:rPr lang="en-US" dirty="0"/>
              <a:t>Assignments pile up quickly</a:t>
            </a:r>
          </a:p>
          <a:p>
            <a:pPr>
              <a:spcBef>
                <a:spcPts val="24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514600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Autofit/>
          </a:bodyPr>
          <a:lstStyle/>
          <a:p>
            <a:r>
              <a:rPr lang="en-US" sz="2500" dirty="0"/>
              <a:t>Section 0: </a:t>
            </a:r>
            <a:r>
              <a:rPr lang="en-US" sz="2500" b="1" dirty="0">
                <a:solidFill>
                  <a:schemeClr val="bg1"/>
                </a:solidFill>
              </a:rPr>
              <a:t>Database Overview</a:t>
            </a:r>
          </a:p>
          <a:p>
            <a:pPr lvl="1"/>
            <a:r>
              <a:rPr lang="en-US" sz="2500" dirty="0"/>
              <a:t>You </a:t>
            </a:r>
            <a:r>
              <a:rPr lang="en-US" sz="2500" dirty="0" smtClean="0"/>
              <a:t>are </a:t>
            </a:r>
            <a:r>
              <a:rPr lang="en-US" sz="2500" dirty="0"/>
              <a:t>given an Entity / Relationship Diagram </a:t>
            </a:r>
            <a:r>
              <a:rPr lang="en-US" sz="2500" dirty="0" smtClean="0"/>
              <a:t>of </a:t>
            </a:r>
            <a:r>
              <a:rPr lang="en-US" sz="2500" dirty="0" smtClean="0"/>
              <a:t>some Database</a:t>
            </a:r>
            <a:r>
              <a:rPr lang="bg-BG" sz="2500" dirty="0" smtClean="0"/>
              <a:t>.</a:t>
            </a:r>
          </a:p>
          <a:p>
            <a:r>
              <a:rPr lang="en-US" sz="2500" dirty="0"/>
              <a:t>Section 1: </a:t>
            </a:r>
            <a:r>
              <a:rPr lang="en-US" sz="2500" b="1" dirty="0">
                <a:solidFill>
                  <a:schemeClr val="bg1"/>
                </a:solidFill>
              </a:rPr>
              <a:t>Data Definition Language (DDL</a:t>
            </a:r>
            <a:r>
              <a:rPr lang="en-US" sz="2500" b="1" dirty="0" smtClean="0">
                <a:solidFill>
                  <a:schemeClr val="bg1"/>
                </a:solidFill>
              </a:rPr>
              <a:t>)</a:t>
            </a:r>
            <a:endParaRPr lang="bg-BG" sz="2500" b="1" dirty="0" smtClean="0">
              <a:solidFill>
                <a:schemeClr val="bg1"/>
              </a:solidFill>
            </a:endParaRPr>
          </a:p>
          <a:p>
            <a:pPr lvl="1"/>
            <a:r>
              <a:rPr lang="en-US" sz="2500" dirty="0" smtClean="0"/>
              <a:t>Data Types, Constraints</a:t>
            </a:r>
            <a:endParaRPr lang="bg-BG" sz="2500" dirty="0" smtClean="0"/>
          </a:p>
          <a:p>
            <a:r>
              <a:rPr lang="en-US" sz="2500" dirty="0"/>
              <a:t>Section 2: </a:t>
            </a:r>
            <a:r>
              <a:rPr lang="en-US" sz="2500" b="1" dirty="0">
                <a:solidFill>
                  <a:schemeClr val="bg1"/>
                </a:solidFill>
              </a:rPr>
              <a:t>Data Manipulation Language (DML</a:t>
            </a:r>
            <a:r>
              <a:rPr lang="en-US" sz="2500" b="1" dirty="0" smtClean="0">
                <a:solidFill>
                  <a:schemeClr val="bg1"/>
                </a:solidFill>
              </a:rPr>
              <a:t>)</a:t>
            </a:r>
            <a:endParaRPr lang="bg-BG" sz="2500" b="1" dirty="0" smtClean="0">
              <a:solidFill>
                <a:schemeClr val="bg1"/>
              </a:solidFill>
            </a:endParaRPr>
          </a:p>
          <a:p>
            <a:pPr lvl="1"/>
            <a:r>
              <a:rPr lang="en-US" sz="2500" dirty="0" smtClean="0"/>
              <a:t>Insert, Update, Delete</a:t>
            </a:r>
            <a:endParaRPr lang="en-US" sz="2500" dirty="0"/>
          </a:p>
          <a:p>
            <a:r>
              <a:rPr lang="en-US" sz="2500" dirty="0"/>
              <a:t>Section 3: </a:t>
            </a:r>
            <a:r>
              <a:rPr lang="en-US" sz="2500" b="1" dirty="0" smtClean="0">
                <a:solidFill>
                  <a:schemeClr val="bg1"/>
                </a:solidFill>
              </a:rPr>
              <a:t>Querying</a:t>
            </a:r>
            <a:endParaRPr lang="bg-BG" sz="2500" b="1" dirty="0" smtClean="0">
              <a:solidFill>
                <a:schemeClr val="bg1"/>
              </a:solidFill>
            </a:endParaRPr>
          </a:p>
          <a:p>
            <a:pPr lvl="1"/>
            <a:r>
              <a:rPr lang="en-US" sz="2500" dirty="0"/>
              <a:t>D</a:t>
            </a:r>
            <a:r>
              <a:rPr lang="en-US" sz="2500" dirty="0" smtClean="0"/>
              <a:t>ata </a:t>
            </a:r>
            <a:r>
              <a:rPr lang="en-US" sz="2500" dirty="0"/>
              <a:t>E</a:t>
            </a:r>
            <a:r>
              <a:rPr lang="en-US" sz="2500" dirty="0" smtClean="0"/>
              <a:t>xtraction</a:t>
            </a:r>
            <a:endParaRPr lang="bg-BG" sz="2500" dirty="0" smtClean="0"/>
          </a:p>
          <a:p>
            <a:r>
              <a:rPr lang="en-US" sz="2500" dirty="0"/>
              <a:t>Section 4: </a:t>
            </a:r>
            <a:r>
              <a:rPr lang="en-US" sz="2500" b="1" dirty="0" smtClean="0">
                <a:solidFill>
                  <a:schemeClr val="bg1"/>
                </a:solidFill>
              </a:rPr>
              <a:t>Programmability</a:t>
            </a:r>
          </a:p>
          <a:p>
            <a:pPr lvl="1"/>
            <a:r>
              <a:rPr lang="en-US" sz="2500" dirty="0" smtClean="0"/>
              <a:t>Functions and Procedures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We Need Additionally?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00238"/>
            <a:ext cx="7086600" cy="820737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DB Course </a:t>
            </a:r>
            <a:r>
              <a:rPr lang="en-US" dirty="0"/>
              <a:t>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1974" y="1872676"/>
            <a:ext cx="9158401" cy="939531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https://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  <a:hlinkClick r:id="rId3"/>
              </a:rPr>
              <a:t>softuni.bg/trainings/2132/database-basics-mysql-september-2018/open</a:t>
            </a:r>
            <a:endParaRPr lang="en-US" sz="28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545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545" y="1490007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45" y="51790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08012" y="5608793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https://www.facebook.com/groups/SoftUniJavaDBFundamentalsJanuary2018/</a:t>
            </a:r>
            <a:endParaRPr lang="en-US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12636" y="3775380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 smtClean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https://softuni.bg/forum/categories/77/databases-basics-mysql</a:t>
            </a:r>
            <a:endParaRPr lang="en-US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DB Basics MySQL Slides and Videos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68" y="3810000"/>
            <a:ext cx="265017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6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10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Workbench - </a:t>
            </a:r>
            <a:r>
              <a:rPr lang="en-US" dirty="0" smtClean="0">
                <a:hlinkClick r:id="rId3"/>
              </a:rPr>
              <a:t>https://dev.mysql.com/downloads/workbench/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DB Recommended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3733800"/>
            <a:ext cx="2502570" cy="25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3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502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1212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475" y="1981200"/>
            <a:ext cx="1719221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Objectives &amp; Program</a:t>
            </a:r>
          </a:p>
          <a:p>
            <a:r>
              <a:rPr lang="en-US" dirty="0"/>
              <a:t>The Trainers </a:t>
            </a:r>
            <a:r>
              <a:rPr lang="en-US" dirty="0" smtClean="0"/>
              <a:t>Team</a:t>
            </a:r>
          </a:p>
          <a:p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Exam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6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10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143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#JavaDB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Basics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Course Objective &amp; Program</a:t>
            </a:r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4E3F30CD-3D44-49CA-92F6-C1208767F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31156" y="1122225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4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Basics </a:t>
            </a:r>
            <a:r>
              <a:rPr lang="en-US" dirty="0"/>
              <a:t>course provides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database and query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Establishes fundamentals for further DB trainings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Content: SQL syntax, data types, programmability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Client-side implementations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API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8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Databases. Data Definition and </a:t>
            </a:r>
            <a:r>
              <a:rPr lang="en-US" dirty="0" smtClean="0"/>
              <a:t>Datatypes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CRUD, intro to SQL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Built-in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Data aggregation</a:t>
            </a:r>
          </a:p>
          <a:p>
            <a:pPr>
              <a:lnSpc>
                <a:spcPct val="100000"/>
              </a:lnSpc>
            </a:pPr>
            <a:r>
              <a:rPr lang="en-US" dirty="0"/>
              <a:t>Table Relations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Subqueries and JOINs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Functions, Triggers, Transactions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2133600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4150245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10021954" y="4461636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188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4949" y="5295950"/>
            <a:ext cx="10958928" cy="768084"/>
          </a:xfrm>
        </p:spPr>
        <p:txBody>
          <a:bodyPr/>
          <a:lstStyle/>
          <a:p>
            <a:r>
              <a:rPr lang="en-US" dirty="0"/>
              <a:t>The Trainers Team</a:t>
            </a:r>
          </a:p>
        </p:txBody>
      </p:sp>
      <p:pic>
        <p:nvPicPr>
          <p:cNvPr id="6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4220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1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88815" y="1066800"/>
            <a:ext cx="7886798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300" b="1" noProof="1" smtClean="0">
                <a:solidFill>
                  <a:schemeClr val="tx2">
                    <a:lumMod val="75000"/>
                  </a:schemeClr>
                </a:solidFill>
              </a:rPr>
              <a:t>Doncho Minkov</a:t>
            </a:r>
            <a:endParaRPr lang="en-US" sz="4300" b="1" noProof="1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noProof="1"/>
              <a:t>Senior Full Stack Developer in </a:t>
            </a:r>
            <a:r>
              <a:rPr lang="en-US" noProof="1" smtClean="0"/>
              <a:t>SoftUni</a:t>
            </a:r>
            <a:endParaRPr lang="bg-BG" dirty="0" smtClean="0"/>
          </a:p>
          <a:p>
            <a:pPr marL="609494" lvl="2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 smtClean="0"/>
              <a:t>10</a:t>
            </a:r>
            <a:r>
              <a:rPr lang="en-US" dirty="0"/>
              <a:t>+ years in </a:t>
            </a:r>
            <a:r>
              <a:rPr lang="en-US" dirty="0" smtClean="0"/>
              <a:t>IT</a:t>
            </a:r>
            <a:endParaRPr lang="bg-BG" dirty="0" smtClean="0"/>
          </a:p>
          <a:p>
            <a:pPr marL="1218713" lvl="3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/>
              <a:t>8+ years of experience as a Technical </a:t>
            </a:r>
            <a:r>
              <a:rPr lang="en-US" smtClean="0"/>
              <a:t>Trainer </a:t>
            </a:r>
            <a:r>
              <a:rPr lang="en-US"/>
              <a:t>@</a:t>
            </a:r>
            <a:r>
              <a:rPr lang="en-US" smtClean="0"/>
              <a:t> </a:t>
            </a:r>
            <a:r>
              <a:rPr lang="en-US" dirty="0" smtClean="0"/>
              <a:t>Telerik </a:t>
            </a:r>
            <a:r>
              <a:rPr lang="en-US" dirty="0"/>
              <a:t>Academy</a:t>
            </a:r>
          </a:p>
          <a:p>
            <a:pPr marL="1218713" lvl="3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/>
              <a:t>Front-end developer by </a:t>
            </a:r>
            <a:r>
              <a:rPr lang="en-US" dirty="0" smtClean="0"/>
              <a:t>heart</a:t>
            </a:r>
            <a:endParaRPr lang="bg-BG" dirty="0" smtClean="0"/>
          </a:p>
          <a:p>
            <a:pPr marL="1827931" lvl="4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/>
              <a:t>Software developer by need</a:t>
            </a:r>
          </a:p>
          <a:p>
            <a:pPr marL="609494" lvl="2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/>
              <a:t>Experience with all popular mobile </a:t>
            </a:r>
            <a:r>
              <a:rPr lang="en-US" dirty="0" smtClean="0"/>
              <a:t>platforms</a:t>
            </a:r>
            <a:endParaRPr lang="bg-BG" dirty="0" smtClean="0"/>
          </a:p>
          <a:p>
            <a:pPr marL="1218713" lvl="3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/>
              <a:t>Android, iOS, </a:t>
            </a:r>
            <a:r>
              <a:rPr lang="en-US" dirty="0" smtClean="0"/>
              <a:t>Windows</a:t>
            </a:r>
            <a:endParaRPr lang="bg-BG" dirty="0" smtClean="0"/>
          </a:p>
          <a:p>
            <a:pPr marL="609494" lvl="2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nl-NL" sz="3000" dirty="0" smtClean="0"/>
              <a:t>Fluent </a:t>
            </a:r>
            <a:r>
              <a:rPr lang="nl-NL" sz="3000" dirty="0"/>
              <a:t>in Node.js, .NET, Angular, Java, C</a:t>
            </a:r>
            <a:r>
              <a:rPr lang="nl-NL" sz="3000" dirty="0" smtClean="0"/>
              <a:t>++</a:t>
            </a:r>
            <a:endParaRPr lang="bg-BG" sz="3000" dirty="0" smtClean="0"/>
          </a:p>
          <a:p>
            <a:pPr marL="609494" lvl="2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/>
              <a:t>"</a:t>
            </a:r>
            <a:r>
              <a:rPr lang="en-US" sz="3000" dirty="0" smtClean="0"/>
              <a:t>30 under 30</a:t>
            </a:r>
            <a:r>
              <a:rPr lang="en-US" dirty="0"/>
              <a:t>"</a:t>
            </a:r>
            <a:r>
              <a:rPr lang="en-US" sz="3000" dirty="0" smtClean="0"/>
              <a:t> – Forbes </a:t>
            </a:r>
            <a:r>
              <a:rPr lang="bg-BG" sz="3000" dirty="0" smtClean="0"/>
              <a:t>2017</a:t>
            </a:r>
            <a:r>
              <a:rPr lang="en-US" sz="3000" dirty="0" smtClean="0"/>
              <a:t> - Education</a:t>
            </a:r>
            <a:endParaRPr lang="nl-NL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38" y="1990913"/>
            <a:ext cx="3495487" cy="34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3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7580459" cy="5201066"/>
          </a:xfrm>
        </p:spPr>
        <p:txBody>
          <a:bodyPr/>
          <a:lstStyle/>
          <a:p>
            <a:r>
              <a:rPr lang="en-US" b="1" dirty="0" smtClean="0"/>
              <a:t>Radoslav Ivanov</a:t>
            </a:r>
          </a:p>
          <a:p>
            <a:pPr lvl="1"/>
            <a:r>
              <a:rPr lang="en-GB" noProof="1"/>
              <a:t>Technical </a:t>
            </a:r>
            <a:r>
              <a:rPr lang="en-GB" noProof="1" smtClean="0"/>
              <a:t>Trai</a:t>
            </a:r>
            <a:r>
              <a:rPr lang="en-US" noProof="1" smtClean="0"/>
              <a:t>n</a:t>
            </a:r>
            <a:r>
              <a:rPr lang="en-GB" noProof="1" smtClean="0"/>
              <a:t>er </a:t>
            </a:r>
            <a:r>
              <a:rPr lang="en-GB" noProof="1"/>
              <a:t>@ SoftUni</a:t>
            </a:r>
          </a:p>
          <a:p>
            <a:pPr lvl="1"/>
            <a:r>
              <a:rPr lang="en-GB" noProof="1" smtClean="0"/>
              <a:t>Java </a:t>
            </a:r>
            <a:r>
              <a:rPr lang="en-GB" noProof="1"/>
              <a:t>Web Developer</a:t>
            </a:r>
          </a:p>
          <a:p>
            <a:pPr lvl="1"/>
            <a:r>
              <a:rPr lang="en-GB" noProof="1"/>
              <a:t>Experience with </a:t>
            </a:r>
            <a:r>
              <a:rPr lang="en-GB" noProof="1" smtClean="0"/>
              <a:t>MySQL </a:t>
            </a:r>
            <a:r>
              <a:rPr lang="en-GB" noProof="1"/>
              <a:t>and </a:t>
            </a:r>
            <a:r>
              <a:rPr lang="en-GB" noProof="1" smtClean="0"/>
              <a:t>Hibernate</a:t>
            </a:r>
            <a:endParaRPr lang="en-GB" noProof="1"/>
          </a:p>
          <a:p>
            <a:pPr lvl="1"/>
            <a:r>
              <a:rPr lang="en-GB" noProof="1"/>
              <a:t>Interested in self-development </a:t>
            </a:r>
            <a:br>
              <a:rPr lang="en-GB" noProof="1"/>
            </a:br>
            <a:r>
              <a:rPr lang="en-GB" noProof="1"/>
              <a:t>and </a:t>
            </a:r>
            <a:r>
              <a:rPr lang="en-GB" noProof="1" smtClean="0"/>
              <a:t>business</a:t>
            </a:r>
            <a:endParaRPr lang="en-GB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95" y="1669382"/>
            <a:ext cx="3379020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577</TotalTime>
  <Words>618</Words>
  <Application>Microsoft Office PowerPoint</Application>
  <PresentationFormat>Custom</PresentationFormat>
  <Paragraphs>167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Database Basics - MySQL</vt:lpstr>
      <vt:lpstr>Table of Content</vt:lpstr>
      <vt:lpstr>Have a Question?</vt:lpstr>
      <vt:lpstr>PowerPoint Presentation</vt:lpstr>
      <vt:lpstr>Course Objectives</vt:lpstr>
      <vt:lpstr>Course Topics</vt:lpstr>
      <vt:lpstr>PowerPoint Presentation</vt:lpstr>
      <vt:lpstr>Trainers Team</vt:lpstr>
      <vt:lpstr>Trainers Team</vt:lpstr>
      <vt:lpstr>PowerPoint Presentation</vt:lpstr>
      <vt:lpstr>DB Fundamentals Module – Timeline</vt:lpstr>
      <vt:lpstr>Scoring System for the Course</vt:lpstr>
      <vt:lpstr>Homework Assignments &amp; Exercises</vt:lpstr>
      <vt:lpstr>Exam</vt:lpstr>
      <vt:lpstr>Resources</vt:lpstr>
      <vt:lpstr>Java DB Course Web Site, Forum and FB Group</vt:lpstr>
      <vt:lpstr>The DB Basics MySQL Slides and Videos</vt:lpstr>
      <vt:lpstr>Java DB Recommended Software</vt:lpstr>
      <vt:lpstr>Learn to Search in Internet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 Foundation</dc:creator>
  <cp:keywords/>
  <dc:description>Software University Foundation - http://softuni.foundation/</dc:description>
  <cp:lastModifiedBy>Veronika</cp:lastModifiedBy>
  <cp:revision>95</cp:revision>
  <dcterms:created xsi:type="dcterms:W3CDTF">2014-01-02T17:00:34Z</dcterms:created>
  <dcterms:modified xsi:type="dcterms:W3CDTF">2018-09-17T11:15:23Z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