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5" r:id="rId28"/>
    <p:sldId id="286" r:id="rId29"/>
    <p:sldId id="279" r:id="rId30"/>
    <p:sldId id="280" r:id="rId31"/>
    <p:sldId id="281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QZR24YdiOgZqOCe46356v8VE9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E269E-8CD2-48DE-9B93-2ADE752E9E3E}">
  <a:tblStyle styleId="{8C3E269E-8CD2-48DE-9B93-2ADE752E9E3E}" styleName="Table_0">
    <a:wholeTbl>
      <a:tcTxStyle b="off" i="off">
        <a:font>
          <a:latin typeface="微软雅黑"/>
          <a:ea typeface="微软雅黑"/>
          <a:cs typeface="微软雅黑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软雅黑"/>
          <a:ea typeface="微软雅黑"/>
          <a:cs typeface="微软雅黑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551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3"/>
          <p:cNvSpPr txBox="1"/>
          <p:nvPr/>
        </p:nvSpPr>
        <p:spPr>
          <a:xfrm>
            <a:off x="815505" y="673957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freeppt7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hyperlink" Target="https://www.freeppt7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prachi13/customer-analytics?datasetId=117672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4605" y="3802998"/>
            <a:ext cx="927807" cy="65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1995" y="-93920"/>
            <a:ext cx="7150629" cy="330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0" y="4535008"/>
            <a:ext cx="6427611" cy="23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252230" y="2390870"/>
            <a:ext cx="64114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E-Commerce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Shipping Data</a:t>
            </a:r>
            <a:endParaRPr sz="48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52475" y="721354"/>
            <a:ext cx="4660544" cy="466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278356" y="4487771"/>
            <a:ext cx="56793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Tiara </a:t>
            </a:r>
            <a:r>
              <a:rPr lang="en-US" sz="1200" dirty="0" err="1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Sekar</a:t>
            </a:r>
            <a:r>
              <a:rPr lang="en-US" sz="120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 Monica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10001693" y="4973509"/>
            <a:ext cx="2190307" cy="187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>
            <a:hlinkClick r:id="rId9"/>
          </p:cNvPr>
          <p:cNvSpPr txBox="1"/>
          <p:nvPr/>
        </p:nvSpPr>
        <p:spPr>
          <a:xfrm>
            <a:off x="5420157" y="6611779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729250" y="6368065"/>
            <a:ext cx="1323270" cy="366824"/>
          </a:xfrm>
          <a:prstGeom prst="roundRect">
            <a:avLst>
              <a:gd name="adj" fmla="val 50000"/>
            </a:avLst>
          </a:prstGeom>
          <a:solidFill>
            <a:srgbClr val="6D55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freeppt7.com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68406" y="4189147"/>
            <a:ext cx="80526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3F3F3F"/>
                </a:solidFill>
                <a:latin typeface="Kristen ITC" panose="03050502040202030202" pitchFamily="66" charset="0"/>
                <a:ea typeface="Microsoft Yahei"/>
                <a:cs typeface="Microsoft Yahei"/>
                <a:sym typeface="Microsoft Yahei"/>
              </a:rPr>
              <a:t>Product Shipment Delivered on time or not?  To Meet E-Commerce Customer Demand</a:t>
            </a:r>
            <a:endParaRPr dirty="0">
              <a:latin typeface="Kristen ITC" panose="03050502040202030202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/>
        </p:nvSpPr>
        <p:spPr>
          <a:xfrm>
            <a:off x="4437321" y="108332"/>
            <a:ext cx="33173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Boxplot to Detect Outliers</a:t>
            </a:r>
            <a:endParaRPr sz="32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289472" y="1843287"/>
            <a:ext cx="21310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 Prior_purchases terdapat outliers </a:t>
            </a:r>
            <a:endParaRPr sz="2000">
              <a:solidFill>
                <a:srgbClr val="7788DA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135102" y="3038267"/>
            <a:ext cx="240295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Jumlah penjualan sebelumnya dengan nilai masih tergolong wajar dan memang benar adanya. Maka, outliers tidak perlu didrop.</a:t>
            </a:r>
            <a:endParaRPr>
              <a:latin typeface="Maiandra GD" panose="020E0502030308020204" pitchFamily="34" charset="0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9941019" y="1843287"/>
            <a:ext cx="18287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 Discount_offered terdapat outliers </a:t>
            </a:r>
            <a:endParaRPr sz="2000">
              <a:solidFill>
                <a:srgbClr val="EF8E9E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9653940" y="3038267"/>
            <a:ext cx="24029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Diskon yang ditawarkan untuk produk tertentu dengan nilai masih tergolong wajar dan memang benar adanya. Maka, outliers tidak perlu didrop</a:t>
            </a:r>
            <a:endParaRPr sz="16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9276" y="2160351"/>
            <a:ext cx="7115880" cy="35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/>
        </p:nvSpPr>
        <p:spPr>
          <a:xfrm>
            <a:off x="4651743" y="180754"/>
            <a:ext cx="28885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KDE Plot</a:t>
            </a:r>
            <a:endParaRPr sz="40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6691425" y="1296723"/>
            <a:ext cx="224762" cy="224762"/>
          </a:xfrm>
          <a:prstGeom prst="ellipse">
            <a:avLst/>
          </a:prstGeom>
          <a:solidFill>
            <a:srgbClr val="EF8E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6691425" y="2148443"/>
            <a:ext cx="224762" cy="224762"/>
          </a:xfrm>
          <a:prstGeom prst="ellipse">
            <a:avLst/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6691425" y="2859484"/>
            <a:ext cx="224762" cy="2247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6691425" y="3747379"/>
            <a:ext cx="224762" cy="224762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691425" y="5266313"/>
            <a:ext cx="224762" cy="224762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6996752" y="1127723"/>
            <a:ext cx="49122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Dalam hal variabel target, Reached.on.Time_Y.N = 0 lebih sering muncul di dataset</a:t>
            </a:r>
            <a:endParaRPr sz="1800">
              <a:latin typeface="Maiandra GD" panose="020E0502030308020204" pitchFamily="34" charset="0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6996777" y="2037356"/>
            <a:ext cx="4912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Pada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Cost_of_the_Product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agak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simetris</a:t>
            </a:r>
            <a:endParaRPr sz="1800" dirty="0">
              <a:latin typeface="Maiandra GD" panose="020E0502030308020204" pitchFamily="34" charset="0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6996752" y="2694598"/>
            <a:ext cx="4912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Pada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Discount_offered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bentuk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grafik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simetris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(positively skewed)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6996752" y="3584550"/>
            <a:ext cx="491224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Pada kolom Weight_in_gms memiliki distribusi bimodal. Itu dipengaruhi oleh 2 mode / puncak yang tidak seimbang. Ini juga menunjukkan ada 2 jenis Berat yang berbeda</a:t>
            </a:r>
            <a:endParaRPr sz="16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996752" y="5105542"/>
            <a:ext cx="491224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Abaikan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interpretasi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fitur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dengan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diskrit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terbatas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pada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Customer_care_calls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Customer_rating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dan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Prior_purchases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06" y="1749260"/>
            <a:ext cx="6258364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/>
        </p:nvSpPr>
        <p:spPr>
          <a:xfrm>
            <a:off x="3463529" y="318261"/>
            <a:ext cx="526494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Correlation Heatmap</a:t>
            </a:r>
            <a:endParaRPr sz="40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7749052" y="2966342"/>
            <a:ext cx="372103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 ada fitur yang berkorelasi kuat</a:t>
            </a:r>
            <a:endParaRPr sz="3200" b="1">
              <a:solidFill>
                <a:srgbClr val="7788DA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956" y="1439140"/>
            <a:ext cx="6013050" cy="51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/>
        </p:nvSpPr>
        <p:spPr>
          <a:xfrm>
            <a:off x="720632" y="4639090"/>
            <a:ext cx="1075073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Sekitar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68%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keterlambatan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disebabkan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karena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Ship (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kapal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digunakan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sebagai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layanan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Maka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opsi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alternatif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seperti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layanan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Flight (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Penerbangan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 dan Road (Jalan)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dipertimbangkan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untuk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mengurangi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keterlambatan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BD986-639B-4E3C-9AE0-12E4AB95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1" y="352840"/>
            <a:ext cx="63531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720633" y="4713727"/>
            <a:ext cx="107507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Gudang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blok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F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dengan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persentase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tertinggi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33.18%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menyebabkan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tertunda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Untuk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sisa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blok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persentase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tertunda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hampir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konsisten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C5E98-D707-48F2-BD11-B59293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48" y="248260"/>
            <a:ext cx="64389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720633" y="4713728"/>
            <a:ext cx="107507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Persentase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rating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berbeda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diberikan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oleh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pelanggan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tampaknya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sama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Tetapi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rating 5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memiliki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persentase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terkecil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19.25%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dari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total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menerima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5 rating.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05DE9-E060-49BB-AA70-00171749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4" y="206985"/>
            <a:ext cx="55816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/>
        </p:nvSpPr>
        <p:spPr>
          <a:xfrm>
            <a:off x="720632" y="4573978"/>
            <a:ext cx="1075073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Jumlah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lebih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banyak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adalah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kepentingan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rendah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48.62%.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Jumlah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sangat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penting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dikirimkan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sangat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sedikit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7.48%.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Ini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berarti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lebih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banyak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dengan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kepentingan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rendah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dikirim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C9239-4F01-4B01-82A2-C65FD5EB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1" y="202003"/>
            <a:ext cx="543877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AFBE-7ED3-478D-93F7-51E9C045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95557"/>
            <a:ext cx="10515600" cy="128140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	Dari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hasil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menunjukan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bahwa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diskon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besar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membantu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meningkatkan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rating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pengiriman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produk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tepat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waktu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  <a:endParaRPr lang="en-US" sz="1800" dirty="0"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A4D5-D6E5-4BEE-98E0-62F51BE7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404373"/>
            <a:ext cx="53721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7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7"/>
          <p:cNvSpPr txBox="1"/>
          <p:nvPr/>
        </p:nvSpPr>
        <p:spPr>
          <a:xfrm>
            <a:off x="218857" y="3429000"/>
            <a:ext cx="465085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Feature</a:t>
            </a:r>
            <a:b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Engineering</a:t>
            </a:r>
            <a:endParaRPr sz="44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1510617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05</a:t>
            </a:r>
            <a:endParaRPr sz="28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8"/>
          <p:cNvGrpSpPr/>
          <p:nvPr/>
        </p:nvGrpSpPr>
        <p:grpSpPr>
          <a:xfrm>
            <a:off x="610999" y="2191708"/>
            <a:ext cx="478466" cy="478466"/>
            <a:chOff x="6289182" y="5021224"/>
            <a:chExt cx="478466" cy="478466"/>
          </a:xfrm>
        </p:grpSpPr>
        <p:sp>
          <p:nvSpPr>
            <p:cNvPr id="304" name="Google Shape;304;p18"/>
            <p:cNvSpPr/>
            <p:nvPr/>
          </p:nvSpPr>
          <p:spPr>
            <a:xfrm>
              <a:off x="6289182" y="5021224"/>
              <a:ext cx="478466" cy="478466"/>
            </a:xfrm>
            <a:prstGeom prst="ellipse">
              <a:avLst/>
            </a:prstGeom>
            <a:solidFill>
              <a:srgbClr val="EF8E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379073" y="5108036"/>
              <a:ext cx="298684" cy="304843"/>
            </a:xfrm>
            <a:custGeom>
              <a:avLst/>
              <a:gdLst/>
              <a:ahLst/>
              <a:cxnLst/>
              <a:rect l="l" t="t" r="r" b="b"/>
              <a:pathLst>
                <a:path w="592114" h="604322" extrusionOk="0">
                  <a:moveTo>
                    <a:pt x="330556" y="233360"/>
                  </a:moveTo>
                  <a:lnTo>
                    <a:pt x="371682" y="274425"/>
                  </a:lnTo>
                  <a:cubicBezTo>
                    <a:pt x="391814" y="294528"/>
                    <a:pt x="402999" y="321333"/>
                    <a:pt x="402999" y="349855"/>
                  </a:cubicBezTo>
                  <a:cubicBezTo>
                    <a:pt x="402999" y="378549"/>
                    <a:pt x="391814" y="405353"/>
                    <a:pt x="371682" y="425456"/>
                  </a:cubicBezTo>
                  <a:lnTo>
                    <a:pt x="223869" y="573223"/>
                  </a:lnTo>
                  <a:cubicBezTo>
                    <a:pt x="202876" y="594013"/>
                    <a:pt x="175516" y="604322"/>
                    <a:pt x="148156" y="604322"/>
                  </a:cubicBezTo>
                  <a:cubicBezTo>
                    <a:pt x="120624" y="604322"/>
                    <a:pt x="93264" y="594013"/>
                    <a:pt x="72443" y="573223"/>
                  </a:cubicBezTo>
                  <a:lnTo>
                    <a:pt x="31317" y="532157"/>
                  </a:lnTo>
                  <a:cubicBezTo>
                    <a:pt x="11185" y="512054"/>
                    <a:pt x="0" y="485250"/>
                    <a:pt x="0" y="456556"/>
                  </a:cubicBezTo>
                  <a:cubicBezTo>
                    <a:pt x="0" y="428034"/>
                    <a:pt x="11185" y="401229"/>
                    <a:pt x="31490" y="381126"/>
                  </a:cubicBezTo>
                  <a:lnTo>
                    <a:pt x="148845" y="263772"/>
                  </a:lnTo>
                  <a:lnTo>
                    <a:pt x="194272" y="309305"/>
                  </a:lnTo>
                  <a:lnTo>
                    <a:pt x="76917" y="426487"/>
                  </a:lnTo>
                  <a:cubicBezTo>
                    <a:pt x="68830" y="434563"/>
                    <a:pt x="64356" y="445216"/>
                    <a:pt x="64356" y="456556"/>
                  </a:cubicBezTo>
                  <a:cubicBezTo>
                    <a:pt x="64356" y="468068"/>
                    <a:pt x="68830" y="478721"/>
                    <a:pt x="76917" y="486796"/>
                  </a:cubicBezTo>
                  <a:lnTo>
                    <a:pt x="117871" y="527690"/>
                  </a:lnTo>
                  <a:cubicBezTo>
                    <a:pt x="134562" y="544357"/>
                    <a:pt x="161578" y="544357"/>
                    <a:pt x="178269" y="527690"/>
                  </a:cubicBezTo>
                  <a:lnTo>
                    <a:pt x="326082" y="380095"/>
                  </a:lnTo>
                  <a:cubicBezTo>
                    <a:pt x="334169" y="372020"/>
                    <a:pt x="338643" y="361367"/>
                    <a:pt x="338643" y="349855"/>
                  </a:cubicBezTo>
                  <a:cubicBezTo>
                    <a:pt x="338643" y="338515"/>
                    <a:pt x="334169" y="327862"/>
                    <a:pt x="326082" y="319786"/>
                  </a:cubicBezTo>
                  <a:lnTo>
                    <a:pt x="285128" y="278893"/>
                  </a:lnTo>
                  <a:close/>
                  <a:moveTo>
                    <a:pt x="444130" y="0"/>
                  </a:moveTo>
                  <a:cubicBezTo>
                    <a:pt x="472694" y="0"/>
                    <a:pt x="499538" y="11169"/>
                    <a:pt x="519843" y="31272"/>
                  </a:cubicBezTo>
                  <a:lnTo>
                    <a:pt x="560797" y="72337"/>
                  </a:lnTo>
                  <a:cubicBezTo>
                    <a:pt x="580929" y="92440"/>
                    <a:pt x="592114" y="119244"/>
                    <a:pt x="592114" y="147766"/>
                  </a:cubicBezTo>
                  <a:cubicBezTo>
                    <a:pt x="592114" y="176289"/>
                    <a:pt x="580929" y="203265"/>
                    <a:pt x="560797" y="223368"/>
                  </a:cubicBezTo>
                  <a:lnTo>
                    <a:pt x="443442" y="340550"/>
                  </a:lnTo>
                  <a:lnTo>
                    <a:pt x="397842" y="295189"/>
                  </a:lnTo>
                  <a:lnTo>
                    <a:pt x="515197" y="178007"/>
                  </a:lnTo>
                  <a:cubicBezTo>
                    <a:pt x="523284" y="169931"/>
                    <a:pt x="527758" y="159278"/>
                    <a:pt x="527758" y="147766"/>
                  </a:cubicBezTo>
                  <a:cubicBezTo>
                    <a:pt x="527758" y="136426"/>
                    <a:pt x="523284" y="125773"/>
                    <a:pt x="515197" y="117698"/>
                  </a:cubicBezTo>
                  <a:lnTo>
                    <a:pt x="474243" y="76804"/>
                  </a:lnTo>
                  <a:cubicBezTo>
                    <a:pt x="466155" y="68729"/>
                    <a:pt x="455487" y="64261"/>
                    <a:pt x="444130" y="64261"/>
                  </a:cubicBezTo>
                  <a:cubicBezTo>
                    <a:pt x="432773" y="64261"/>
                    <a:pt x="421932" y="68729"/>
                    <a:pt x="414017" y="76804"/>
                  </a:cubicBezTo>
                  <a:lnTo>
                    <a:pt x="266033" y="224399"/>
                  </a:lnTo>
                  <a:cubicBezTo>
                    <a:pt x="257945" y="232474"/>
                    <a:pt x="253643" y="243127"/>
                    <a:pt x="253643" y="254467"/>
                  </a:cubicBezTo>
                  <a:cubicBezTo>
                    <a:pt x="253643" y="265979"/>
                    <a:pt x="257945" y="276632"/>
                    <a:pt x="266033" y="284708"/>
                  </a:cubicBezTo>
                  <a:lnTo>
                    <a:pt x="307158" y="325601"/>
                  </a:lnTo>
                  <a:lnTo>
                    <a:pt x="261559" y="370962"/>
                  </a:lnTo>
                  <a:lnTo>
                    <a:pt x="220605" y="330069"/>
                  </a:lnTo>
                  <a:cubicBezTo>
                    <a:pt x="200300" y="309966"/>
                    <a:pt x="189115" y="283162"/>
                    <a:pt x="189115" y="254467"/>
                  </a:cubicBezTo>
                  <a:cubicBezTo>
                    <a:pt x="189115" y="225945"/>
                    <a:pt x="200300" y="199141"/>
                    <a:pt x="220605" y="178866"/>
                  </a:cubicBezTo>
                  <a:lnTo>
                    <a:pt x="368417" y="31272"/>
                  </a:lnTo>
                  <a:cubicBezTo>
                    <a:pt x="388550" y="11169"/>
                    <a:pt x="415565" y="0"/>
                    <a:pt x="444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978818" y="4581956"/>
            <a:ext cx="478466" cy="478466"/>
            <a:chOff x="6289182" y="3843667"/>
            <a:chExt cx="478466" cy="478466"/>
          </a:xfrm>
        </p:grpSpPr>
        <p:sp>
          <p:nvSpPr>
            <p:cNvPr id="307" name="Google Shape;307;p18"/>
            <p:cNvSpPr/>
            <p:nvPr/>
          </p:nvSpPr>
          <p:spPr>
            <a:xfrm>
              <a:off x="6289182" y="3843667"/>
              <a:ext cx="478466" cy="478466"/>
            </a:xfrm>
            <a:prstGeom prst="ellipse">
              <a:avLst/>
            </a:prstGeom>
            <a:solidFill>
              <a:srgbClr val="7788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375993" y="3931157"/>
              <a:ext cx="304843" cy="303485"/>
            </a:xfrm>
            <a:custGeom>
              <a:avLst/>
              <a:gdLst/>
              <a:ahLst/>
              <a:cxnLst/>
              <a:rect l="l" t="t" r="r" b="b"/>
              <a:pathLst>
                <a:path w="3733" h="3722" extrusionOk="0">
                  <a:moveTo>
                    <a:pt x="3452" y="2846"/>
                  </a:moveTo>
                  <a:cubicBezTo>
                    <a:pt x="3259" y="2456"/>
                    <a:pt x="3002" y="2083"/>
                    <a:pt x="2733" y="1750"/>
                  </a:cubicBezTo>
                  <a:cubicBezTo>
                    <a:pt x="2772" y="1599"/>
                    <a:pt x="2806" y="1455"/>
                    <a:pt x="2835" y="1321"/>
                  </a:cubicBezTo>
                  <a:cubicBezTo>
                    <a:pt x="2966" y="1309"/>
                    <a:pt x="3073" y="1213"/>
                    <a:pt x="3102" y="1088"/>
                  </a:cubicBezTo>
                  <a:cubicBezTo>
                    <a:pt x="3248" y="1069"/>
                    <a:pt x="3396" y="1055"/>
                    <a:pt x="3546" y="1048"/>
                  </a:cubicBezTo>
                  <a:cubicBezTo>
                    <a:pt x="3666" y="1294"/>
                    <a:pt x="3733" y="1570"/>
                    <a:pt x="3733" y="1862"/>
                  </a:cubicBezTo>
                  <a:cubicBezTo>
                    <a:pt x="3733" y="2223"/>
                    <a:pt x="3630" y="2560"/>
                    <a:pt x="3452" y="2846"/>
                  </a:cubicBezTo>
                  <a:close/>
                  <a:moveTo>
                    <a:pt x="2813" y="253"/>
                  </a:moveTo>
                  <a:cubicBezTo>
                    <a:pt x="2804" y="335"/>
                    <a:pt x="2785" y="498"/>
                    <a:pt x="2749" y="721"/>
                  </a:cubicBezTo>
                  <a:cubicBezTo>
                    <a:pt x="2616" y="747"/>
                    <a:pt x="2515" y="860"/>
                    <a:pt x="2505" y="997"/>
                  </a:cubicBezTo>
                  <a:cubicBezTo>
                    <a:pt x="2382" y="1025"/>
                    <a:pt x="2262" y="1057"/>
                    <a:pt x="2146" y="1091"/>
                  </a:cubicBezTo>
                  <a:cubicBezTo>
                    <a:pt x="2094" y="1037"/>
                    <a:pt x="2042" y="985"/>
                    <a:pt x="1993" y="937"/>
                  </a:cubicBezTo>
                  <a:cubicBezTo>
                    <a:pt x="1886" y="832"/>
                    <a:pt x="1783" y="734"/>
                    <a:pt x="1685" y="645"/>
                  </a:cubicBezTo>
                  <a:cubicBezTo>
                    <a:pt x="1701" y="608"/>
                    <a:pt x="1711" y="567"/>
                    <a:pt x="1711" y="524"/>
                  </a:cubicBezTo>
                  <a:cubicBezTo>
                    <a:pt x="1711" y="472"/>
                    <a:pt x="1698" y="424"/>
                    <a:pt x="1675" y="381"/>
                  </a:cubicBezTo>
                  <a:cubicBezTo>
                    <a:pt x="1779" y="245"/>
                    <a:pt x="1895" y="117"/>
                    <a:pt x="2025" y="2"/>
                  </a:cubicBezTo>
                  <a:cubicBezTo>
                    <a:pt x="2310" y="26"/>
                    <a:pt x="2578" y="115"/>
                    <a:pt x="2813" y="253"/>
                  </a:cubicBezTo>
                  <a:close/>
                  <a:moveTo>
                    <a:pt x="1529" y="246"/>
                  </a:moveTo>
                  <a:cubicBezTo>
                    <a:pt x="1492" y="230"/>
                    <a:pt x="1451" y="220"/>
                    <a:pt x="1407" y="220"/>
                  </a:cubicBezTo>
                  <a:cubicBezTo>
                    <a:pt x="1349" y="220"/>
                    <a:pt x="1295" y="237"/>
                    <a:pt x="1249" y="265"/>
                  </a:cubicBezTo>
                  <a:cubicBezTo>
                    <a:pt x="1197" y="222"/>
                    <a:pt x="1151" y="185"/>
                    <a:pt x="1112" y="155"/>
                  </a:cubicBezTo>
                  <a:cubicBezTo>
                    <a:pt x="1307" y="68"/>
                    <a:pt x="1519" y="15"/>
                    <a:pt x="1741" y="0"/>
                  </a:cubicBezTo>
                  <a:cubicBezTo>
                    <a:pt x="1666" y="78"/>
                    <a:pt x="1595" y="161"/>
                    <a:pt x="1529" y="246"/>
                  </a:cubicBezTo>
                  <a:close/>
                  <a:moveTo>
                    <a:pt x="1407" y="827"/>
                  </a:moveTo>
                  <a:cubicBezTo>
                    <a:pt x="1459" y="827"/>
                    <a:pt x="1507" y="814"/>
                    <a:pt x="1550" y="791"/>
                  </a:cubicBezTo>
                  <a:cubicBezTo>
                    <a:pt x="1670" y="901"/>
                    <a:pt x="1799" y="1023"/>
                    <a:pt x="1932" y="1157"/>
                  </a:cubicBezTo>
                  <a:cubicBezTo>
                    <a:pt x="1620" y="1258"/>
                    <a:pt x="1340" y="1373"/>
                    <a:pt x="1102" y="1482"/>
                  </a:cubicBezTo>
                  <a:cubicBezTo>
                    <a:pt x="1178" y="1265"/>
                    <a:pt x="1273" y="1042"/>
                    <a:pt x="1389" y="826"/>
                  </a:cubicBezTo>
                  <a:cubicBezTo>
                    <a:pt x="1395" y="826"/>
                    <a:pt x="1401" y="827"/>
                    <a:pt x="1407" y="827"/>
                  </a:cubicBezTo>
                  <a:close/>
                  <a:moveTo>
                    <a:pt x="730" y="2053"/>
                  </a:moveTo>
                  <a:cubicBezTo>
                    <a:pt x="719" y="2103"/>
                    <a:pt x="708" y="2152"/>
                    <a:pt x="698" y="2200"/>
                  </a:cubicBezTo>
                  <a:cubicBezTo>
                    <a:pt x="659" y="2119"/>
                    <a:pt x="624" y="2040"/>
                    <a:pt x="593" y="1965"/>
                  </a:cubicBezTo>
                  <a:cubicBezTo>
                    <a:pt x="651" y="1932"/>
                    <a:pt x="712" y="1898"/>
                    <a:pt x="778" y="1863"/>
                  </a:cubicBezTo>
                  <a:cubicBezTo>
                    <a:pt x="760" y="1928"/>
                    <a:pt x="745" y="1992"/>
                    <a:pt x="730" y="2053"/>
                  </a:cubicBezTo>
                  <a:close/>
                  <a:moveTo>
                    <a:pt x="794" y="2833"/>
                  </a:moveTo>
                  <a:cubicBezTo>
                    <a:pt x="804" y="2832"/>
                    <a:pt x="815" y="2830"/>
                    <a:pt x="825" y="2828"/>
                  </a:cubicBezTo>
                  <a:cubicBezTo>
                    <a:pt x="1016" y="3120"/>
                    <a:pt x="1260" y="3421"/>
                    <a:pt x="1571" y="3705"/>
                  </a:cubicBezTo>
                  <a:cubicBezTo>
                    <a:pt x="1266" y="3656"/>
                    <a:pt x="986" y="3534"/>
                    <a:pt x="749" y="3356"/>
                  </a:cubicBezTo>
                  <a:cubicBezTo>
                    <a:pt x="752" y="3271"/>
                    <a:pt x="763" y="3083"/>
                    <a:pt x="794" y="2833"/>
                  </a:cubicBezTo>
                  <a:close/>
                  <a:moveTo>
                    <a:pt x="996" y="2728"/>
                  </a:moveTo>
                  <a:cubicBezTo>
                    <a:pt x="1042" y="2675"/>
                    <a:pt x="1069" y="2606"/>
                    <a:pt x="1069" y="2531"/>
                  </a:cubicBezTo>
                  <a:cubicBezTo>
                    <a:pt x="1069" y="2407"/>
                    <a:pt x="995" y="2301"/>
                    <a:pt x="889" y="2253"/>
                  </a:cubicBezTo>
                  <a:cubicBezTo>
                    <a:pt x="900" y="2201"/>
                    <a:pt x="912" y="2148"/>
                    <a:pt x="924" y="2093"/>
                  </a:cubicBezTo>
                  <a:cubicBezTo>
                    <a:pt x="950" y="1982"/>
                    <a:pt x="981" y="1864"/>
                    <a:pt x="1018" y="1741"/>
                  </a:cubicBezTo>
                  <a:cubicBezTo>
                    <a:pt x="1032" y="1734"/>
                    <a:pt x="1047" y="1727"/>
                    <a:pt x="1062" y="1719"/>
                  </a:cubicBezTo>
                  <a:cubicBezTo>
                    <a:pt x="1340" y="1586"/>
                    <a:pt x="1689" y="1438"/>
                    <a:pt x="2086" y="1315"/>
                  </a:cubicBezTo>
                  <a:cubicBezTo>
                    <a:pt x="2230" y="1466"/>
                    <a:pt x="2375" y="1627"/>
                    <a:pt x="2516" y="1798"/>
                  </a:cubicBezTo>
                  <a:cubicBezTo>
                    <a:pt x="2368" y="2355"/>
                    <a:pt x="2150" y="3007"/>
                    <a:pt x="1833" y="3671"/>
                  </a:cubicBezTo>
                  <a:cubicBezTo>
                    <a:pt x="1476" y="3371"/>
                    <a:pt x="1203" y="3043"/>
                    <a:pt x="996" y="2728"/>
                  </a:cubicBezTo>
                  <a:close/>
                  <a:moveTo>
                    <a:pt x="2301" y="1253"/>
                  </a:moveTo>
                  <a:cubicBezTo>
                    <a:pt x="2384" y="1230"/>
                    <a:pt x="2469" y="1208"/>
                    <a:pt x="2555" y="1188"/>
                  </a:cubicBezTo>
                  <a:cubicBezTo>
                    <a:pt x="2579" y="1222"/>
                    <a:pt x="2608" y="1251"/>
                    <a:pt x="2643" y="1274"/>
                  </a:cubicBezTo>
                  <a:cubicBezTo>
                    <a:pt x="2623" y="1365"/>
                    <a:pt x="2601" y="1462"/>
                    <a:pt x="2577" y="1562"/>
                  </a:cubicBezTo>
                  <a:cubicBezTo>
                    <a:pt x="2484" y="1453"/>
                    <a:pt x="2391" y="1350"/>
                    <a:pt x="2301" y="1253"/>
                  </a:cubicBezTo>
                  <a:close/>
                  <a:moveTo>
                    <a:pt x="3438" y="856"/>
                  </a:moveTo>
                  <a:cubicBezTo>
                    <a:pt x="3318" y="864"/>
                    <a:pt x="3199" y="876"/>
                    <a:pt x="3082" y="891"/>
                  </a:cubicBezTo>
                  <a:cubicBezTo>
                    <a:pt x="3053" y="830"/>
                    <a:pt x="3005" y="779"/>
                    <a:pt x="2944" y="749"/>
                  </a:cubicBezTo>
                  <a:cubicBezTo>
                    <a:pt x="2970" y="595"/>
                    <a:pt x="2987" y="469"/>
                    <a:pt x="2998" y="378"/>
                  </a:cubicBezTo>
                  <a:cubicBezTo>
                    <a:pt x="3171" y="510"/>
                    <a:pt x="3320" y="672"/>
                    <a:pt x="3438" y="856"/>
                  </a:cubicBezTo>
                  <a:close/>
                  <a:moveTo>
                    <a:pt x="919" y="254"/>
                  </a:moveTo>
                  <a:cubicBezTo>
                    <a:pt x="963" y="289"/>
                    <a:pt x="1033" y="344"/>
                    <a:pt x="1123" y="419"/>
                  </a:cubicBezTo>
                  <a:cubicBezTo>
                    <a:pt x="1111" y="451"/>
                    <a:pt x="1104" y="487"/>
                    <a:pt x="1104" y="524"/>
                  </a:cubicBezTo>
                  <a:cubicBezTo>
                    <a:pt x="1104" y="613"/>
                    <a:pt x="1143" y="694"/>
                    <a:pt x="1206" y="750"/>
                  </a:cubicBezTo>
                  <a:cubicBezTo>
                    <a:pt x="1055" y="1032"/>
                    <a:pt x="940" y="1325"/>
                    <a:pt x="853" y="1601"/>
                  </a:cubicBezTo>
                  <a:cubicBezTo>
                    <a:pt x="733" y="1662"/>
                    <a:pt x="621" y="1721"/>
                    <a:pt x="521" y="1778"/>
                  </a:cubicBezTo>
                  <a:cubicBezTo>
                    <a:pt x="355" y="1317"/>
                    <a:pt x="309" y="957"/>
                    <a:pt x="298" y="851"/>
                  </a:cubicBezTo>
                  <a:cubicBezTo>
                    <a:pt x="456" y="607"/>
                    <a:pt x="669" y="402"/>
                    <a:pt x="919" y="254"/>
                  </a:cubicBezTo>
                  <a:close/>
                  <a:moveTo>
                    <a:pt x="142" y="1148"/>
                  </a:moveTo>
                  <a:cubicBezTo>
                    <a:pt x="177" y="1332"/>
                    <a:pt x="239" y="1586"/>
                    <a:pt x="347" y="1878"/>
                  </a:cubicBezTo>
                  <a:cubicBezTo>
                    <a:pt x="205" y="1963"/>
                    <a:pt x="93" y="2036"/>
                    <a:pt x="14" y="2089"/>
                  </a:cubicBezTo>
                  <a:cubicBezTo>
                    <a:pt x="5" y="2015"/>
                    <a:pt x="0" y="1939"/>
                    <a:pt x="0" y="1862"/>
                  </a:cubicBezTo>
                  <a:cubicBezTo>
                    <a:pt x="0" y="1609"/>
                    <a:pt x="51" y="1368"/>
                    <a:pt x="142" y="1148"/>
                  </a:cubicBezTo>
                  <a:close/>
                  <a:moveTo>
                    <a:pt x="53" y="2303"/>
                  </a:moveTo>
                  <a:cubicBezTo>
                    <a:pt x="118" y="2257"/>
                    <a:pt x="244" y="2171"/>
                    <a:pt x="420" y="2065"/>
                  </a:cubicBezTo>
                  <a:cubicBezTo>
                    <a:pt x="455" y="2150"/>
                    <a:pt x="495" y="2238"/>
                    <a:pt x="540" y="2329"/>
                  </a:cubicBezTo>
                  <a:cubicBezTo>
                    <a:pt x="492" y="2382"/>
                    <a:pt x="463" y="2453"/>
                    <a:pt x="463" y="2531"/>
                  </a:cubicBezTo>
                  <a:cubicBezTo>
                    <a:pt x="463" y="2636"/>
                    <a:pt x="517" y="2730"/>
                    <a:pt x="600" y="2784"/>
                  </a:cubicBezTo>
                  <a:cubicBezTo>
                    <a:pt x="579" y="2949"/>
                    <a:pt x="567" y="3088"/>
                    <a:pt x="559" y="3193"/>
                  </a:cubicBezTo>
                  <a:cubicBezTo>
                    <a:pt x="315" y="2953"/>
                    <a:pt x="136" y="2646"/>
                    <a:pt x="53" y="2303"/>
                  </a:cubicBezTo>
                  <a:close/>
                  <a:moveTo>
                    <a:pt x="2028" y="3722"/>
                  </a:moveTo>
                  <a:cubicBezTo>
                    <a:pt x="2316" y="3112"/>
                    <a:pt x="2523" y="2514"/>
                    <a:pt x="2669" y="1988"/>
                  </a:cubicBezTo>
                  <a:cubicBezTo>
                    <a:pt x="2923" y="2314"/>
                    <a:pt x="3153" y="2667"/>
                    <a:pt x="3321" y="3031"/>
                  </a:cubicBezTo>
                  <a:cubicBezTo>
                    <a:pt x="3010" y="3417"/>
                    <a:pt x="2549" y="3677"/>
                    <a:pt x="2028" y="3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09" name="Google Shape;309;p18"/>
          <p:cNvSpPr txBox="1"/>
          <p:nvPr/>
        </p:nvSpPr>
        <p:spPr>
          <a:xfrm>
            <a:off x="3612245" y="2076998"/>
            <a:ext cx="560240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1. One Hot Encoding (OHE) : Gender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2. Frequency Encoding : </a:t>
            </a: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Warehouse_block</a:t>
            </a: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Mode_of_Shipment</a:t>
            </a: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Product_importance</a:t>
            </a:r>
            <a:endParaRPr sz="1800" dirty="0">
              <a:latin typeface="Maiandra GD" panose="020E0502030308020204" pitchFamily="34" charset="0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3860428" y="4581956"/>
            <a:ext cx="276402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Menangani</a:t>
            </a: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Data Imbalanced </a:t>
            </a: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dengan</a:t>
            </a: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Undersampling</a:t>
            </a:r>
            <a:r>
              <a:rPr lang="en-US" sz="20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dan Oversampling</a:t>
            </a:r>
            <a:endParaRPr sz="1800" dirty="0">
              <a:latin typeface="Maiandra GD" panose="020E0502030308020204" pitchFamily="34" charset="0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622" y="1608718"/>
            <a:ext cx="4451306" cy="37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544095" y="4572821"/>
            <a:ext cx="243706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Imbalanced Data</a:t>
            </a:r>
            <a:endParaRPr sz="1800" dirty="0">
              <a:latin typeface="Maiandra GD" panose="020E0502030308020204" pitchFamily="34" charset="0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060026" y="2076998"/>
            <a:ext cx="222158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19AA9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Categorical Features</a:t>
            </a:r>
            <a:endParaRPr sz="1800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2">
            <a:extLst>
              <a:ext uri="{FF2B5EF4-FFF2-40B4-BE49-F238E27FC236}">
                <a16:creationId xmlns:a16="http://schemas.microsoft.com/office/drawing/2014/main" id="{2148734C-6BFC-4B08-A562-BD038843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9898" cy="915035"/>
          </a:xfrm>
          <a:prstGeom prst="roundRect">
            <a:avLst>
              <a:gd name="adj" fmla="val 50000"/>
            </a:avLst>
          </a:prstGeom>
          <a:solidFill>
            <a:srgbClr val="6D55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Maiandra GD" panose="020E0502030308020204" pitchFamily="34" charset="0"/>
                <a:sym typeface="Microsoft Yahei"/>
              </a:rPr>
              <a:t>CONTENTS</a:t>
            </a:r>
            <a:endParaRPr dirty="0">
              <a:latin typeface="Maiandra GD" panose="020E0502030308020204" pitchFamily="34" charset="0"/>
            </a:endParaRPr>
          </a:p>
        </p:txBody>
      </p:sp>
      <p:sp>
        <p:nvSpPr>
          <p:cNvPr id="6" name="Google Shape;189;p6">
            <a:extLst>
              <a:ext uri="{FF2B5EF4-FFF2-40B4-BE49-F238E27FC236}">
                <a16:creationId xmlns:a16="http://schemas.microsoft.com/office/drawing/2014/main" id="{14CE9371-34A8-43FB-B1BF-2FDEC9B53345}"/>
              </a:ext>
            </a:extLst>
          </p:cNvPr>
          <p:cNvSpPr txBox="1"/>
          <p:nvPr/>
        </p:nvSpPr>
        <p:spPr>
          <a:xfrm>
            <a:off x="675249" y="2628723"/>
            <a:ext cx="227270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Business Background and Objectives</a:t>
            </a:r>
          </a:p>
        </p:txBody>
      </p:sp>
      <p:sp>
        <p:nvSpPr>
          <p:cNvPr id="8" name="Google Shape;192;p6">
            <a:extLst>
              <a:ext uri="{FF2B5EF4-FFF2-40B4-BE49-F238E27FC236}">
                <a16:creationId xmlns:a16="http://schemas.microsoft.com/office/drawing/2014/main" id="{BF8E33C5-F2E8-4210-92E5-96C60DAB173A}"/>
              </a:ext>
            </a:extLst>
          </p:cNvPr>
          <p:cNvSpPr/>
          <p:nvPr/>
        </p:nvSpPr>
        <p:spPr>
          <a:xfrm>
            <a:off x="420544" y="2222324"/>
            <a:ext cx="478466" cy="478466"/>
          </a:xfrm>
          <a:prstGeom prst="ellipse">
            <a:avLst/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Google Shape;167;p4">
            <a:extLst>
              <a:ext uri="{FF2B5EF4-FFF2-40B4-BE49-F238E27FC236}">
                <a16:creationId xmlns:a16="http://schemas.microsoft.com/office/drawing/2014/main" id="{4A13E2BB-4028-47C9-8EF0-1A41E187BB5F}"/>
              </a:ext>
            </a:extLst>
          </p:cNvPr>
          <p:cNvSpPr txBox="1"/>
          <p:nvPr/>
        </p:nvSpPr>
        <p:spPr>
          <a:xfrm>
            <a:off x="1823341" y="4442932"/>
            <a:ext cx="1946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Preparation</a:t>
            </a:r>
          </a:p>
        </p:txBody>
      </p:sp>
      <p:sp>
        <p:nvSpPr>
          <p:cNvPr id="12" name="Google Shape;170;p4">
            <a:extLst>
              <a:ext uri="{FF2B5EF4-FFF2-40B4-BE49-F238E27FC236}">
                <a16:creationId xmlns:a16="http://schemas.microsoft.com/office/drawing/2014/main" id="{4D8ECB32-79C8-4AB2-8158-46BE213D6479}"/>
              </a:ext>
            </a:extLst>
          </p:cNvPr>
          <p:cNvSpPr/>
          <p:nvPr/>
        </p:nvSpPr>
        <p:spPr>
          <a:xfrm>
            <a:off x="1344875" y="4068079"/>
            <a:ext cx="478466" cy="478466"/>
          </a:xfrm>
          <a:prstGeom prst="ellipse">
            <a:avLst/>
          </a:prstGeom>
          <a:solidFill>
            <a:srgbClr val="EF8E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Google Shape;194;p6">
            <a:extLst>
              <a:ext uri="{FF2B5EF4-FFF2-40B4-BE49-F238E27FC236}">
                <a16:creationId xmlns:a16="http://schemas.microsoft.com/office/drawing/2014/main" id="{7AD0A379-8C7E-48E5-A7B0-C66DBBBB9716}"/>
              </a:ext>
            </a:extLst>
          </p:cNvPr>
          <p:cNvSpPr txBox="1"/>
          <p:nvPr/>
        </p:nvSpPr>
        <p:spPr>
          <a:xfrm>
            <a:off x="3262355" y="2628723"/>
            <a:ext cx="22727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Cleaning</a:t>
            </a:r>
          </a:p>
        </p:txBody>
      </p:sp>
      <p:sp>
        <p:nvSpPr>
          <p:cNvPr id="16" name="Google Shape;199;p6">
            <a:extLst>
              <a:ext uri="{FF2B5EF4-FFF2-40B4-BE49-F238E27FC236}">
                <a16:creationId xmlns:a16="http://schemas.microsoft.com/office/drawing/2014/main" id="{34B45958-914F-4DC6-9BAE-34D45B68AA3F}"/>
              </a:ext>
            </a:extLst>
          </p:cNvPr>
          <p:cNvSpPr/>
          <p:nvPr/>
        </p:nvSpPr>
        <p:spPr>
          <a:xfrm>
            <a:off x="2870700" y="2221473"/>
            <a:ext cx="478466" cy="4784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" name="Google Shape;189;p6">
            <a:extLst>
              <a:ext uri="{FF2B5EF4-FFF2-40B4-BE49-F238E27FC236}">
                <a16:creationId xmlns:a16="http://schemas.microsoft.com/office/drawing/2014/main" id="{2B08ED5C-3A11-4165-AC24-9158FC229F13}"/>
              </a:ext>
            </a:extLst>
          </p:cNvPr>
          <p:cNvSpPr txBox="1"/>
          <p:nvPr/>
        </p:nvSpPr>
        <p:spPr>
          <a:xfrm>
            <a:off x="4505885" y="4444246"/>
            <a:ext cx="227270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Exploratory </a:t>
            </a:r>
            <a:br>
              <a:rPr lang="en-US" sz="1800" b="1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1800" b="1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Analysis</a:t>
            </a:r>
          </a:p>
        </p:txBody>
      </p:sp>
      <p:sp>
        <p:nvSpPr>
          <p:cNvPr id="20" name="Google Shape;192;p6">
            <a:extLst>
              <a:ext uri="{FF2B5EF4-FFF2-40B4-BE49-F238E27FC236}">
                <a16:creationId xmlns:a16="http://schemas.microsoft.com/office/drawing/2014/main" id="{74CFC47B-B04A-452E-9D1D-110181E489D8}"/>
              </a:ext>
            </a:extLst>
          </p:cNvPr>
          <p:cNvSpPr/>
          <p:nvPr/>
        </p:nvSpPr>
        <p:spPr>
          <a:xfrm>
            <a:off x="4057292" y="4067507"/>
            <a:ext cx="478466" cy="478466"/>
          </a:xfrm>
          <a:prstGeom prst="ellipse">
            <a:avLst/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Google Shape;167;p4">
            <a:extLst>
              <a:ext uri="{FF2B5EF4-FFF2-40B4-BE49-F238E27FC236}">
                <a16:creationId xmlns:a16="http://schemas.microsoft.com/office/drawing/2014/main" id="{47525660-8EF5-43ED-A205-4B661B564A37}"/>
              </a:ext>
            </a:extLst>
          </p:cNvPr>
          <p:cNvSpPr txBox="1"/>
          <p:nvPr/>
        </p:nvSpPr>
        <p:spPr>
          <a:xfrm>
            <a:off x="5683741" y="2630733"/>
            <a:ext cx="1946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Feature Engineering</a:t>
            </a:r>
          </a:p>
        </p:txBody>
      </p:sp>
      <p:sp>
        <p:nvSpPr>
          <p:cNvPr id="24" name="Google Shape;170;p4">
            <a:extLst>
              <a:ext uri="{FF2B5EF4-FFF2-40B4-BE49-F238E27FC236}">
                <a16:creationId xmlns:a16="http://schemas.microsoft.com/office/drawing/2014/main" id="{08B56494-493D-4864-810D-8B7777F98D4F}"/>
              </a:ext>
            </a:extLst>
          </p:cNvPr>
          <p:cNvSpPr/>
          <p:nvPr/>
        </p:nvSpPr>
        <p:spPr>
          <a:xfrm>
            <a:off x="5295828" y="2205473"/>
            <a:ext cx="478466" cy="478466"/>
          </a:xfrm>
          <a:prstGeom prst="ellipse">
            <a:avLst/>
          </a:prstGeom>
          <a:solidFill>
            <a:srgbClr val="EF8E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Google Shape;194;p6">
            <a:extLst>
              <a:ext uri="{FF2B5EF4-FFF2-40B4-BE49-F238E27FC236}">
                <a16:creationId xmlns:a16="http://schemas.microsoft.com/office/drawing/2014/main" id="{4AFB2CEB-1210-4A74-85DB-C920DC895F4D}"/>
              </a:ext>
            </a:extLst>
          </p:cNvPr>
          <p:cNvSpPr txBox="1"/>
          <p:nvPr/>
        </p:nvSpPr>
        <p:spPr>
          <a:xfrm>
            <a:off x="7478000" y="4444246"/>
            <a:ext cx="227270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2D050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Modelling </a:t>
            </a:r>
            <a:br>
              <a:rPr lang="en-US" sz="1800" b="1" dirty="0">
                <a:solidFill>
                  <a:srgbClr val="92D050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1800" b="1" dirty="0">
                <a:solidFill>
                  <a:srgbClr val="92D050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and Evaluation</a:t>
            </a:r>
          </a:p>
        </p:txBody>
      </p:sp>
      <p:sp>
        <p:nvSpPr>
          <p:cNvPr id="28" name="Google Shape;199;p6">
            <a:extLst>
              <a:ext uri="{FF2B5EF4-FFF2-40B4-BE49-F238E27FC236}">
                <a16:creationId xmlns:a16="http://schemas.microsoft.com/office/drawing/2014/main" id="{01ACA821-CF71-4110-825A-3763B1FB98F7}"/>
              </a:ext>
            </a:extLst>
          </p:cNvPr>
          <p:cNvSpPr/>
          <p:nvPr/>
        </p:nvSpPr>
        <p:spPr>
          <a:xfrm>
            <a:off x="6960624" y="4067507"/>
            <a:ext cx="478466" cy="4784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" name="Google Shape;194;p6">
            <a:extLst>
              <a:ext uri="{FF2B5EF4-FFF2-40B4-BE49-F238E27FC236}">
                <a16:creationId xmlns:a16="http://schemas.microsoft.com/office/drawing/2014/main" id="{0AC4D7E7-7294-4501-8362-5DBA2B9A308C}"/>
              </a:ext>
            </a:extLst>
          </p:cNvPr>
          <p:cNvSpPr txBox="1"/>
          <p:nvPr/>
        </p:nvSpPr>
        <p:spPr>
          <a:xfrm>
            <a:off x="9450886" y="3368175"/>
            <a:ext cx="262771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4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Conclusion and Recommendation</a:t>
            </a:r>
          </a:p>
        </p:txBody>
      </p:sp>
      <p:sp>
        <p:nvSpPr>
          <p:cNvPr id="32" name="Google Shape;199;p6">
            <a:extLst>
              <a:ext uri="{FF2B5EF4-FFF2-40B4-BE49-F238E27FC236}">
                <a16:creationId xmlns:a16="http://schemas.microsoft.com/office/drawing/2014/main" id="{D1471EF6-9F7E-4532-B776-C06A4536E30B}"/>
              </a:ext>
            </a:extLst>
          </p:cNvPr>
          <p:cNvSpPr/>
          <p:nvPr/>
        </p:nvSpPr>
        <p:spPr>
          <a:xfrm>
            <a:off x="9272240" y="2988263"/>
            <a:ext cx="478466" cy="47846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4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3981D1A-7FDF-47EA-A191-682B62BD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65" y="2873231"/>
            <a:ext cx="546346" cy="64633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BFD7946-6624-461B-8615-53376BB1B6F0}"/>
              </a:ext>
            </a:extLst>
          </p:cNvPr>
          <p:cNvSpPr/>
          <p:nvPr/>
        </p:nvSpPr>
        <p:spPr>
          <a:xfrm>
            <a:off x="521471" y="2179269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E37573-8C31-4267-98B4-1A45E86ACEB0}"/>
              </a:ext>
            </a:extLst>
          </p:cNvPr>
          <p:cNvSpPr/>
          <p:nvPr/>
        </p:nvSpPr>
        <p:spPr>
          <a:xfrm>
            <a:off x="1451473" y="4002974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53DD8D-80CE-4C03-A343-72B3EAAC2FCB}"/>
              </a:ext>
            </a:extLst>
          </p:cNvPr>
          <p:cNvSpPr/>
          <p:nvPr/>
        </p:nvSpPr>
        <p:spPr>
          <a:xfrm>
            <a:off x="2967900" y="2163057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82E396-6F1C-411D-BDBB-8B8888E9E870}"/>
              </a:ext>
            </a:extLst>
          </p:cNvPr>
          <p:cNvSpPr/>
          <p:nvPr/>
        </p:nvSpPr>
        <p:spPr>
          <a:xfrm>
            <a:off x="4146965" y="3999650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1A6D2-F384-47E3-8085-8DE7253CCD66}"/>
              </a:ext>
            </a:extLst>
          </p:cNvPr>
          <p:cNvSpPr/>
          <p:nvPr/>
        </p:nvSpPr>
        <p:spPr>
          <a:xfrm>
            <a:off x="5392714" y="2146987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0053F3-E9F3-4E58-A785-CEF2A793AEE4}"/>
              </a:ext>
            </a:extLst>
          </p:cNvPr>
          <p:cNvSpPr/>
          <p:nvPr/>
        </p:nvSpPr>
        <p:spPr>
          <a:xfrm>
            <a:off x="7057510" y="3996577"/>
            <a:ext cx="28469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aiandra GD" panose="020E0502030308020204" pitchFamily="34" charset="0"/>
              </a:rPr>
              <a:t>6</a:t>
            </a: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3BCB0A22-5D18-4789-A6EC-71C847BC7C7D}"/>
              </a:ext>
            </a:extLst>
          </p:cNvPr>
          <p:cNvSpPr/>
          <p:nvPr/>
        </p:nvSpPr>
        <p:spPr>
          <a:xfrm>
            <a:off x="675249" y="3429000"/>
            <a:ext cx="8384345" cy="284871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0E0A335-3F44-4594-ACB0-DF7D885999F0}"/>
              </a:ext>
            </a:extLst>
          </p:cNvPr>
          <p:cNvSpPr/>
          <p:nvPr/>
        </p:nvSpPr>
        <p:spPr>
          <a:xfrm rot="16200000">
            <a:off x="1524092" y="3304881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24362BF-AC25-4EBA-8EB5-EC6B5FB44352}"/>
              </a:ext>
            </a:extLst>
          </p:cNvPr>
          <p:cNvSpPr/>
          <p:nvPr/>
        </p:nvSpPr>
        <p:spPr>
          <a:xfrm rot="16200000">
            <a:off x="3753656" y="3284327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44A88A7-049D-422E-82CE-314CC3C22E65}"/>
              </a:ext>
            </a:extLst>
          </p:cNvPr>
          <p:cNvSpPr/>
          <p:nvPr/>
        </p:nvSpPr>
        <p:spPr>
          <a:xfrm rot="16200000">
            <a:off x="6239043" y="3275868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BA802FF-69CB-4735-835A-0383AAD9FE0B}"/>
              </a:ext>
            </a:extLst>
          </p:cNvPr>
          <p:cNvSpPr/>
          <p:nvPr/>
        </p:nvSpPr>
        <p:spPr>
          <a:xfrm rot="5400000" flipV="1">
            <a:off x="2302921" y="3732235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4C8FFEF-8F61-4922-A586-4BDE06140C4C}"/>
              </a:ext>
            </a:extLst>
          </p:cNvPr>
          <p:cNvSpPr/>
          <p:nvPr/>
        </p:nvSpPr>
        <p:spPr>
          <a:xfrm rot="5400000" flipV="1">
            <a:off x="4921029" y="3732235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4A4BB53-F5C8-48CB-A445-CCED56A9CF55}"/>
              </a:ext>
            </a:extLst>
          </p:cNvPr>
          <p:cNvSpPr/>
          <p:nvPr/>
        </p:nvSpPr>
        <p:spPr>
          <a:xfrm rot="5400000" flipV="1">
            <a:off x="7857317" y="3754874"/>
            <a:ext cx="282942" cy="1182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Maiandra GD" panose="020E0502030308020204" pitchFamily="34" charset="0"/>
            </a:endParaRPr>
          </a:p>
        </p:txBody>
      </p:sp>
      <p:pic>
        <p:nvPicPr>
          <p:cNvPr id="50" name="Google Shape;139;p2">
            <a:extLst>
              <a:ext uri="{FF2B5EF4-FFF2-40B4-BE49-F238E27FC236}">
                <a16:creationId xmlns:a16="http://schemas.microsoft.com/office/drawing/2014/main" id="{BE7F79F3-43F6-4040-946A-F0E043238B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0207" y="13199"/>
            <a:ext cx="3245248" cy="2816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64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218857" y="3429000"/>
            <a:ext cx="465085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Modelling and</a:t>
            </a:r>
            <a:b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Evaluation</a:t>
            </a:r>
            <a:endParaRPr sz="4400" b="1" i="0" u="none" strike="noStrike" cap="none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1510617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06</a:t>
            </a:r>
            <a:endParaRPr sz="2800" b="0" i="0" u="none" strike="noStrike" cap="none">
              <a:solidFill>
                <a:srgbClr val="FFFFF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4440381" y="434454"/>
            <a:ext cx="33112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Modelling</a:t>
            </a:r>
            <a:endParaRPr sz="32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78" y="170045"/>
            <a:ext cx="3637099" cy="290689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7078144" y="2502647"/>
            <a:ext cx="51556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Dataset menjadi data Train dan Test dengan proporsi 75:25</a:t>
            </a:r>
            <a:endParaRPr>
              <a:latin typeface="Maiandra GD" panose="020E0502030308020204" pitchFamily="34" charset="0"/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6991420" y="4330195"/>
            <a:ext cx="478466" cy="478466"/>
            <a:chOff x="6289182" y="5021224"/>
            <a:chExt cx="478466" cy="478466"/>
          </a:xfrm>
        </p:grpSpPr>
        <p:sp>
          <p:nvSpPr>
            <p:cNvPr id="330" name="Google Shape;330;p20"/>
            <p:cNvSpPr/>
            <p:nvPr/>
          </p:nvSpPr>
          <p:spPr>
            <a:xfrm>
              <a:off x="6289182" y="5021224"/>
              <a:ext cx="478466" cy="478466"/>
            </a:xfrm>
            <a:prstGeom prst="ellipse">
              <a:avLst/>
            </a:prstGeom>
            <a:solidFill>
              <a:srgbClr val="EF8E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6379073" y="5108036"/>
              <a:ext cx="298684" cy="304843"/>
            </a:xfrm>
            <a:custGeom>
              <a:avLst/>
              <a:gdLst/>
              <a:ahLst/>
              <a:cxnLst/>
              <a:rect l="l" t="t" r="r" b="b"/>
              <a:pathLst>
                <a:path w="592114" h="604322" extrusionOk="0">
                  <a:moveTo>
                    <a:pt x="330556" y="233360"/>
                  </a:moveTo>
                  <a:lnTo>
                    <a:pt x="371682" y="274425"/>
                  </a:lnTo>
                  <a:cubicBezTo>
                    <a:pt x="391814" y="294528"/>
                    <a:pt x="402999" y="321333"/>
                    <a:pt x="402999" y="349855"/>
                  </a:cubicBezTo>
                  <a:cubicBezTo>
                    <a:pt x="402999" y="378549"/>
                    <a:pt x="391814" y="405353"/>
                    <a:pt x="371682" y="425456"/>
                  </a:cubicBezTo>
                  <a:lnTo>
                    <a:pt x="223869" y="573223"/>
                  </a:lnTo>
                  <a:cubicBezTo>
                    <a:pt x="202876" y="594013"/>
                    <a:pt x="175516" y="604322"/>
                    <a:pt x="148156" y="604322"/>
                  </a:cubicBezTo>
                  <a:cubicBezTo>
                    <a:pt x="120624" y="604322"/>
                    <a:pt x="93264" y="594013"/>
                    <a:pt x="72443" y="573223"/>
                  </a:cubicBezTo>
                  <a:lnTo>
                    <a:pt x="31317" y="532157"/>
                  </a:lnTo>
                  <a:cubicBezTo>
                    <a:pt x="11185" y="512054"/>
                    <a:pt x="0" y="485250"/>
                    <a:pt x="0" y="456556"/>
                  </a:cubicBezTo>
                  <a:cubicBezTo>
                    <a:pt x="0" y="428034"/>
                    <a:pt x="11185" y="401229"/>
                    <a:pt x="31490" y="381126"/>
                  </a:cubicBezTo>
                  <a:lnTo>
                    <a:pt x="148845" y="263772"/>
                  </a:lnTo>
                  <a:lnTo>
                    <a:pt x="194272" y="309305"/>
                  </a:lnTo>
                  <a:lnTo>
                    <a:pt x="76917" y="426487"/>
                  </a:lnTo>
                  <a:cubicBezTo>
                    <a:pt x="68830" y="434563"/>
                    <a:pt x="64356" y="445216"/>
                    <a:pt x="64356" y="456556"/>
                  </a:cubicBezTo>
                  <a:cubicBezTo>
                    <a:pt x="64356" y="468068"/>
                    <a:pt x="68830" y="478721"/>
                    <a:pt x="76917" y="486796"/>
                  </a:cubicBezTo>
                  <a:lnTo>
                    <a:pt x="117871" y="527690"/>
                  </a:lnTo>
                  <a:cubicBezTo>
                    <a:pt x="134562" y="544357"/>
                    <a:pt x="161578" y="544357"/>
                    <a:pt x="178269" y="527690"/>
                  </a:cubicBezTo>
                  <a:lnTo>
                    <a:pt x="326082" y="380095"/>
                  </a:lnTo>
                  <a:cubicBezTo>
                    <a:pt x="334169" y="372020"/>
                    <a:pt x="338643" y="361367"/>
                    <a:pt x="338643" y="349855"/>
                  </a:cubicBezTo>
                  <a:cubicBezTo>
                    <a:pt x="338643" y="338515"/>
                    <a:pt x="334169" y="327862"/>
                    <a:pt x="326082" y="319786"/>
                  </a:cubicBezTo>
                  <a:lnTo>
                    <a:pt x="285128" y="278893"/>
                  </a:lnTo>
                  <a:close/>
                  <a:moveTo>
                    <a:pt x="444130" y="0"/>
                  </a:moveTo>
                  <a:cubicBezTo>
                    <a:pt x="472694" y="0"/>
                    <a:pt x="499538" y="11169"/>
                    <a:pt x="519843" y="31272"/>
                  </a:cubicBezTo>
                  <a:lnTo>
                    <a:pt x="560797" y="72337"/>
                  </a:lnTo>
                  <a:cubicBezTo>
                    <a:pt x="580929" y="92440"/>
                    <a:pt x="592114" y="119244"/>
                    <a:pt x="592114" y="147766"/>
                  </a:cubicBezTo>
                  <a:cubicBezTo>
                    <a:pt x="592114" y="176289"/>
                    <a:pt x="580929" y="203265"/>
                    <a:pt x="560797" y="223368"/>
                  </a:cubicBezTo>
                  <a:lnTo>
                    <a:pt x="443442" y="340550"/>
                  </a:lnTo>
                  <a:lnTo>
                    <a:pt x="397842" y="295189"/>
                  </a:lnTo>
                  <a:lnTo>
                    <a:pt x="515197" y="178007"/>
                  </a:lnTo>
                  <a:cubicBezTo>
                    <a:pt x="523284" y="169931"/>
                    <a:pt x="527758" y="159278"/>
                    <a:pt x="527758" y="147766"/>
                  </a:cubicBezTo>
                  <a:cubicBezTo>
                    <a:pt x="527758" y="136426"/>
                    <a:pt x="523284" y="125773"/>
                    <a:pt x="515197" y="117698"/>
                  </a:cubicBezTo>
                  <a:lnTo>
                    <a:pt x="474243" y="76804"/>
                  </a:lnTo>
                  <a:cubicBezTo>
                    <a:pt x="466155" y="68729"/>
                    <a:pt x="455487" y="64261"/>
                    <a:pt x="444130" y="64261"/>
                  </a:cubicBezTo>
                  <a:cubicBezTo>
                    <a:pt x="432773" y="64261"/>
                    <a:pt x="421932" y="68729"/>
                    <a:pt x="414017" y="76804"/>
                  </a:cubicBezTo>
                  <a:lnTo>
                    <a:pt x="266033" y="224399"/>
                  </a:lnTo>
                  <a:cubicBezTo>
                    <a:pt x="257945" y="232474"/>
                    <a:pt x="253643" y="243127"/>
                    <a:pt x="253643" y="254467"/>
                  </a:cubicBezTo>
                  <a:cubicBezTo>
                    <a:pt x="253643" y="265979"/>
                    <a:pt x="257945" y="276632"/>
                    <a:pt x="266033" y="284708"/>
                  </a:cubicBezTo>
                  <a:lnTo>
                    <a:pt x="307158" y="325601"/>
                  </a:lnTo>
                  <a:lnTo>
                    <a:pt x="261559" y="370962"/>
                  </a:lnTo>
                  <a:lnTo>
                    <a:pt x="220605" y="330069"/>
                  </a:lnTo>
                  <a:cubicBezTo>
                    <a:pt x="200300" y="309966"/>
                    <a:pt x="189115" y="283162"/>
                    <a:pt x="189115" y="254467"/>
                  </a:cubicBezTo>
                  <a:cubicBezTo>
                    <a:pt x="189115" y="225945"/>
                    <a:pt x="200300" y="199141"/>
                    <a:pt x="220605" y="178866"/>
                  </a:cubicBezTo>
                  <a:lnTo>
                    <a:pt x="368417" y="31272"/>
                  </a:lnTo>
                  <a:cubicBezTo>
                    <a:pt x="388550" y="11169"/>
                    <a:pt x="415565" y="0"/>
                    <a:pt x="444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6599678" y="2378124"/>
            <a:ext cx="478466" cy="478466"/>
            <a:chOff x="6289182" y="3843667"/>
            <a:chExt cx="478466" cy="478466"/>
          </a:xfrm>
        </p:grpSpPr>
        <p:sp>
          <p:nvSpPr>
            <p:cNvPr id="333" name="Google Shape;333;p20"/>
            <p:cNvSpPr/>
            <p:nvPr/>
          </p:nvSpPr>
          <p:spPr>
            <a:xfrm>
              <a:off x="6289182" y="3843667"/>
              <a:ext cx="478466" cy="478466"/>
            </a:xfrm>
            <a:prstGeom prst="ellipse">
              <a:avLst/>
            </a:prstGeom>
            <a:solidFill>
              <a:srgbClr val="7788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375993" y="3931157"/>
              <a:ext cx="304843" cy="303485"/>
            </a:xfrm>
            <a:custGeom>
              <a:avLst/>
              <a:gdLst/>
              <a:ahLst/>
              <a:cxnLst/>
              <a:rect l="l" t="t" r="r" b="b"/>
              <a:pathLst>
                <a:path w="3733" h="3722" extrusionOk="0">
                  <a:moveTo>
                    <a:pt x="3452" y="2846"/>
                  </a:moveTo>
                  <a:cubicBezTo>
                    <a:pt x="3259" y="2456"/>
                    <a:pt x="3002" y="2083"/>
                    <a:pt x="2733" y="1750"/>
                  </a:cubicBezTo>
                  <a:cubicBezTo>
                    <a:pt x="2772" y="1599"/>
                    <a:pt x="2806" y="1455"/>
                    <a:pt x="2835" y="1321"/>
                  </a:cubicBezTo>
                  <a:cubicBezTo>
                    <a:pt x="2966" y="1309"/>
                    <a:pt x="3073" y="1213"/>
                    <a:pt x="3102" y="1088"/>
                  </a:cubicBezTo>
                  <a:cubicBezTo>
                    <a:pt x="3248" y="1069"/>
                    <a:pt x="3396" y="1055"/>
                    <a:pt x="3546" y="1048"/>
                  </a:cubicBezTo>
                  <a:cubicBezTo>
                    <a:pt x="3666" y="1294"/>
                    <a:pt x="3733" y="1570"/>
                    <a:pt x="3733" y="1862"/>
                  </a:cubicBezTo>
                  <a:cubicBezTo>
                    <a:pt x="3733" y="2223"/>
                    <a:pt x="3630" y="2560"/>
                    <a:pt x="3452" y="2846"/>
                  </a:cubicBezTo>
                  <a:close/>
                  <a:moveTo>
                    <a:pt x="2813" y="253"/>
                  </a:moveTo>
                  <a:cubicBezTo>
                    <a:pt x="2804" y="335"/>
                    <a:pt x="2785" y="498"/>
                    <a:pt x="2749" y="721"/>
                  </a:cubicBezTo>
                  <a:cubicBezTo>
                    <a:pt x="2616" y="747"/>
                    <a:pt x="2515" y="860"/>
                    <a:pt x="2505" y="997"/>
                  </a:cubicBezTo>
                  <a:cubicBezTo>
                    <a:pt x="2382" y="1025"/>
                    <a:pt x="2262" y="1057"/>
                    <a:pt x="2146" y="1091"/>
                  </a:cubicBezTo>
                  <a:cubicBezTo>
                    <a:pt x="2094" y="1037"/>
                    <a:pt x="2042" y="985"/>
                    <a:pt x="1993" y="937"/>
                  </a:cubicBezTo>
                  <a:cubicBezTo>
                    <a:pt x="1886" y="832"/>
                    <a:pt x="1783" y="734"/>
                    <a:pt x="1685" y="645"/>
                  </a:cubicBezTo>
                  <a:cubicBezTo>
                    <a:pt x="1701" y="608"/>
                    <a:pt x="1711" y="567"/>
                    <a:pt x="1711" y="524"/>
                  </a:cubicBezTo>
                  <a:cubicBezTo>
                    <a:pt x="1711" y="472"/>
                    <a:pt x="1698" y="424"/>
                    <a:pt x="1675" y="381"/>
                  </a:cubicBezTo>
                  <a:cubicBezTo>
                    <a:pt x="1779" y="245"/>
                    <a:pt x="1895" y="117"/>
                    <a:pt x="2025" y="2"/>
                  </a:cubicBezTo>
                  <a:cubicBezTo>
                    <a:pt x="2310" y="26"/>
                    <a:pt x="2578" y="115"/>
                    <a:pt x="2813" y="253"/>
                  </a:cubicBezTo>
                  <a:close/>
                  <a:moveTo>
                    <a:pt x="1529" y="246"/>
                  </a:moveTo>
                  <a:cubicBezTo>
                    <a:pt x="1492" y="230"/>
                    <a:pt x="1451" y="220"/>
                    <a:pt x="1407" y="220"/>
                  </a:cubicBezTo>
                  <a:cubicBezTo>
                    <a:pt x="1349" y="220"/>
                    <a:pt x="1295" y="237"/>
                    <a:pt x="1249" y="265"/>
                  </a:cubicBezTo>
                  <a:cubicBezTo>
                    <a:pt x="1197" y="222"/>
                    <a:pt x="1151" y="185"/>
                    <a:pt x="1112" y="155"/>
                  </a:cubicBezTo>
                  <a:cubicBezTo>
                    <a:pt x="1307" y="68"/>
                    <a:pt x="1519" y="15"/>
                    <a:pt x="1741" y="0"/>
                  </a:cubicBezTo>
                  <a:cubicBezTo>
                    <a:pt x="1666" y="78"/>
                    <a:pt x="1595" y="161"/>
                    <a:pt x="1529" y="246"/>
                  </a:cubicBezTo>
                  <a:close/>
                  <a:moveTo>
                    <a:pt x="1407" y="827"/>
                  </a:moveTo>
                  <a:cubicBezTo>
                    <a:pt x="1459" y="827"/>
                    <a:pt x="1507" y="814"/>
                    <a:pt x="1550" y="791"/>
                  </a:cubicBezTo>
                  <a:cubicBezTo>
                    <a:pt x="1670" y="901"/>
                    <a:pt x="1799" y="1023"/>
                    <a:pt x="1932" y="1157"/>
                  </a:cubicBezTo>
                  <a:cubicBezTo>
                    <a:pt x="1620" y="1258"/>
                    <a:pt x="1340" y="1373"/>
                    <a:pt x="1102" y="1482"/>
                  </a:cubicBezTo>
                  <a:cubicBezTo>
                    <a:pt x="1178" y="1265"/>
                    <a:pt x="1273" y="1042"/>
                    <a:pt x="1389" y="826"/>
                  </a:cubicBezTo>
                  <a:cubicBezTo>
                    <a:pt x="1395" y="826"/>
                    <a:pt x="1401" y="827"/>
                    <a:pt x="1407" y="827"/>
                  </a:cubicBezTo>
                  <a:close/>
                  <a:moveTo>
                    <a:pt x="730" y="2053"/>
                  </a:moveTo>
                  <a:cubicBezTo>
                    <a:pt x="719" y="2103"/>
                    <a:pt x="708" y="2152"/>
                    <a:pt x="698" y="2200"/>
                  </a:cubicBezTo>
                  <a:cubicBezTo>
                    <a:pt x="659" y="2119"/>
                    <a:pt x="624" y="2040"/>
                    <a:pt x="593" y="1965"/>
                  </a:cubicBezTo>
                  <a:cubicBezTo>
                    <a:pt x="651" y="1932"/>
                    <a:pt x="712" y="1898"/>
                    <a:pt x="778" y="1863"/>
                  </a:cubicBezTo>
                  <a:cubicBezTo>
                    <a:pt x="760" y="1928"/>
                    <a:pt x="745" y="1992"/>
                    <a:pt x="730" y="2053"/>
                  </a:cubicBezTo>
                  <a:close/>
                  <a:moveTo>
                    <a:pt x="794" y="2833"/>
                  </a:moveTo>
                  <a:cubicBezTo>
                    <a:pt x="804" y="2832"/>
                    <a:pt x="815" y="2830"/>
                    <a:pt x="825" y="2828"/>
                  </a:cubicBezTo>
                  <a:cubicBezTo>
                    <a:pt x="1016" y="3120"/>
                    <a:pt x="1260" y="3421"/>
                    <a:pt x="1571" y="3705"/>
                  </a:cubicBezTo>
                  <a:cubicBezTo>
                    <a:pt x="1266" y="3656"/>
                    <a:pt x="986" y="3534"/>
                    <a:pt x="749" y="3356"/>
                  </a:cubicBezTo>
                  <a:cubicBezTo>
                    <a:pt x="752" y="3271"/>
                    <a:pt x="763" y="3083"/>
                    <a:pt x="794" y="2833"/>
                  </a:cubicBezTo>
                  <a:close/>
                  <a:moveTo>
                    <a:pt x="996" y="2728"/>
                  </a:moveTo>
                  <a:cubicBezTo>
                    <a:pt x="1042" y="2675"/>
                    <a:pt x="1069" y="2606"/>
                    <a:pt x="1069" y="2531"/>
                  </a:cubicBezTo>
                  <a:cubicBezTo>
                    <a:pt x="1069" y="2407"/>
                    <a:pt x="995" y="2301"/>
                    <a:pt x="889" y="2253"/>
                  </a:cubicBezTo>
                  <a:cubicBezTo>
                    <a:pt x="900" y="2201"/>
                    <a:pt x="912" y="2148"/>
                    <a:pt x="924" y="2093"/>
                  </a:cubicBezTo>
                  <a:cubicBezTo>
                    <a:pt x="950" y="1982"/>
                    <a:pt x="981" y="1864"/>
                    <a:pt x="1018" y="1741"/>
                  </a:cubicBezTo>
                  <a:cubicBezTo>
                    <a:pt x="1032" y="1734"/>
                    <a:pt x="1047" y="1727"/>
                    <a:pt x="1062" y="1719"/>
                  </a:cubicBezTo>
                  <a:cubicBezTo>
                    <a:pt x="1340" y="1586"/>
                    <a:pt x="1689" y="1438"/>
                    <a:pt x="2086" y="1315"/>
                  </a:cubicBezTo>
                  <a:cubicBezTo>
                    <a:pt x="2230" y="1466"/>
                    <a:pt x="2375" y="1627"/>
                    <a:pt x="2516" y="1798"/>
                  </a:cubicBezTo>
                  <a:cubicBezTo>
                    <a:pt x="2368" y="2355"/>
                    <a:pt x="2150" y="3007"/>
                    <a:pt x="1833" y="3671"/>
                  </a:cubicBezTo>
                  <a:cubicBezTo>
                    <a:pt x="1476" y="3371"/>
                    <a:pt x="1203" y="3043"/>
                    <a:pt x="996" y="2728"/>
                  </a:cubicBezTo>
                  <a:close/>
                  <a:moveTo>
                    <a:pt x="2301" y="1253"/>
                  </a:moveTo>
                  <a:cubicBezTo>
                    <a:pt x="2384" y="1230"/>
                    <a:pt x="2469" y="1208"/>
                    <a:pt x="2555" y="1188"/>
                  </a:cubicBezTo>
                  <a:cubicBezTo>
                    <a:pt x="2579" y="1222"/>
                    <a:pt x="2608" y="1251"/>
                    <a:pt x="2643" y="1274"/>
                  </a:cubicBezTo>
                  <a:cubicBezTo>
                    <a:pt x="2623" y="1365"/>
                    <a:pt x="2601" y="1462"/>
                    <a:pt x="2577" y="1562"/>
                  </a:cubicBezTo>
                  <a:cubicBezTo>
                    <a:pt x="2484" y="1453"/>
                    <a:pt x="2391" y="1350"/>
                    <a:pt x="2301" y="1253"/>
                  </a:cubicBezTo>
                  <a:close/>
                  <a:moveTo>
                    <a:pt x="3438" y="856"/>
                  </a:moveTo>
                  <a:cubicBezTo>
                    <a:pt x="3318" y="864"/>
                    <a:pt x="3199" y="876"/>
                    <a:pt x="3082" y="891"/>
                  </a:cubicBezTo>
                  <a:cubicBezTo>
                    <a:pt x="3053" y="830"/>
                    <a:pt x="3005" y="779"/>
                    <a:pt x="2944" y="749"/>
                  </a:cubicBezTo>
                  <a:cubicBezTo>
                    <a:pt x="2970" y="595"/>
                    <a:pt x="2987" y="469"/>
                    <a:pt x="2998" y="378"/>
                  </a:cubicBezTo>
                  <a:cubicBezTo>
                    <a:pt x="3171" y="510"/>
                    <a:pt x="3320" y="672"/>
                    <a:pt x="3438" y="856"/>
                  </a:cubicBezTo>
                  <a:close/>
                  <a:moveTo>
                    <a:pt x="919" y="254"/>
                  </a:moveTo>
                  <a:cubicBezTo>
                    <a:pt x="963" y="289"/>
                    <a:pt x="1033" y="344"/>
                    <a:pt x="1123" y="419"/>
                  </a:cubicBezTo>
                  <a:cubicBezTo>
                    <a:pt x="1111" y="451"/>
                    <a:pt x="1104" y="487"/>
                    <a:pt x="1104" y="524"/>
                  </a:cubicBezTo>
                  <a:cubicBezTo>
                    <a:pt x="1104" y="613"/>
                    <a:pt x="1143" y="694"/>
                    <a:pt x="1206" y="750"/>
                  </a:cubicBezTo>
                  <a:cubicBezTo>
                    <a:pt x="1055" y="1032"/>
                    <a:pt x="940" y="1325"/>
                    <a:pt x="853" y="1601"/>
                  </a:cubicBezTo>
                  <a:cubicBezTo>
                    <a:pt x="733" y="1662"/>
                    <a:pt x="621" y="1721"/>
                    <a:pt x="521" y="1778"/>
                  </a:cubicBezTo>
                  <a:cubicBezTo>
                    <a:pt x="355" y="1317"/>
                    <a:pt x="309" y="957"/>
                    <a:pt x="298" y="851"/>
                  </a:cubicBezTo>
                  <a:cubicBezTo>
                    <a:pt x="456" y="607"/>
                    <a:pt x="669" y="402"/>
                    <a:pt x="919" y="254"/>
                  </a:cubicBezTo>
                  <a:close/>
                  <a:moveTo>
                    <a:pt x="142" y="1148"/>
                  </a:moveTo>
                  <a:cubicBezTo>
                    <a:pt x="177" y="1332"/>
                    <a:pt x="239" y="1586"/>
                    <a:pt x="347" y="1878"/>
                  </a:cubicBezTo>
                  <a:cubicBezTo>
                    <a:pt x="205" y="1963"/>
                    <a:pt x="93" y="2036"/>
                    <a:pt x="14" y="2089"/>
                  </a:cubicBezTo>
                  <a:cubicBezTo>
                    <a:pt x="5" y="2015"/>
                    <a:pt x="0" y="1939"/>
                    <a:pt x="0" y="1862"/>
                  </a:cubicBezTo>
                  <a:cubicBezTo>
                    <a:pt x="0" y="1609"/>
                    <a:pt x="51" y="1368"/>
                    <a:pt x="142" y="1148"/>
                  </a:cubicBezTo>
                  <a:close/>
                  <a:moveTo>
                    <a:pt x="53" y="2303"/>
                  </a:moveTo>
                  <a:cubicBezTo>
                    <a:pt x="118" y="2257"/>
                    <a:pt x="244" y="2171"/>
                    <a:pt x="420" y="2065"/>
                  </a:cubicBezTo>
                  <a:cubicBezTo>
                    <a:pt x="455" y="2150"/>
                    <a:pt x="495" y="2238"/>
                    <a:pt x="540" y="2329"/>
                  </a:cubicBezTo>
                  <a:cubicBezTo>
                    <a:pt x="492" y="2382"/>
                    <a:pt x="463" y="2453"/>
                    <a:pt x="463" y="2531"/>
                  </a:cubicBezTo>
                  <a:cubicBezTo>
                    <a:pt x="463" y="2636"/>
                    <a:pt x="517" y="2730"/>
                    <a:pt x="600" y="2784"/>
                  </a:cubicBezTo>
                  <a:cubicBezTo>
                    <a:pt x="579" y="2949"/>
                    <a:pt x="567" y="3088"/>
                    <a:pt x="559" y="3193"/>
                  </a:cubicBezTo>
                  <a:cubicBezTo>
                    <a:pt x="315" y="2953"/>
                    <a:pt x="136" y="2646"/>
                    <a:pt x="53" y="2303"/>
                  </a:cubicBezTo>
                  <a:close/>
                  <a:moveTo>
                    <a:pt x="2028" y="3722"/>
                  </a:moveTo>
                  <a:cubicBezTo>
                    <a:pt x="2316" y="3112"/>
                    <a:pt x="2523" y="2514"/>
                    <a:pt x="2669" y="1988"/>
                  </a:cubicBezTo>
                  <a:cubicBezTo>
                    <a:pt x="2923" y="2314"/>
                    <a:pt x="3153" y="2667"/>
                    <a:pt x="3321" y="3031"/>
                  </a:cubicBezTo>
                  <a:cubicBezTo>
                    <a:pt x="3010" y="3417"/>
                    <a:pt x="2549" y="3677"/>
                    <a:pt x="2028" y="3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36" name="Google Shape;336;p20"/>
          <p:cNvSpPr txBox="1"/>
          <p:nvPr/>
        </p:nvSpPr>
        <p:spPr>
          <a:xfrm>
            <a:off x="7469886" y="4569428"/>
            <a:ext cx="416912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Hyperparameter Tuning using </a:t>
            </a:r>
            <a:r>
              <a:rPr lang="en-US" sz="2000" b="1" dirty="0" err="1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Optuna</a:t>
            </a: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(Random Forest </a:t>
            </a:r>
            <a:r>
              <a:rPr lang="en-US" sz="2000" b="1" dirty="0" err="1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Undersampling</a:t>
            </a: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 </a:t>
            </a:r>
            <a:r>
              <a:rPr lang="en-US" sz="2000" b="1" dirty="0" err="1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merupakan</a:t>
            </a: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best model</a:t>
            </a:r>
            <a:endParaRPr dirty="0">
              <a:latin typeface="Maiandra GD" panose="020E0502030308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C10861-37CE-411C-BD50-81BB417A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043"/>
              </p:ext>
            </p:extLst>
          </p:nvPr>
        </p:nvGraphicFramePr>
        <p:xfrm>
          <a:off x="237173" y="3444525"/>
          <a:ext cx="6641929" cy="2095500"/>
        </p:xfrm>
        <a:graphic>
          <a:graphicData uri="http://schemas.openxmlformats.org/drawingml/2006/table">
            <a:tbl>
              <a:tblPr>
                <a:tableStyleId>{8C3E269E-8CD2-48DE-9B93-2ADE752E9E3E}</a:tableStyleId>
              </a:tblPr>
              <a:tblGrid>
                <a:gridCol w="3167209">
                  <a:extLst>
                    <a:ext uri="{9D8B030D-6E8A-4147-A177-3AD203B41FA5}">
                      <a16:colId xmlns:a16="http://schemas.microsoft.com/office/drawing/2014/main" val="3128636809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39632063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59340276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447956665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4210019066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SUMMARY 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743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MODEL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PRESICISION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403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K-Nearest Neighbor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6454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701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39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Base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825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Undersampling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106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 Oversampling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488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Combining Oversampling and Undersampling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883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Hyperparameter Tuning using 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Optuna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b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(Random Forest </a:t>
                      </a:r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Undersampling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69%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58%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97%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1695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3893127" y="180754"/>
            <a:ext cx="40458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Confusion Matrix </a:t>
            </a:r>
            <a:endParaRPr sz="32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90BF9-538C-4A6B-A27E-1F60216D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602" y="1016977"/>
            <a:ext cx="5060941" cy="48240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2923486" y="291529"/>
            <a:ext cx="63450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Hasil </a:t>
            </a:r>
            <a:r>
              <a:rPr lang="en-US" sz="24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Prediksi</a:t>
            </a:r>
            <a:r>
              <a:rPr lang="en-US" sz="24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Best Model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Hyperparameter Tuning using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Optuna</a:t>
            </a:r>
            <a:r>
              <a:rPr lang="en-US" sz="24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(Random Forest </a:t>
            </a:r>
            <a:r>
              <a:rPr lang="en-US" sz="24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Undersampling</a:t>
            </a:r>
            <a:r>
              <a:rPr lang="en-US" sz="24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 </a:t>
            </a:r>
            <a:endParaRPr sz="24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027F6-3ED2-47DF-90E4-245370166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7" y="1708931"/>
            <a:ext cx="11506405" cy="1357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669F3-F3EA-4F98-BC87-89393745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09" y="3660017"/>
            <a:ext cx="4636181" cy="13578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/>
        </p:nvSpPr>
        <p:spPr>
          <a:xfrm>
            <a:off x="4423144" y="180754"/>
            <a:ext cx="33173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Feature </a:t>
            </a: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Importances</a:t>
            </a:r>
            <a:endParaRPr sz="32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2348023" y="5510097"/>
            <a:ext cx="7495954" cy="914400"/>
          </a:xfrm>
          <a:prstGeom prst="rect">
            <a:avLst/>
          </a:prstGeom>
          <a:solidFill>
            <a:srgbClr val="7788DA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Weight in gms dan Discount offered memiliki efek tertinggi pada prediksi</a:t>
            </a:r>
            <a:endParaRPr sz="18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F9198-38F3-4FF7-8C33-202F3B20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66" y="1383483"/>
            <a:ext cx="7769067" cy="40910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/>
        </p:nvSpPr>
        <p:spPr>
          <a:xfrm>
            <a:off x="4085629" y="256597"/>
            <a:ext cx="45237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Feature </a:t>
            </a: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Importances</a:t>
            </a: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Based on Probability</a:t>
            </a:r>
            <a:endParaRPr sz="32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01E03-32DB-42CF-8512-F9D2847A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17" y="1493364"/>
            <a:ext cx="10319766" cy="38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1AA8-32BD-4956-8489-73F0E0A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Maiandra GD" panose="020E0502030308020204" pitchFamily="34" charset="0"/>
              </a:rPr>
              <a:t>Partial Dependence Plot Of </a:t>
            </a:r>
            <a:r>
              <a:rPr lang="en-US" dirty="0" err="1">
                <a:latin typeface="Maiandra GD" panose="020E0502030308020204" pitchFamily="34" charset="0"/>
              </a:rPr>
              <a:t>Logreg</a:t>
            </a:r>
            <a:r>
              <a:rPr lang="en-US" dirty="0">
                <a:latin typeface="Maiandra GD" panose="020E0502030308020204" pitchFamily="34" charset="0"/>
              </a:rPr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6D8AE-8287-42D9-A3A1-C5BF08E5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4" y="1621258"/>
            <a:ext cx="5565041" cy="412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602A1-DD5F-406E-919C-450D83E9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4477"/>
            <a:ext cx="5481712" cy="39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A61428-87A6-442A-A304-56FF3A5E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03" y="1324842"/>
            <a:ext cx="5959720" cy="42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/>
          <p:nvPr/>
        </p:nvSpPr>
        <p:spPr>
          <a:xfrm>
            <a:off x="218857" y="3429000"/>
            <a:ext cx="465085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Conclusion</a:t>
            </a:r>
            <a:b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and</a:t>
            </a:r>
            <a:b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Recommendation</a:t>
            </a:r>
            <a:endParaRPr sz="3600" b="1" i="0" u="none" strike="noStrike" cap="none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1510617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07</a:t>
            </a:r>
            <a:endParaRPr sz="2800" b="0" i="0" u="none" strike="noStrike" cap="none">
              <a:solidFill>
                <a:srgbClr val="FFFFF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652762" y="572146"/>
            <a:ext cx="1164266" cy="1164266"/>
            <a:chOff x="4651743" y="2048529"/>
            <a:chExt cx="1164266" cy="1164266"/>
          </a:xfrm>
        </p:grpSpPr>
        <p:sp>
          <p:nvSpPr>
            <p:cNvPr id="371" name="Google Shape;371;p25"/>
            <p:cNvSpPr/>
            <p:nvPr/>
          </p:nvSpPr>
          <p:spPr>
            <a:xfrm>
              <a:off x="4734146" y="2130932"/>
              <a:ext cx="999461" cy="999461"/>
            </a:xfrm>
            <a:prstGeom prst="ellipse">
              <a:avLst/>
            </a:prstGeom>
            <a:solidFill>
              <a:srgbClr val="EF8E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372" name="Google Shape;372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1743" y="2048529"/>
              <a:ext cx="1164266" cy="1164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25"/>
          <p:cNvGrpSpPr/>
          <p:nvPr/>
        </p:nvGrpSpPr>
        <p:grpSpPr>
          <a:xfrm>
            <a:off x="9929244" y="3704770"/>
            <a:ext cx="1164266" cy="1003856"/>
            <a:chOff x="6912934" y="2128734"/>
            <a:chExt cx="1164266" cy="1003856"/>
          </a:xfrm>
        </p:grpSpPr>
        <p:sp>
          <p:nvSpPr>
            <p:cNvPr id="374" name="Google Shape;374;p25"/>
            <p:cNvSpPr/>
            <p:nvPr/>
          </p:nvSpPr>
          <p:spPr>
            <a:xfrm>
              <a:off x="7040525" y="2130932"/>
              <a:ext cx="999461" cy="999461"/>
            </a:xfrm>
            <a:prstGeom prst="ellipse">
              <a:avLst/>
            </a:prstGeom>
            <a:solidFill>
              <a:srgbClr val="F7CA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pic>
          <p:nvPicPr>
            <p:cNvPr id="375" name="Google Shape;37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12934" y="2128734"/>
              <a:ext cx="1164266" cy="1003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25"/>
          <p:cNvSpPr txBox="1"/>
          <p:nvPr/>
        </p:nvSpPr>
        <p:spPr>
          <a:xfrm>
            <a:off x="2044986" y="506842"/>
            <a:ext cx="9742983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Dari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observasi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dilakukan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maka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disimpulkan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bahwa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model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terbaik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untuk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memprediksi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disampaikan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atau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adalah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Model Hyperparameter Tuning using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Optuna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(Random Forest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Undersampling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karena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memiliki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Recall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terbaik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97%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serta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F1-score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yaitu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72%.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Walaupun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Precission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jelek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tapi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masih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bisa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dipertanggungjawabkan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karena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Recallnya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bagus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259723" y="2044115"/>
            <a:ext cx="19143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Conclusion</a:t>
            </a:r>
            <a:endParaRPr sz="1600" dirty="0">
              <a:latin typeface="Maiandra GD" panose="020E0502030308020204" pitchFamily="34" charset="0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259723" y="3351219"/>
            <a:ext cx="934147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icrosoft Yahei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Perbanyak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melalui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layanan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Flight (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Penerbangan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) dan Road (Jalan)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untuk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mengurangi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keterlambatan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endParaRPr lang="en-US"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icrosoft Yahei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Buat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gudang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blok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F agar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cepat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dalam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melakukan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sehingga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mengurangi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keterlambatan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atau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pindahkan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beberapa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barang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ke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gudang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blok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lainnya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icrosoft Yahei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Tingkatkan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agar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sehingga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rating 1-3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bisa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naik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menjadi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4-5. Karena,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diberikan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diskon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lebih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dari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10% pun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menaikkan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rating.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Walaupun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sudah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ada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rating 4-5.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Tetapi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akan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lebih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baik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jika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semua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ratingnya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4-5.</a:t>
            </a:r>
            <a:endParaRPr sz="1600" dirty="0">
              <a:latin typeface="Maiandra GD" panose="020E0502030308020204" pitchFamily="34" charset="0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9454629" y="5062177"/>
            <a:ext cx="2333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4B08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Recommendation</a:t>
            </a:r>
            <a:endParaRPr sz="2000" b="1" dirty="0">
              <a:solidFill>
                <a:srgbClr val="F4B08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218857" y="3429000"/>
            <a:ext cx="491484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Business Background and Objectives</a:t>
            </a:r>
            <a:endParaRPr sz="48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492457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01</a:t>
            </a:r>
            <a:endParaRPr sz="28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5711" y="554553"/>
            <a:ext cx="4390619" cy="418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4605" y="3802998"/>
            <a:ext cx="927807" cy="65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4548" y="-561575"/>
            <a:ext cx="7150629" cy="330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-1" y="5209860"/>
            <a:ext cx="5420157" cy="1648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6"/>
          <p:cNvSpPr txBox="1"/>
          <p:nvPr/>
        </p:nvSpPr>
        <p:spPr>
          <a:xfrm>
            <a:off x="1920240" y="2411390"/>
            <a:ext cx="269396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TERIMA </a:t>
            </a:r>
            <a:br>
              <a:rPr lang="en-US" sz="4800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</a:br>
            <a:r>
              <a:rPr lang="en-US" sz="4800" b="1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KASIH!</a:t>
            </a:r>
            <a:endParaRPr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89" name="Google Shape;38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10001693" y="4973509"/>
            <a:ext cx="2190307" cy="187031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>
            <a:hlinkClick r:id="rId9"/>
          </p:cNvPr>
          <p:cNvSpPr txBox="1"/>
          <p:nvPr/>
        </p:nvSpPr>
        <p:spPr>
          <a:xfrm>
            <a:off x="5420157" y="6611779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Google Shape;388;p26">
            <a:extLst>
              <a:ext uri="{FF2B5EF4-FFF2-40B4-BE49-F238E27FC236}">
                <a16:creationId xmlns:a16="http://schemas.microsoft.com/office/drawing/2014/main" id="{E2576989-7CE0-417E-A76E-EFF18DB9741A}"/>
              </a:ext>
            </a:extLst>
          </p:cNvPr>
          <p:cNvSpPr txBox="1"/>
          <p:nvPr/>
        </p:nvSpPr>
        <p:spPr>
          <a:xfrm>
            <a:off x="1015952" y="4004723"/>
            <a:ext cx="23915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Saohagölö</a:t>
            </a:r>
            <a:endParaRPr sz="700" dirty="0">
              <a:latin typeface="Maiandra GD" panose="020E0502030308020204" pitchFamily="34" charset="0"/>
            </a:endParaRPr>
          </a:p>
        </p:txBody>
      </p:sp>
      <p:sp>
        <p:nvSpPr>
          <p:cNvPr id="12" name="Google Shape;388;p26">
            <a:extLst>
              <a:ext uri="{FF2B5EF4-FFF2-40B4-BE49-F238E27FC236}">
                <a16:creationId xmlns:a16="http://schemas.microsoft.com/office/drawing/2014/main" id="{5A01CFF9-9077-4D62-8BFA-1024D6D3B087}"/>
              </a:ext>
            </a:extLst>
          </p:cNvPr>
          <p:cNvSpPr txBox="1"/>
          <p:nvPr/>
        </p:nvSpPr>
        <p:spPr>
          <a:xfrm>
            <a:off x="3540767" y="1889859"/>
            <a:ext cx="28868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Hatur</a:t>
            </a: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nuhun</a:t>
            </a:r>
            <a:endParaRPr sz="700" dirty="0">
              <a:latin typeface="Maiandra GD" panose="020E0502030308020204" pitchFamily="34" charset="0"/>
            </a:endParaRPr>
          </a:p>
        </p:txBody>
      </p:sp>
      <p:sp>
        <p:nvSpPr>
          <p:cNvPr id="13" name="Google Shape;388;p26">
            <a:extLst>
              <a:ext uri="{FF2B5EF4-FFF2-40B4-BE49-F238E27FC236}">
                <a16:creationId xmlns:a16="http://schemas.microsoft.com/office/drawing/2014/main" id="{92E1893C-FE3F-4598-8F0B-56EE1EA5C0DC}"/>
              </a:ext>
            </a:extLst>
          </p:cNvPr>
          <p:cNvSpPr txBox="1"/>
          <p:nvPr/>
        </p:nvSpPr>
        <p:spPr>
          <a:xfrm>
            <a:off x="4584910" y="2723116"/>
            <a:ext cx="288684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Mator</a:t>
            </a:r>
            <a:r>
              <a:rPr lang="en-US" sz="24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Sakalangkong</a:t>
            </a:r>
            <a:endParaRPr sz="500" dirty="0">
              <a:latin typeface="Maiandra GD" panose="020E0502030308020204" pitchFamily="34" charset="0"/>
            </a:endParaRPr>
          </a:p>
        </p:txBody>
      </p:sp>
      <p:sp>
        <p:nvSpPr>
          <p:cNvPr id="14" name="Google Shape;388;p26">
            <a:extLst>
              <a:ext uri="{FF2B5EF4-FFF2-40B4-BE49-F238E27FC236}">
                <a16:creationId xmlns:a16="http://schemas.microsoft.com/office/drawing/2014/main" id="{ED2BFD53-839A-4EE3-BF16-5A5BE1802FFE}"/>
              </a:ext>
            </a:extLst>
          </p:cNvPr>
          <p:cNvSpPr txBox="1"/>
          <p:nvPr/>
        </p:nvSpPr>
        <p:spPr>
          <a:xfrm>
            <a:off x="3189800" y="4458044"/>
            <a:ext cx="30038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Matur</a:t>
            </a:r>
            <a:r>
              <a:rPr lang="en-US" sz="32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nuwun</a:t>
            </a:r>
            <a:endParaRPr sz="700" dirty="0">
              <a:latin typeface="Maiandra GD" panose="020E0502030308020204" pitchFamily="34" charset="0"/>
            </a:endParaRPr>
          </a:p>
        </p:txBody>
      </p:sp>
      <p:sp>
        <p:nvSpPr>
          <p:cNvPr id="15" name="Google Shape;388;p26">
            <a:extLst>
              <a:ext uri="{FF2B5EF4-FFF2-40B4-BE49-F238E27FC236}">
                <a16:creationId xmlns:a16="http://schemas.microsoft.com/office/drawing/2014/main" id="{8690495E-9B9C-4752-BF79-7707813A5185}"/>
              </a:ext>
            </a:extLst>
          </p:cNvPr>
          <p:cNvSpPr txBox="1"/>
          <p:nvPr/>
        </p:nvSpPr>
        <p:spPr>
          <a:xfrm>
            <a:off x="1054277" y="2058088"/>
            <a:ext cx="24864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Tampi</a:t>
            </a:r>
            <a:r>
              <a:rPr lang="en-US" sz="24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Asih</a:t>
            </a:r>
            <a:endParaRPr sz="500" dirty="0">
              <a:latin typeface="Maiandra GD" panose="020E0502030308020204" pitchFamily="34" charset="0"/>
            </a:endParaRPr>
          </a:p>
        </p:txBody>
      </p:sp>
      <p:sp>
        <p:nvSpPr>
          <p:cNvPr id="16" name="Google Shape;388;p26">
            <a:extLst>
              <a:ext uri="{FF2B5EF4-FFF2-40B4-BE49-F238E27FC236}">
                <a16:creationId xmlns:a16="http://schemas.microsoft.com/office/drawing/2014/main" id="{FF0E2818-2BF1-4E8A-B25B-CCE7E9353F6F}"/>
              </a:ext>
            </a:extLst>
          </p:cNvPr>
          <p:cNvSpPr txBox="1"/>
          <p:nvPr/>
        </p:nvSpPr>
        <p:spPr>
          <a:xfrm>
            <a:off x="4952002" y="3653879"/>
            <a:ext cx="30038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Tarimo</a:t>
            </a:r>
            <a:r>
              <a:rPr lang="en-US" sz="28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kasih</a:t>
            </a:r>
            <a:endParaRPr sz="600" dirty="0">
              <a:latin typeface="Maiandra GD" panose="020E0502030308020204" pitchFamily="34" charset="0"/>
            </a:endParaRPr>
          </a:p>
        </p:txBody>
      </p:sp>
      <p:sp>
        <p:nvSpPr>
          <p:cNvPr id="17" name="Google Shape;388;p26">
            <a:extLst>
              <a:ext uri="{FF2B5EF4-FFF2-40B4-BE49-F238E27FC236}">
                <a16:creationId xmlns:a16="http://schemas.microsoft.com/office/drawing/2014/main" id="{34D00329-37F5-4B7E-9C4C-971897B87CC2}"/>
              </a:ext>
            </a:extLst>
          </p:cNvPr>
          <p:cNvSpPr txBox="1"/>
          <p:nvPr/>
        </p:nvSpPr>
        <p:spPr>
          <a:xfrm>
            <a:off x="1619048" y="1375873"/>
            <a:ext cx="296586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Terimo</a:t>
            </a:r>
            <a:r>
              <a:rPr lang="en-US" sz="28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kasih</a:t>
            </a:r>
            <a:endParaRPr sz="600" dirty="0">
              <a:latin typeface="Maiandra GD" panose="020E0502030308020204" pitchFamily="34" charset="0"/>
            </a:endParaRPr>
          </a:p>
        </p:txBody>
      </p:sp>
      <p:sp>
        <p:nvSpPr>
          <p:cNvPr id="20" name="Google Shape;388;p26">
            <a:extLst>
              <a:ext uri="{FF2B5EF4-FFF2-40B4-BE49-F238E27FC236}">
                <a16:creationId xmlns:a16="http://schemas.microsoft.com/office/drawing/2014/main" id="{CEDBDFDC-C753-4A2B-86AE-E7F187E4181A}"/>
              </a:ext>
            </a:extLst>
          </p:cNvPr>
          <p:cNvSpPr txBox="1"/>
          <p:nvPr/>
        </p:nvSpPr>
        <p:spPr>
          <a:xfrm>
            <a:off x="612647" y="2902891"/>
            <a:ext cx="18031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Tampiaseh</a:t>
            </a:r>
            <a:endParaRPr sz="300" dirty="0">
              <a:latin typeface="Maiandra GD" panose="020E0502030308020204" pitchFamily="34" charset="0"/>
            </a:endParaRPr>
          </a:p>
        </p:txBody>
      </p:sp>
      <p:sp>
        <p:nvSpPr>
          <p:cNvPr id="21" name="Google Shape;388;p26">
            <a:extLst>
              <a:ext uri="{FF2B5EF4-FFF2-40B4-BE49-F238E27FC236}">
                <a16:creationId xmlns:a16="http://schemas.microsoft.com/office/drawing/2014/main" id="{9CDD8528-6603-41F6-8C74-A3246E665542}"/>
              </a:ext>
            </a:extLst>
          </p:cNvPr>
          <p:cNvSpPr txBox="1"/>
          <p:nvPr/>
        </p:nvSpPr>
        <p:spPr>
          <a:xfrm>
            <a:off x="3324913" y="4094424"/>
            <a:ext cx="19518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Kurrusumanga</a:t>
            </a:r>
            <a:endParaRPr sz="300" dirty="0">
              <a:latin typeface="Maiandra GD" panose="020E0502030308020204" pitchFamily="34" charset="0"/>
            </a:endParaRPr>
          </a:p>
        </p:txBody>
      </p:sp>
      <p:sp>
        <p:nvSpPr>
          <p:cNvPr id="22" name="Google Shape;388;p26">
            <a:extLst>
              <a:ext uri="{FF2B5EF4-FFF2-40B4-BE49-F238E27FC236}">
                <a16:creationId xmlns:a16="http://schemas.microsoft.com/office/drawing/2014/main" id="{5B274014-DF68-46D1-8DFB-E1A63F95BFF1}"/>
              </a:ext>
            </a:extLst>
          </p:cNvPr>
          <p:cNvSpPr txBox="1"/>
          <p:nvPr/>
        </p:nvSpPr>
        <p:spPr>
          <a:xfrm>
            <a:off x="77361" y="3637860"/>
            <a:ext cx="28736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Matur</a:t>
            </a:r>
            <a:r>
              <a:rPr lang="en-US" sz="20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suksma</a:t>
            </a:r>
            <a:endParaRPr sz="400" dirty="0">
              <a:latin typeface="Maiandra GD" panose="020E0502030308020204" pitchFamily="34" charset="0"/>
            </a:endParaRPr>
          </a:p>
        </p:txBody>
      </p:sp>
      <p:sp>
        <p:nvSpPr>
          <p:cNvPr id="25" name="Google Shape;388;p26">
            <a:extLst>
              <a:ext uri="{FF2B5EF4-FFF2-40B4-BE49-F238E27FC236}">
                <a16:creationId xmlns:a16="http://schemas.microsoft.com/office/drawing/2014/main" id="{E0AB0D7F-10F0-4640-B4F0-2C7C3030FEC3}"/>
              </a:ext>
            </a:extLst>
          </p:cNvPr>
          <p:cNvSpPr txBox="1"/>
          <p:nvPr/>
        </p:nvSpPr>
        <p:spPr>
          <a:xfrm>
            <a:off x="612384" y="4548621"/>
            <a:ext cx="24864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Mauliate</a:t>
            </a:r>
            <a:endParaRPr sz="500" dirty="0">
              <a:latin typeface="Maiandra GD" panose="020E0502030308020204" pitchFamily="34" charset="0"/>
            </a:endParaRPr>
          </a:p>
        </p:txBody>
      </p:sp>
      <p:sp>
        <p:nvSpPr>
          <p:cNvPr id="26" name="Google Shape;388;p26">
            <a:extLst>
              <a:ext uri="{FF2B5EF4-FFF2-40B4-BE49-F238E27FC236}">
                <a16:creationId xmlns:a16="http://schemas.microsoft.com/office/drawing/2014/main" id="{34FD8D3A-F078-4A4F-9E9D-E330A823AEAE}"/>
              </a:ext>
            </a:extLst>
          </p:cNvPr>
          <p:cNvSpPr txBox="1"/>
          <p:nvPr/>
        </p:nvSpPr>
        <p:spPr>
          <a:xfrm>
            <a:off x="2330859" y="1897247"/>
            <a:ext cx="120990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Amanai</a:t>
            </a:r>
            <a:endParaRPr sz="300" dirty="0">
              <a:latin typeface="Maiandra GD" panose="020E0502030308020204" pitchFamily="34" charset="0"/>
            </a:endParaRPr>
          </a:p>
        </p:txBody>
      </p:sp>
      <p:sp>
        <p:nvSpPr>
          <p:cNvPr id="27" name="Google Shape;388;p26">
            <a:extLst>
              <a:ext uri="{FF2B5EF4-FFF2-40B4-BE49-F238E27FC236}">
                <a16:creationId xmlns:a16="http://schemas.microsoft.com/office/drawing/2014/main" id="{16A8D7EB-C208-421E-8094-87C30F495BC5}"/>
              </a:ext>
            </a:extLst>
          </p:cNvPr>
          <p:cNvSpPr txBox="1"/>
          <p:nvPr/>
        </p:nvSpPr>
        <p:spPr>
          <a:xfrm>
            <a:off x="1855629" y="5045912"/>
            <a:ext cx="365545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Teurimong</a:t>
            </a:r>
            <a:r>
              <a:rPr lang="en-US" sz="24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gaseh</a:t>
            </a:r>
            <a:r>
              <a:rPr lang="en-US" sz="24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2400" b="1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beh</a:t>
            </a:r>
            <a:endParaRPr sz="500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3724" y="2121145"/>
            <a:ext cx="4908276" cy="390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1136695" y="566384"/>
            <a:ext cx="2827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Business Background </a:t>
            </a:r>
            <a:endParaRPr sz="2000" b="1">
              <a:solidFill>
                <a:srgbClr val="7788DA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1123633" y="834707"/>
            <a:ext cx="7569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Perusahaan e-niaga internasional ingin menemukan wawasan utama dari basis data pelanggan mereka. Mereka ingin menggunakan beberapa teknik Machine Learning tercanggih untuk mempelajari pelanggan mereka. Perusahaan menjual produk elektronik.</a:t>
            </a:r>
            <a:endParaRPr sz="1600">
              <a:latin typeface="Maiandra GD" panose="020E0502030308020204" pitchFamily="34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Dari 10999 data pengiriman produk, hanya 40.3% menunjukkan telah tercapai tepat waktu. 59.7% menunjukkan bawah tidak tercapai tepat waktu</a:t>
            </a:r>
            <a:endParaRPr sz="12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136696" y="2674570"/>
            <a:ext cx="1946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F8E9E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Objectives</a:t>
            </a:r>
            <a:endParaRPr sz="2000" b="1" dirty="0">
              <a:solidFill>
                <a:srgbClr val="EF8E9E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136696" y="2942893"/>
            <a:ext cx="64719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icrosoft Yahei"/>
              <a:buAutoNum type="arabicPeriod"/>
            </a:pP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Cara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apa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paling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banyak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menyebabkan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?</a:t>
            </a:r>
            <a:endParaRPr sz="1600" dirty="0">
              <a:latin typeface="Maiandra GD" panose="020E0502030308020204" pitchFamily="34" charset="0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icrosoft Yahei"/>
              <a:buAutoNum type="arabicPeriod"/>
            </a:pP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Blok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gudang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apa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menyebabkan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tertunda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?</a:t>
            </a:r>
            <a:endParaRPr sz="1600" dirty="0">
              <a:latin typeface="Maiandra GD" panose="020E0502030308020204" pitchFamily="34" charset="0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icrosoft Yahei"/>
              <a:buAutoNum type="arabicPeriod"/>
            </a:pP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Rating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berapakah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paling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banyak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diberikan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akibat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?</a:t>
            </a:r>
            <a:endParaRPr sz="1600" dirty="0">
              <a:latin typeface="Maiandra GD" panose="020E0502030308020204" pitchFamily="34" charset="0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icrosoft Yahei"/>
              <a:buAutoNum type="arabicPeriod"/>
            </a:pP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Barang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seperti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apa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yang paling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banyak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mengalami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pengiriman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tepat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waktu</a:t>
            </a:r>
            <a:r>
              <a:rPr lang="en-US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?</a:t>
            </a:r>
            <a:endParaRPr lang="en-US"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icrosoft Yahei"/>
              <a:buAutoNum type="arabicPeriod"/>
            </a:pPr>
            <a:r>
              <a:rPr lang="sv-SE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Apakah diskon di atas 10% bisa meningkatkan rating?</a:t>
            </a:r>
            <a:endParaRPr lang="en-US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421548" y="2746948"/>
            <a:ext cx="478466" cy="478466"/>
            <a:chOff x="1068571" y="3543300"/>
            <a:chExt cx="478466" cy="478466"/>
          </a:xfrm>
        </p:grpSpPr>
        <p:sp>
          <p:nvSpPr>
            <p:cNvPr id="170" name="Google Shape;170;p4"/>
            <p:cNvSpPr/>
            <p:nvPr/>
          </p:nvSpPr>
          <p:spPr>
            <a:xfrm>
              <a:off x="1068571" y="3543300"/>
              <a:ext cx="478466" cy="478466"/>
            </a:xfrm>
            <a:prstGeom prst="ellipse">
              <a:avLst/>
            </a:prstGeom>
            <a:solidFill>
              <a:srgbClr val="EF8E9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158462" y="3630112"/>
              <a:ext cx="298684" cy="304843"/>
            </a:xfrm>
            <a:custGeom>
              <a:avLst/>
              <a:gdLst/>
              <a:ahLst/>
              <a:cxnLst/>
              <a:rect l="l" t="t" r="r" b="b"/>
              <a:pathLst>
                <a:path w="592114" h="604322" extrusionOk="0">
                  <a:moveTo>
                    <a:pt x="330556" y="233360"/>
                  </a:moveTo>
                  <a:lnTo>
                    <a:pt x="371682" y="274425"/>
                  </a:lnTo>
                  <a:cubicBezTo>
                    <a:pt x="391814" y="294528"/>
                    <a:pt x="402999" y="321333"/>
                    <a:pt x="402999" y="349855"/>
                  </a:cubicBezTo>
                  <a:cubicBezTo>
                    <a:pt x="402999" y="378549"/>
                    <a:pt x="391814" y="405353"/>
                    <a:pt x="371682" y="425456"/>
                  </a:cubicBezTo>
                  <a:lnTo>
                    <a:pt x="223869" y="573223"/>
                  </a:lnTo>
                  <a:cubicBezTo>
                    <a:pt x="202876" y="594013"/>
                    <a:pt x="175516" y="604322"/>
                    <a:pt x="148156" y="604322"/>
                  </a:cubicBezTo>
                  <a:cubicBezTo>
                    <a:pt x="120624" y="604322"/>
                    <a:pt x="93264" y="594013"/>
                    <a:pt x="72443" y="573223"/>
                  </a:cubicBezTo>
                  <a:lnTo>
                    <a:pt x="31317" y="532157"/>
                  </a:lnTo>
                  <a:cubicBezTo>
                    <a:pt x="11185" y="512054"/>
                    <a:pt x="0" y="485250"/>
                    <a:pt x="0" y="456556"/>
                  </a:cubicBezTo>
                  <a:cubicBezTo>
                    <a:pt x="0" y="428034"/>
                    <a:pt x="11185" y="401229"/>
                    <a:pt x="31490" y="381126"/>
                  </a:cubicBezTo>
                  <a:lnTo>
                    <a:pt x="148845" y="263772"/>
                  </a:lnTo>
                  <a:lnTo>
                    <a:pt x="194272" y="309305"/>
                  </a:lnTo>
                  <a:lnTo>
                    <a:pt x="76917" y="426487"/>
                  </a:lnTo>
                  <a:cubicBezTo>
                    <a:pt x="68830" y="434563"/>
                    <a:pt x="64356" y="445216"/>
                    <a:pt x="64356" y="456556"/>
                  </a:cubicBezTo>
                  <a:cubicBezTo>
                    <a:pt x="64356" y="468068"/>
                    <a:pt x="68830" y="478721"/>
                    <a:pt x="76917" y="486796"/>
                  </a:cubicBezTo>
                  <a:lnTo>
                    <a:pt x="117871" y="527690"/>
                  </a:lnTo>
                  <a:cubicBezTo>
                    <a:pt x="134562" y="544357"/>
                    <a:pt x="161578" y="544357"/>
                    <a:pt x="178269" y="527690"/>
                  </a:cubicBezTo>
                  <a:lnTo>
                    <a:pt x="326082" y="380095"/>
                  </a:lnTo>
                  <a:cubicBezTo>
                    <a:pt x="334169" y="372020"/>
                    <a:pt x="338643" y="361367"/>
                    <a:pt x="338643" y="349855"/>
                  </a:cubicBezTo>
                  <a:cubicBezTo>
                    <a:pt x="338643" y="338515"/>
                    <a:pt x="334169" y="327862"/>
                    <a:pt x="326082" y="319786"/>
                  </a:cubicBezTo>
                  <a:lnTo>
                    <a:pt x="285128" y="278893"/>
                  </a:lnTo>
                  <a:close/>
                  <a:moveTo>
                    <a:pt x="444130" y="0"/>
                  </a:moveTo>
                  <a:cubicBezTo>
                    <a:pt x="472694" y="0"/>
                    <a:pt x="499538" y="11169"/>
                    <a:pt x="519843" y="31272"/>
                  </a:cubicBezTo>
                  <a:lnTo>
                    <a:pt x="560797" y="72337"/>
                  </a:lnTo>
                  <a:cubicBezTo>
                    <a:pt x="580929" y="92440"/>
                    <a:pt x="592114" y="119244"/>
                    <a:pt x="592114" y="147766"/>
                  </a:cubicBezTo>
                  <a:cubicBezTo>
                    <a:pt x="592114" y="176289"/>
                    <a:pt x="580929" y="203265"/>
                    <a:pt x="560797" y="223368"/>
                  </a:cubicBezTo>
                  <a:lnTo>
                    <a:pt x="443442" y="340550"/>
                  </a:lnTo>
                  <a:lnTo>
                    <a:pt x="397842" y="295189"/>
                  </a:lnTo>
                  <a:lnTo>
                    <a:pt x="515197" y="178007"/>
                  </a:lnTo>
                  <a:cubicBezTo>
                    <a:pt x="523284" y="169931"/>
                    <a:pt x="527758" y="159278"/>
                    <a:pt x="527758" y="147766"/>
                  </a:cubicBezTo>
                  <a:cubicBezTo>
                    <a:pt x="527758" y="136426"/>
                    <a:pt x="523284" y="125773"/>
                    <a:pt x="515197" y="117698"/>
                  </a:cubicBezTo>
                  <a:lnTo>
                    <a:pt x="474243" y="76804"/>
                  </a:lnTo>
                  <a:cubicBezTo>
                    <a:pt x="466155" y="68729"/>
                    <a:pt x="455487" y="64261"/>
                    <a:pt x="444130" y="64261"/>
                  </a:cubicBezTo>
                  <a:cubicBezTo>
                    <a:pt x="432773" y="64261"/>
                    <a:pt x="421932" y="68729"/>
                    <a:pt x="414017" y="76804"/>
                  </a:cubicBezTo>
                  <a:lnTo>
                    <a:pt x="266033" y="224399"/>
                  </a:lnTo>
                  <a:cubicBezTo>
                    <a:pt x="257945" y="232474"/>
                    <a:pt x="253643" y="243127"/>
                    <a:pt x="253643" y="254467"/>
                  </a:cubicBezTo>
                  <a:cubicBezTo>
                    <a:pt x="253643" y="265979"/>
                    <a:pt x="257945" y="276632"/>
                    <a:pt x="266033" y="284708"/>
                  </a:cubicBezTo>
                  <a:lnTo>
                    <a:pt x="307158" y="325601"/>
                  </a:lnTo>
                  <a:lnTo>
                    <a:pt x="261559" y="370962"/>
                  </a:lnTo>
                  <a:lnTo>
                    <a:pt x="220605" y="330069"/>
                  </a:lnTo>
                  <a:cubicBezTo>
                    <a:pt x="200300" y="309966"/>
                    <a:pt x="189115" y="283162"/>
                    <a:pt x="189115" y="254467"/>
                  </a:cubicBezTo>
                  <a:cubicBezTo>
                    <a:pt x="189115" y="225945"/>
                    <a:pt x="200300" y="199141"/>
                    <a:pt x="220605" y="178866"/>
                  </a:cubicBezTo>
                  <a:lnTo>
                    <a:pt x="368417" y="31272"/>
                  </a:lnTo>
                  <a:cubicBezTo>
                    <a:pt x="388550" y="11169"/>
                    <a:pt x="415565" y="0"/>
                    <a:pt x="444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2" name="Google Shape;172;p4"/>
          <p:cNvGrpSpPr/>
          <p:nvPr/>
        </p:nvGrpSpPr>
        <p:grpSpPr>
          <a:xfrm>
            <a:off x="434611" y="602321"/>
            <a:ext cx="478466" cy="478466"/>
            <a:chOff x="1068571" y="2365743"/>
            <a:chExt cx="478466" cy="478466"/>
          </a:xfrm>
        </p:grpSpPr>
        <p:sp>
          <p:nvSpPr>
            <p:cNvPr id="173" name="Google Shape;173;p4"/>
            <p:cNvSpPr/>
            <p:nvPr/>
          </p:nvSpPr>
          <p:spPr>
            <a:xfrm>
              <a:off x="1068571" y="2365743"/>
              <a:ext cx="478466" cy="478466"/>
            </a:xfrm>
            <a:prstGeom prst="ellipse">
              <a:avLst/>
            </a:prstGeom>
            <a:solidFill>
              <a:srgbClr val="7788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155382" y="2453233"/>
              <a:ext cx="304843" cy="303485"/>
            </a:xfrm>
            <a:custGeom>
              <a:avLst/>
              <a:gdLst/>
              <a:ahLst/>
              <a:cxnLst/>
              <a:rect l="l" t="t" r="r" b="b"/>
              <a:pathLst>
                <a:path w="3733" h="3722" extrusionOk="0">
                  <a:moveTo>
                    <a:pt x="3452" y="2846"/>
                  </a:moveTo>
                  <a:cubicBezTo>
                    <a:pt x="3259" y="2456"/>
                    <a:pt x="3002" y="2083"/>
                    <a:pt x="2733" y="1750"/>
                  </a:cubicBezTo>
                  <a:cubicBezTo>
                    <a:pt x="2772" y="1599"/>
                    <a:pt x="2806" y="1455"/>
                    <a:pt x="2835" y="1321"/>
                  </a:cubicBezTo>
                  <a:cubicBezTo>
                    <a:pt x="2966" y="1309"/>
                    <a:pt x="3073" y="1213"/>
                    <a:pt x="3102" y="1088"/>
                  </a:cubicBezTo>
                  <a:cubicBezTo>
                    <a:pt x="3248" y="1069"/>
                    <a:pt x="3396" y="1055"/>
                    <a:pt x="3546" y="1048"/>
                  </a:cubicBezTo>
                  <a:cubicBezTo>
                    <a:pt x="3666" y="1294"/>
                    <a:pt x="3733" y="1570"/>
                    <a:pt x="3733" y="1862"/>
                  </a:cubicBezTo>
                  <a:cubicBezTo>
                    <a:pt x="3733" y="2223"/>
                    <a:pt x="3630" y="2560"/>
                    <a:pt x="3452" y="2846"/>
                  </a:cubicBezTo>
                  <a:close/>
                  <a:moveTo>
                    <a:pt x="2813" y="253"/>
                  </a:moveTo>
                  <a:cubicBezTo>
                    <a:pt x="2804" y="335"/>
                    <a:pt x="2785" y="498"/>
                    <a:pt x="2749" y="721"/>
                  </a:cubicBezTo>
                  <a:cubicBezTo>
                    <a:pt x="2616" y="747"/>
                    <a:pt x="2515" y="860"/>
                    <a:pt x="2505" y="997"/>
                  </a:cubicBezTo>
                  <a:cubicBezTo>
                    <a:pt x="2382" y="1025"/>
                    <a:pt x="2262" y="1057"/>
                    <a:pt x="2146" y="1091"/>
                  </a:cubicBezTo>
                  <a:cubicBezTo>
                    <a:pt x="2094" y="1037"/>
                    <a:pt x="2042" y="985"/>
                    <a:pt x="1993" y="937"/>
                  </a:cubicBezTo>
                  <a:cubicBezTo>
                    <a:pt x="1886" y="832"/>
                    <a:pt x="1783" y="734"/>
                    <a:pt x="1685" y="645"/>
                  </a:cubicBezTo>
                  <a:cubicBezTo>
                    <a:pt x="1701" y="608"/>
                    <a:pt x="1711" y="567"/>
                    <a:pt x="1711" y="524"/>
                  </a:cubicBezTo>
                  <a:cubicBezTo>
                    <a:pt x="1711" y="472"/>
                    <a:pt x="1698" y="424"/>
                    <a:pt x="1675" y="381"/>
                  </a:cubicBezTo>
                  <a:cubicBezTo>
                    <a:pt x="1779" y="245"/>
                    <a:pt x="1895" y="117"/>
                    <a:pt x="2025" y="2"/>
                  </a:cubicBezTo>
                  <a:cubicBezTo>
                    <a:pt x="2310" y="26"/>
                    <a:pt x="2578" y="115"/>
                    <a:pt x="2813" y="253"/>
                  </a:cubicBezTo>
                  <a:close/>
                  <a:moveTo>
                    <a:pt x="1529" y="246"/>
                  </a:moveTo>
                  <a:cubicBezTo>
                    <a:pt x="1492" y="230"/>
                    <a:pt x="1451" y="220"/>
                    <a:pt x="1407" y="220"/>
                  </a:cubicBezTo>
                  <a:cubicBezTo>
                    <a:pt x="1349" y="220"/>
                    <a:pt x="1295" y="237"/>
                    <a:pt x="1249" y="265"/>
                  </a:cubicBezTo>
                  <a:cubicBezTo>
                    <a:pt x="1197" y="222"/>
                    <a:pt x="1151" y="185"/>
                    <a:pt x="1112" y="155"/>
                  </a:cubicBezTo>
                  <a:cubicBezTo>
                    <a:pt x="1307" y="68"/>
                    <a:pt x="1519" y="15"/>
                    <a:pt x="1741" y="0"/>
                  </a:cubicBezTo>
                  <a:cubicBezTo>
                    <a:pt x="1666" y="78"/>
                    <a:pt x="1595" y="161"/>
                    <a:pt x="1529" y="246"/>
                  </a:cubicBezTo>
                  <a:close/>
                  <a:moveTo>
                    <a:pt x="1407" y="827"/>
                  </a:moveTo>
                  <a:cubicBezTo>
                    <a:pt x="1459" y="827"/>
                    <a:pt x="1507" y="814"/>
                    <a:pt x="1550" y="791"/>
                  </a:cubicBezTo>
                  <a:cubicBezTo>
                    <a:pt x="1670" y="901"/>
                    <a:pt x="1799" y="1023"/>
                    <a:pt x="1932" y="1157"/>
                  </a:cubicBezTo>
                  <a:cubicBezTo>
                    <a:pt x="1620" y="1258"/>
                    <a:pt x="1340" y="1373"/>
                    <a:pt x="1102" y="1482"/>
                  </a:cubicBezTo>
                  <a:cubicBezTo>
                    <a:pt x="1178" y="1265"/>
                    <a:pt x="1273" y="1042"/>
                    <a:pt x="1389" y="826"/>
                  </a:cubicBezTo>
                  <a:cubicBezTo>
                    <a:pt x="1395" y="826"/>
                    <a:pt x="1401" y="827"/>
                    <a:pt x="1407" y="827"/>
                  </a:cubicBezTo>
                  <a:close/>
                  <a:moveTo>
                    <a:pt x="730" y="2053"/>
                  </a:moveTo>
                  <a:cubicBezTo>
                    <a:pt x="719" y="2103"/>
                    <a:pt x="708" y="2152"/>
                    <a:pt x="698" y="2200"/>
                  </a:cubicBezTo>
                  <a:cubicBezTo>
                    <a:pt x="659" y="2119"/>
                    <a:pt x="624" y="2040"/>
                    <a:pt x="593" y="1965"/>
                  </a:cubicBezTo>
                  <a:cubicBezTo>
                    <a:pt x="651" y="1932"/>
                    <a:pt x="712" y="1898"/>
                    <a:pt x="778" y="1863"/>
                  </a:cubicBezTo>
                  <a:cubicBezTo>
                    <a:pt x="760" y="1928"/>
                    <a:pt x="745" y="1992"/>
                    <a:pt x="730" y="2053"/>
                  </a:cubicBezTo>
                  <a:close/>
                  <a:moveTo>
                    <a:pt x="794" y="2833"/>
                  </a:moveTo>
                  <a:cubicBezTo>
                    <a:pt x="804" y="2832"/>
                    <a:pt x="815" y="2830"/>
                    <a:pt x="825" y="2828"/>
                  </a:cubicBezTo>
                  <a:cubicBezTo>
                    <a:pt x="1016" y="3120"/>
                    <a:pt x="1260" y="3421"/>
                    <a:pt x="1571" y="3705"/>
                  </a:cubicBezTo>
                  <a:cubicBezTo>
                    <a:pt x="1266" y="3656"/>
                    <a:pt x="986" y="3534"/>
                    <a:pt x="749" y="3356"/>
                  </a:cubicBezTo>
                  <a:cubicBezTo>
                    <a:pt x="752" y="3271"/>
                    <a:pt x="763" y="3083"/>
                    <a:pt x="794" y="2833"/>
                  </a:cubicBezTo>
                  <a:close/>
                  <a:moveTo>
                    <a:pt x="996" y="2728"/>
                  </a:moveTo>
                  <a:cubicBezTo>
                    <a:pt x="1042" y="2675"/>
                    <a:pt x="1069" y="2606"/>
                    <a:pt x="1069" y="2531"/>
                  </a:cubicBezTo>
                  <a:cubicBezTo>
                    <a:pt x="1069" y="2407"/>
                    <a:pt x="995" y="2301"/>
                    <a:pt x="889" y="2253"/>
                  </a:cubicBezTo>
                  <a:cubicBezTo>
                    <a:pt x="900" y="2201"/>
                    <a:pt x="912" y="2148"/>
                    <a:pt x="924" y="2093"/>
                  </a:cubicBezTo>
                  <a:cubicBezTo>
                    <a:pt x="950" y="1982"/>
                    <a:pt x="981" y="1864"/>
                    <a:pt x="1018" y="1741"/>
                  </a:cubicBezTo>
                  <a:cubicBezTo>
                    <a:pt x="1032" y="1734"/>
                    <a:pt x="1047" y="1727"/>
                    <a:pt x="1062" y="1719"/>
                  </a:cubicBezTo>
                  <a:cubicBezTo>
                    <a:pt x="1340" y="1586"/>
                    <a:pt x="1689" y="1438"/>
                    <a:pt x="2086" y="1315"/>
                  </a:cubicBezTo>
                  <a:cubicBezTo>
                    <a:pt x="2230" y="1466"/>
                    <a:pt x="2375" y="1627"/>
                    <a:pt x="2516" y="1798"/>
                  </a:cubicBezTo>
                  <a:cubicBezTo>
                    <a:pt x="2368" y="2355"/>
                    <a:pt x="2150" y="3007"/>
                    <a:pt x="1833" y="3671"/>
                  </a:cubicBezTo>
                  <a:cubicBezTo>
                    <a:pt x="1476" y="3371"/>
                    <a:pt x="1203" y="3043"/>
                    <a:pt x="996" y="2728"/>
                  </a:cubicBezTo>
                  <a:close/>
                  <a:moveTo>
                    <a:pt x="2301" y="1253"/>
                  </a:moveTo>
                  <a:cubicBezTo>
                    <a:pt x="2384" y="1230"/>
                    <a:pt x="2469" y="1208"/>
                    <a:pt x="2555" y="1188"/>
                  </a:cubicBezTo>
                  <a:cubicBezTo>
                    <a:pt x="2579" y="1222"/>
                    <a:pt x="2608" y="1251"/>
                    <a:pt x="2643" y="1274"/>
                  </a:cubicBezTo>
                  <a:cubicBezTo>
                    <a:pt x="2623" y="1365"/>
                    <a:pt x="2601" y="1462"/>
                    <a:pt x="2577" y="1562"/>
                  </a:cubicBezTo>
                  <a:cubicBezTo>
                    <a:pt x="2484" y="1453"/>
                    <a:pt x="2391" y="1350"/>
                    <a:pt x="2301" y="1253"/>
                  </a:cubicBezTo>
                  <a:close/>
                  <a:moveTo>
                    <a:pt x="3438" y="856"/>
                  </a:moveTo>
                  <a:cubicBezTo>
                    <a:pt x="3318" y="864"/>
                    <a:pt x="3199" y="876"/>
                    <a:pt x="3082" y="891"/>
                  </a:cubicBezTo>
                  <a:cubicBezTo>
                    <a:pt x="3053" y="830"/>
                    <a:pt x="3005" y="779"/>
                    <a:pt x="2944" y="749"/>
                  </a:cubicBezTo>
                  <a:cubicBezTo>
                    <a:pt x="2970" y="595"/>
                    <a:pt x="2987" y="469"/>
                    <a:pt x="2998" y="378"/>
                  </a:cubicBezTo>
                  <a:cubicBezTo>
                    <a:pt x="3171" y="510"/>
                    <a:pt x="3320" y="672"/>
                    <a:pt x="3438" y="856"/>
                  </a:cubicBezTo>
                  <a:close/>
                  <a:moveTo>
                    <a:pt x="919" y="254"/>
                  </a:moveTo>
                  <a:cubicBezTo>
                    <a:pt x="963" y="289"/>
                    <a:pt x="1033" y="344"/>
                    <a:pt x="1123" y="419"/>
                  </a:cubicBezTo>
                  <a:cubicBezTo>
                    <a:pt x="1111" y="451"/>
                    <a:pt x="1104" y="487"/>
                    <a:pt x="1104" y="524"/>
                  </a:cubicBezTo>
                  <a:cubicBezTo>
                    <a:pt x="1104" y="613"/>
                    <a:pt x="1143" y="694"/>
                    <a:pt x="1206" y="750"/>
                  </a:cubicBezTo>
                  <a:cubicBezTo>
                    <a:pt x="1055" y="1032"/>
                    <a:pt x="940" y="1325"/>
                    <a:pt x="853" y="1601"/>
                  </a:cubicBezTo>
                  <a:cubicBezTo>
                    <a:pt x="733" y="1662"/>
                    <a:pt x="621" y="1721"/>
                    <a:pt x="521" y="1778"/>
                  </a:cubicBezTo>
                  <a:cubicBezTo>
                    <a:pt x="355" y="1317"/>
                    <a:pt x="309" y="957"/>
                    <a:pt x="298" y="851"/>
                  </a:cubicBezTo>
                  <a:cubicBezTo>
                    <a:pt x="456" y="607"/>
                    <a:pt x="669" y="402"/>
                    <a:pt x="919" y="254"/>
                  </a:cubicBezTo>
                  <a:close/>
                  <a:moveTo>
                    <a:pt x="142" y="1148"/>
                  </a:moveTo>
                  <a:cubicBezTo>
                    <a:pt x="177" y="1332"/>
                    <a:pt x="239" y="1586"/>
                    <a:pt x="347" y="1878"/>
                  </a:cubicBezTo>
                  <a:cubicBezTo>
                    <a:pt x="205" y="1963"/>
                    <a:pt x="93" y="2036"/>
                    <a:pt x="14" y="2089"/>
                  </a:cubicBezTo>
                  <a:cubicBezTo>
                    <a:pt x="5" y="2015"/>
                    <a:pt x="0" y="1939"/>
                    <a:pt x="0" y="1862"/>
                  </a:cubicBezTo>
                  <a:cubicBezTo>
                    <a:pt x="0" y="1609"/>
                    <a:pt x="51" y="1368"/>
                    <a:pt x="142" y="1148"/>
                  </a:cubicBezTo>
                  <a:close/>
                  <a:moveTo>
                    <a:pt x="53" y="2303"/>
                  </a:moveTo>
                  <a:cubicBezTo>
                    <a:pt x="118" y="2257"/>
                    <a:pt x="244" y="2171"/>
                    <a:pt x="420" y="2065"/>
                  </a:cubicBezTo>
                  <a:cubicBezTo>
                    <a:pt x="455" y="2150"/>
                    <a:pt x="495" y="2238"/>
                    <a:pt x="540" y="2329"/>
                  </a:cubicBezTo>
                  <a:cubicBezTo>
                    <a:pt x="492" y="2382"/>
                    <a:pt x="463" y="2453"/>
                    <a:pt x="463" y="2531"/>
                  </a:cubicBezTo>
                  <a:cubicBezTo>
                    <a:pt x="463" y="2636"/>
                    <a:pt x="517" y="2730"/>
                    <a:pt x="600" y="2784"/>
                  </a:cubicBezTo>
                  <a:cubicBezTo>
                    <a:pt x="579" y="2949"/>
                    <a:pt x="567" y="3088"/>
                    <a:pt x="559" y="3193"/>
                  </a:cubicBezTo>
                  <a:cubicBezTo>
                    <a:pt x="315" y="2953"/>
                    <a:pt x="136" y="2646"/>
                    <a:pt x="53" y="2303"/>
                  </a:cubicBezTo>
                  <a:close/>
                  <a:moveTo>
                    <a:pt x="2028" y="3722"/>
                  </a:moveTo>
                  <a:cubicBezTo>
                    <a:pt x="2316" y="3112"/>
                    <a:pt x="2523" y="2514"/>
                    <a:pt x="2669" y="1988"/>
                  </a:cubicBezTo>
                  <a:cubicBezTo>
                    <a:pt x="2923" y="2314"/>
                    <a:pt x="3153" y="2667"/>
                    <a:pt x="3321" y="3031"/>
                  </a:cubicBezTo>
                  <a:cubicBezTo>
                    <a:pt x="3010" y="3417"/>
                    <a:pt x="2549" y="3677"/>
                    <a:pt x="2028" y="3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75" name="Google Shape;175;p4"/>
          <p:cNvSpPr txBox="1"/>
          <p:nvPr/>
        </p:nvSpPr>
        <p:spPr>
          <a:xfrm>
            <a:off x="3083096" y="6177112"/>
            <a:ext cx="77656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7788D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Sumber</a:t>
            </a:r>
            <a:r>
              <a:rPr lang="en-US" b="1" dirty="0">
                <a:solidFill>
                  <a:srgbClr val="7788D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en-US" b="1" u="sng" dirty="0">
                <a:solidFill>
                  <a:srgbClr val="7788D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Dataset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u="sng" dirty="0">
                <a:solidFill>
                  <a:srgbClr val="7788DA"/>
                </a:solidFill>
                <a:latin typeface="Microsoft Yahei"/>
                <a:ea typeface="Microsoft Yahe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https://www.kaggle.com/datasets/prachi13/customer-analytics?datasetId=1176727</a:t>
            </a:r>
            <a:endParaRPr b="1" u="sng" dirty="0">
              <a:solidFill>
                <a:srgbClr val="7788DA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/>
        </p:nvSpPr>
        <p:spPr>
          <a:xfrm>
            <a:off x="6200573" y="2610444"/>
            <a:ext cx="509886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</a:t>
            </a:r>
            <a:br>
              <a:rPr lang="en-US" sz="60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</a:br>
            <a:r>
              <a:rPr lang="en-US" sz="60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Preparation</a:t>
            </a:r>
            <a:endParaRPr sz="60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28" y="1861381"/>
            <a:ext cx="5660101" cy="399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/>
          <p:nvPr/>
        </p:nvSpPr>
        <p:spPr>
          <a:xfrm>
            <a:off x="7716339" y="2030970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02</a:t>
            </a:r>
            <a:endParaRPr sz="28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/>
        </p:nvSpPr>
        <p:spPr>
          <a:xfrm>
            <a:off x="4017818" y="180754"/>
            <a:ext cx="38654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Overview</a:t>
            </a:r>
            <a:endParaRPr sz="36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432" y="303120"/>
            <a:ext cx="2452494" cy="24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4934308" y="3152428"/>
            <a:ext cx="25339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788DA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Categorical Features</a:t>
            </a:r>
            <a:endParaRPr sz="1600" dirty="0">
              <a:latin typeface="Maiandra GD" panose="020E0502030308020204" pitchFamily="34" charset="0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3814354" y="898710"/>
            <a:ext cx="8242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Data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berisi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10999 baris, 12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dan 1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biner `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Reached.on.Time_Y.N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`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sebagai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target.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	Features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berisi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 4 categorical features dan 7 numerical features (Kolom `ID`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telah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didrop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dan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kolom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`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Reached.on.Time_Y.N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`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diubah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nilainya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dari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1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menjadi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0 dan 0 </a:t>
            </a: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menjadi</a:t>
            </a:r>
            <a:r>
              <a:rPr lang="en-US" sz="16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1)</a:t>
            </a:r>
            <a:endParaRPr sz="1600" dirty="0">
              <a:latin typeface="Maiandra GD" panose="020E0502030308020204" pitchFamily="34" charset="0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>
            <a:off x="4258076" y="3037093"/>
            <a:ext cx="478466" cy="478466"/>
            <a:chOff x="4843129" y="2727249"/>
            <a:chExt cx="478466" cy="478466"/>
          </a:xfrm>
        </p:grpSpPr>
        <p:sp>
          <p:nvSpPr>
            <p:cNvPr id="192" name="Google Shape;192;p6"/>
            <p:cNvSpPr/>
            <p:nvPr/>
          </p:nvSpPr>
          <p:spPr>
            <a:xfrm>
              <a:off x="4843129" y="2727249"/>
              <a:ext cx="478466" cy="478466"/>
            </a:xfrm>
            <a:prstGeom prst="ellipse">
              <a:avLst/>
            </a:prstGeom>
            <a:solidFill>
              <a:srgbClr val="7788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929941" y="2814739"/>
              <a:ext cx="304843" cy="303485"/>
            </a:xfrm>
            <a:custGeom>
              <a:avLst/>
              <a:gdLst/>
              <a:ahLst/>
              <a:cxnLst/>
              <a:rect l="l" t="t" r="r" b="b"/>
              <a:pathLst>
                <a:path w="3733" h="3722" extrusionOk="0">
                  <a:moveTo>
                    <a:pt x="3452" y="2846"/>
                  </a:moveTo>
                  <a:cubicBezTo>
                    <a:pt x="3259" y="2456"/>
                    <a:pt x="3002" y="2083"/>
                    <a:pt x="2733" y="1750"/>
                  </a:cubicBezTo>
                  <a:cubicBezTo>
                    <a:pt x="2772" y="1599"/>
                    <a:pt x="2806" y="1455"/>
                    <a:pt x="2835" y="1321"/>
                  </a:cubicBezTo>
                  <a:cubicBezTo>
                    <a:pt x="2966" y="1309"/>
                    <a:pt x="3073" y="1213"/>
                    <a:pt x="3102" y="1088"/>
                  </a:cubicBezTo>
                  <a:cubicBezTo>
                    <a:pt x="3248" y="1069"/>
                    <a:pt x="3396" y="1055"/>
                    <a:pt x="3546" y="1048"/>
                  </a:cubicBezTo>
                  <a:cubicBezTo>
                    <a:pt x="3666" y="1294"/>
                    <a:pt x="3733" y="1570"/>
                    <a:pt x="3733" y="1862"/>
                  </a:cubicBezTo>
                  <a:cubicBezTo>
                    <a:pt x="3733" y="2223"/>
                    <a:pt x="3630" y="2560"/>
                    <a:pt x="3452" y="2846"/>
                  </a:cubicBezTo>
                  <a:close/>
                  <a:moveTo>
                    <a:pt x="2813" y="253"/>
                  </a:moveTo>
                  <a:cubicBezTo>
                    <a:pt x="2804" y="335"/>
                    <a:pt x="2785" y="498"/>
                    <a:pt x="2749" y="721"/>
                  </a:cubicBezTo>
                  <a:cubicBezTo>
                    <a:pt x="2616" y="747"/>
                    <a:pt x="2515" y="860"/>
                    <a:pt x="2505" y="997"/>
                  </a:cubicBezTo>
                  <a:cubicBezTo>
                    <a:pt x="2382" y="1025"/>
                    <a:pt x="2262" y="1057"/>
                    <a:pt x="2146" y="1091"/>
                  </a:cubicBezTo>
                  <a:cubicBezTo>
                    <a:pt x="2094" y="1037"/>
                    <a:pt x="2042" y="985"/>
                    <a:pt x="1993" y="937"/>
                  </a:cubicBezTo>
                  <a:cubicBezTo>
                    <a:pt x="1886" y="832"/>
                    <a:pt x="1783" y="734"/>
                    <a:pt x="1685" y="645"/>
                  </a:cubicBezTo>
                  <a:cubicBezTo>
                    <a:pt x="1701" y="608"/>
                    <a:pt x="1711" y="567"/>
                    <a:pt x="1711" y="524"/>
                  </a:cubicBezTo>
                  <a:cubicBezTo>
                    <a:pt x="1711" y="472"/>
                    <a:pt x="1698" y="424"/>
                    <a:pt x="1675" y="381"/>
                  </a:cubicBezTo>
                  <a:cubicBezTo>
                    <a:pt x="1779" y="245"/>
                    <a:pt x="1895" y="117"/>
                    <a:pt x="2025" y="2"/>
                  </a:cubicBezTo>
                  <a:cubicBezTo>
                    <a:pt x="2310" y="26"/>
                    <a:pt x="2578" y="115"/>
                    <a:pt x="2813" y="253"/>
                  </a:cubicBezTo>
                  <a:close/>
                  <a:moveTo>
                    <a:pt x="1529" y="246"/>
                  </a:moveTo>
                  <a:cubicBezTo>
                    <a:pt x="1492" y="230"/>
                    <a:pt x="1451" y="220"/>
                    <a:pt x="1407" y="220"/>
                  </a:cubicBezTo>
                  <a:cubicBezTo>
                    <a:pt x="1349" y="220"/>
                    <a:pt x="1295" y="237"/>
                    <a:pt x="1249" y="265"/>
                  </a:cubicBezTo>
                  <a:cubicBezTo>
                    <a:pt x="1197" y="222"/>
                    <a:pt x="1151" y="185"/>
                    <a:pt x="1112" y="155"/>
                  </a:cubicBezTo>
                  <a:cubicBezTo>
                    <a:pt x="1307" y="68"/>
                    <a:pt x="1519" y="15"/>
                    <a:pt x="1741" y="0"/>
                  </a:cubicBezTo>
                  <a:cubicBezTo>
                    <a:pt x="1666" y="78"/>
                    <a:pt x="1595" y="161"/>
                    <a:pt x="1529" y="246"/>
                  </a:cubicBezTo>
                  <a:close/>
                  <a:moveTo>
                    <a:pt x="1407" y="827"/>
                  </a:moveTo>
                  <a:cubicBezTo>
                    <a:pt x="1459" y="827"/>
                    <a:pt x="1507" y="814"/>
                    <a:pt x="1550" y="791"/>
                  </a:cubicBezTo>
                  <a:cubicBezTo>
                    <a:pt x="1670" y="901"/>
                    <a:pt x="1799" y="1023"/>
                    <a:pt x="1932" y="1157"/>
                  </a:cubicBezTo>
                  <a:cubicBezTo>
                    <a:pt x="1620" y="1258"/>
                    <a:pt x="1340" y="1373"/>
                    <a:pt x="1102" y="1482"/>
                  </a:cubicBezTo>
                  <a:cubicBezTo>
                    <a:pt x="1178" y="1265"/>
                    <a:pt x="1273" y="1042"/>
                    <a:pt x="1389" y="826"/>
                  </a:cubicBezTo>
                  <a:cubicBezTo>
                    <a:pt x="1395" y="826"/>
                    <a:pt x="1401" y="827"/>
                    <a:pt x="1407" y="827"/>
                  </a:cubicBezTo>
                  <a:close/>
                  <a:moveTo>
                    <a:pt x="730" y="2053"/>
                  </a:moveTo>
                  <a:cubicBezTo>
                    <a:pt x="719" y="2103"/>
                    <a:pt x="708" y="2152"/>
                    <a:pt x="698" y="2200"/>
                  </a:cubicBezTo>
                  <a:cubicBezTo>
                    <a:pt x="659" y="2119"/>
                    <a:pt x="624" y="2040"/>
                    <a:pt x="593" y="1965"/>
                  </a:cubicBezTo>
                  <a:cubicBezTo>
                    <a:pt x="651" y="1932"/>
                    <a:pt x="712" y="1898"/>
                    <a:pt x="778" y="1863"/>
                  </a:cubicBezTo>
                  <a:cubicBezTo>
                    <a:pt x="760" y="1928"/>
                    <a:pt x="745" y="1992"/>
                    <a:pt x="730" y="2053"/>
                  </a:cubicBezTo>
                  <a:close/>
                  <a:moveTo>
                    <a:pt x="794" y="2833"/>
                  </a:moveTo>
                  <a:cubicBezTo>
                    <a:pt x="804" y="2832"/>
                    <a:pt x="815" y="2830"/>
                    <a:pt x="825" y="2828"/>
                  </a:cubicBezTo>
                  <a:cubicBezTo>
                    <a:pt x="1016" y="3120"/>
                    <a:pt x="1260" y="3421"/>
                    <a:pt x="1571" y="3705"/>
                  </a:cubicBezTo>
                  <a:cubicBezTo>
                    <a:pt x="1266" y="3656"/>
                    <a:pt x="986" y="3534"/>
                    <a:pt x="749" y="3356"/>
                  </a:cubicBezTo>
                  <a:cubicBezTo>
                    <a:pt x="752" y="3271"/>
                    <a:pt x="763" y="3083"/>
                    <a:pt x="794" y="2833"/>
                  </a:cubicBezTo>
                  <a:close/>
                  <a:moveTo>
                    <a:pt x="996" y="2728"/>
                  </a:moveTo>
                  <a:cubicBezTo>
                    <a:pt x="1042" y="2675"/>
                    <a:pt x="1069" y="2606"/>
                    <a:pt x="1069" y="2531"/>
                  </a:cubicBezTo>
                  <a:cubicBezTo>
                    <a:pt x="1069" y="2407"/>
                    <a:pt x="995" y="2301"/>
                    <a:pt x="889" y="2253"/>
                  </a:cubicBezTo>
                  <a:cubicBezTo>
                    <a:pt x="900" y="2201"/>
                    <a:pt x="912" y="2148"/>
                    <a:pt x="924" y="2093"/>
                  </a:cubicBezTo>
                  <a:cubicBezTo>
                    <a:pt x="950" y="1982"/>
                    <a:pt x="981" y="1864"/>
                    <a:pt x="1018" y="1741"/>
                  </a:cubicBezTo>
                  <a:cubicBezTo>
                    <a:pt x="1032" y="1734"/>
                    <a:pt x="1047" y="1727"/>
                    <a:pt x="1062" y="1719"/>
                  </a:cubicBezTo>
                  <a:cubicBezTo>
                    <a:pt x="1340" y="1586"/>
                    <a:pt x="1689" y="1438"/>
                    <a:pt x="2086" y="1315"/>
                  </a:cubicBezTo>
                  <a:cubicBezTo>
                    <a:pt x="2230" y="1466"/>
                    <a:pt x="2375" y="1627"/>
                    <a:pt x="2516" y="1798"/>
                  </a:cubicBezTo>
                  <a:cubicBezTo>
                    <a:pt x="2368" y="2355"/>
                    <a:pt x="2150" y="3007"/>
                    <a:pt x="1833" y="3671"/>
                  </a:cubicBezTo>
                  <a:cubicBezTo>
                    <a:pt x="1476" y="3371"/>
                    <a:pt x="1203" y="3043"/>
                    <a:pt x="996" y="2728"/>
                  </a:cubicBezTo>
                  <a:close/>
                  <a:moveTo>
                    <a:pt x="2301" y="1253"/>
                  </a:moveTo>
                  <a:cubicBezTo>
                    <a:pt x="2384" y="1230"/>
                    <a:pt x="2469" y="1208"/>
                    <a:pt x="2555" y="1188"/>
                  </a:cubicBezTo>
                  <a:cubicBezTo>
                    <a:pt x="2579" y="1222"/>
                    <a:pt x="2608" y="1251"/>
                    <a:pt x="2643" y="1274"/>
                  </a:cubicBezTo>
                  <a:cubicBezTo>
                    <a:pt x="2623" y="1365"/>
                    <a:pt x="2601" y="1462"/>
                    <a:pt x="2577" y="1562"/>
                  </a:cubicBezTo>
                  <a:cubicBezTo>
                    <a:pt x="2484" y="1453"/>
                    <a:pt x="2391" y="1350"/>
                    <a:pt x="2301" y="1253"/>
                  </a:cubicBezTo>
                  <a:close/>
                  <a:moveTo>
                    <a:pt x="3438" y="856"/>
                  </a:moveTo>
                  <a:cubicBezTo>
                    <a:pt x="3318" y="864"/>
                    <a:pt x="3199" y="876"/>
                    <a:pt x="3082" y="891"/>
                  </a:cubicBezTo>
                  <a:cubicBezTo>
                    <a:pt x="3053" y="830"/>
                    <a:pt x="3005" y="779"/>
                    <a:pt x="2944" y="749"/>
                  </a:cubicBezTo>
                  <a:cubicBezTo>
                    <a:pt x="2970" y="595"/>
                    <a:pt x="2987" y="469"/>
                    <a:pt x="2998" y="378"/>
                  </a:cubicBezTo>
                  <a:cubicBezTo>
                    <a:pt x="3171" y="510"/>
                    <a:pt x="3320" y="672"/>
                    <a:pt x="3438" y="856"/>
                  </a:cubicBezTo>
                  <a:close/>
                  <a:moveTo>
                    <a:pt x="919" y="254"/>
                  </a:moveTo>
                  <a:cubicBezTo>
                    <a:pt x="963" y="289"/>
                    <a:pt x="1033" y="344"/>
                    <a:pt x="1123" y="419"/>
                  </a:cubicBezTo>
                  <a:cubicBezTo>
                    <a:pt x="1111" y="451"/>
                    <a:pt x="1104" y="487"/>
                    <a:pt x="1104" y="524"/>
                  </a:cubicBezTo>
                  <a:cubicBezTo>
                    <a:pt x="1104" y="613"/>
                    <a:pt x="1143" y="694"/>
                    <a:pt x="1206" y="750"/>
                  </a:cubicBezTo>
                  <a:cubicBezTo>
                    <a:pt x="1055" y="1032"/>
                    <a:pt x="940" y="1325"/>
                    <a:pt x="853" y="1601"/>
                  </a:cubicBezTo>
                  <a:cubicBezTo>
                    <a:pt x="733" y="1662"/>
                    <a:pt x="621" y="1721"/>
                    <a:pt x="521" y="1778"/>
                  </a:cubicBezTo>
                  <a:cubicBezTo>
                    <a:pt x="355" y="1317"/>
                    <a:pt x="309" y="957"/>
                    <a:pt x="298" y="851"/>
                  </a:cubicBezTo>
                  <a:cubicBezTo>
                    <a:pt x="456" y="607"/>
                    <a:pt x="669" y="402"/>
                    <a:pt x="919" y="254"/>
                  </a:cubicBezTo>
                  <a:close/>
                  <a:moveTo>
                    <a:pt x="142" y="1148"/>
                  </a:moveTo>
                  <a:cubicBezTo>
                    <a:pt x="177" y="1332"/>
                    <a:pt x="239" y="1586"/>
                    <a:pt x="347" y="1878"/>
                  </a:cubicBezTo>
                  <a:cubicBezTo>
                    <a:pt x="205" y="1963"/>
                    <a:pt x="93" y="2036"/>
                    <a:pt x="14" y="2089"/>
                  </a:cubicBezTo>
                  <a:cubicBezTo>
                    <a:pt x="5" y="2015"/>
                    <a:pt x="0" y="1939"/>
                    <a:pt x="0" y="1862"/>
                  </a:cubicBezTo>
                  <a:cubicBezTo>
                    <a:pt x="0" y="1609"/>
                    <a:pt x="51" y="1368"/>
                    <a:pt x="142" y="1148"/>
                  </a:cubicBezTo>
                  <a:close/>
                  <a:moveTo>
                    <a:pt x="53" y="2303"/>
                  </a:moveTo>
                  <a:cubicBezTo>
                    <a:pt x="118" y="2257"/>
                    <a:pt x="244" y="2171"/>
                    <a:pt x="420" y="2065"/>
                  </a:cubicBezTo>
                  <a:cubicBezTo>
                    <a:pt x="455" y="2150"/>
                    <a:pt x="495" y="2238"/>
                    <a:pt x="540" y="2329"/>
                  </a:cubicBezTo>
                  <a:cubicBezTo>
                    <a:pt x="492" y="2382"/>
                    <a:pt x="463" y="2453"/>
                    <a:pt x="463" y="2531"/>
                  </a:cubicBezTo>
                  <a:cubicBezTo>
                    <a:pt x="463" y="2636"/>
                    <a:pt x="517" y="2730"/>
                    <a:pt x="600" y="2784"/>
                  </a:cubicBezTo>
                  <a:cubicBezTo>
                    <a:pt x="579" y="2949"/>
                    <a:pt x="567" y="3088"/>
                    <a:pt x="559" y="3193"/>
                  </a:cubicBezTo>
                  <a:cubicBezTo>
                    <a:pt x="315" y="2953"/>
                    <a:pt x="136" y="2646"/>
                    <a:pt x="53" y="2303"/>
                  </a:cubicBezTo>
                  <a:close/>
                  <a:moveTo>
                    <a:pt x="2028" y="3722"/>
                  </a:moveTo>
                  <a:cubicBezTo>
                    <a:pt x="2316" y="3112"/>
                    <a:pt x="2523" y="2514"/>
                    <a:pt x="2669" y="1988"/>
                  </a:cubicBezTo>
                  <a:cubicBezTo>
                    <a:pt x="2923" y="2314"/>
                    <a:pt x="3153" y="2667"/>
                    <a:pt x="3321" y="3031"/>
                  </a:cubicBezTo>
                  <a:cubicBezTo>
                    <a:pt x="3010" y="3417"/>
                    <a:pt x="2549" y="3677"/>
                    <a:pt x="2028" y="3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94" name="Google Shape;194;p6"/>
          <p:cNvSpPr txBox="1"/>
          <p:nvPr/>
        </p:nvSpPr>
        <p:spPr>
          <a:xfrm>
            <a:off x="8747852" y="3164099"/>
            <a:ext cx="25938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2D050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Numerical Features</a:t>
            </a:r>
            <a:endParaRPr sz="1600" dirty="0">
              <a:latin typeface="Maiandra GD" panose="020E0502030308020204" pitchFamily="34" charset="0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8889236" y="3510963"/>
            <a:ext cx="245249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Discount_offered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Customer_care_calls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Customer_rating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Cost_of_the_Produc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Prior_purchases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Weight_in_gms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Reached.on.Time_Y.N</a:t>
            </a:r>
            <a:endParaRPr sz="16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495220" y="4862466"/>
            <a:ext cx="3319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A3838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imbalanced pada kolom target variablenya</a:t>
            </a:r>
            <a:endParaRPr sz="2000" b="1">
              <a:solidFill>
                <a:srgbClr val="3A3838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5015812" y="3515559"/>
            <a:ext cx="24524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Warehouse_block</a:t>
            </a:r>
            <a:endParaRPr sz="16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Mode_of_Shipment</a:t>
            </a:r>
            <a:endParaRPr sz="16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Product_importance</a:t>
            </a:r>
            <a:endParaRPr sz="16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</a:pPr>
            <a:r>
              <a:rPr lang="en-US" sz="16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Gender</a:t>
            </a:r>
            <a:endParaRPr sz="1600">
              <a:latin typeface="Maiandra GD" panose="020E0502030308020204" pitchFamily="34" charset="0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8071620" y="3037093"/>
            <a:ext cx="478466" cy="478466"/>
            <a:chOff x="8656673" y="2727249"/>
            <a:chExt cx="478466" cy="478466"/>
          </a:xfrm>
        </p:grpSpPr>
        <p:sp>
          <p:nvSpPr>
            <p:cNvPr id="199" name="Google Shape;199;p6"/>
            <p:cNvSpPr/>
            <p:nvPr/>
          </p:nvSpPr>
          <p:spPr>
            <a:xfrm>
              <a:off x="8656673" y="2727249"/>
              <a:ext cx="478466" cy="47846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743485" y="2857802"/>
              <a:ext cx="304843" cy="217359"/>
            </a:xfrm>
            <a:custGeom>
              <a:avLst/>
              <a:gdLst/>
              <a:ahLst/>
              <a:cxnLst/>
              <a:rect l="l" t="t" r="r" b="b"/>
              <a:pathLst>
                <a:path w="567167" h="404402" extrusionOk="0">
                  <a:moveTo>
                    <a:pt x="206677" y="136244"/>
                  </a:moveTo>
                  <a:cubicBezTo>
                    <a:pt x="170795" y="136244"/>
                    <a:pt x="140655" y="166358"/>
                    <a:pt x="140655" y="202208"/>
                  </a:cubicBezTo>
                  <a:cubicBezTo>
                    <a:pt x="140655" y="236624"/>
                    <a:pt x="170795" y="266738"/>
                    <a:pt x="206677" y="266738"/>
                  </a:cubicBezTo>
                  <a:cubicBezTo>
                    <a:pt x="242558" y="266738"/>
                    <a:pt x="272699" y="238058"/>
                    <a:pt x="272699" y="202208"/>
                  </a:cubicBezTo>
                  <a:cubicBezTo>
                    <a:pt x="272699" y="166358"/>
                    <a:pt x="242558" y="136244"/>
                    <a:pt x="206677" y="136244"/>
                  </a:cubicBezTo>
                  <a:close/>
                  <a:moveTo>
                    <a:pt x="459789" y="65329"/>
                  </a:moveTo>
                  <a:cubicBezTo>
                    <a:pt x="452252" y="68197"/>
                    <a:pt x="445792" y="73935"/>
                    <a:pt x="442203" y="81823"/>
                  </a:cubicBezTo>
                  <a:cubicBezTo>
                    <a:pt x="435026" y="97600"/>
                    <a:pt x="442203" y="116246"/>
                    <a:pt x="457995" y="123417"/>
                  </a:cubicBezTo>
                  <a:cubicBezTo>
                    <a:pt x="475222" y="130588"/>
                    <a:pt x="493884" y="123417"/>
                    <a:pt x="501062" y="107640"/>
                  </a:cubicBezTo>
                  <a:cubicBezTo>
                    <a:pt x="506804" y="91863"/>
                    <a:pt x="499627" y="73217"/>
                    <a:pt x="483835" y="66046"/>
                  </a:cubicBezTo>
                  <a:cubicBezTo>
                    <a:pt x="475940" y="62460"/>
                    <a:pt x="467326" y="62460"/>
                    <a:pt x="459789" y="65329"/>
                  </a:cubicBezTo>
                  <a:close/>
                  <a:moveTo>
                    <a:pt x="445075" y="69"/>
                  </a:moveTo>
                  <a:cubicBezTo>
                    <a:pt x="446510" y="-1365"/>
                    <a:pt x="466608" y="20149"/>
                    <a:pt x="466608" y="20149"/>
                  </a:cubicBezTo>
                  <a:lnTo>
                    <a:pt x="479528" y="21583"/>
                  </a:lnTo>
                  <a:cubicBezTo>
                    <a:pt x="479528" y="21583"/>
                    <a:pt x="499627" y="69"/>
                    <a:pt x="501062" y="1504"/>
                  </a:cubicBezTo>
                  <a:lnTo>
                    <a:pt x="521160" y="10109"/>
                  </a:lnTo>
                  <a:cubicBezTo>
                    <a:pt x="522596" y="10109"/>
                    <a:pt x="521160" y="40229"/>
                    <a:pt x="521160" y="40229"/>
                  </a:cubicBezTo>
                  <a:lnTo>
                    <a:pt x="529774" y="48835"/>
                  </a:lnTo>
                  <a:cubicBezTo>
                    <a:pt x="529774" y="48835"/>
                    <a:pt x="558485" y="48835"/>
                    <a:pt x="559921" y="50269"/>
                  </a:cubicBezTo>
                  <a:lnTo>
                    <a:pt x="567099" y="70349"/>
                  </a:lnTo>
                  <a:cubicBezTo>
                    <a:pt x="568534" y="71783"/>
                    <a:pt x="547001" y="90429"/>
                    <a:pt x="547001" y="90429"/>
                  </a:cubicBezTo>
                  <a:lnTo>
                    <a:pt x="547001" y="103337"/>
                  </a:lnTo>
                  <a:cubicBezTo>
                    <a:pt x="547001" y="103337"/>
                    <a:pt x="567099" y="123417"/>
                    <a:pt x="567099" y="124851"/>
                  </a:cubicBezTo>
                  <a:lnTo>
                    <a:pt x="558485" y="144931"/>
                  </a:lnTo>
                  <a:cubicBezTo>
                    <a:pt x="557050" y="146365"/>
                    <a:pt x="528338" y="144931"/>
                    <a:pt x="528338" y="144931"/>
                  </a:cubicBezTo>
                  <a:lnTo>
                    <a:pt x="518289" y="153537"/>
                  </a:lnTo>
                  <a:cubicBezTo>
                    <a:pt x="518289" y="153537"/>
                    <a:pt x="519725" y="182222"/>
                    <a:pt x="518289" y="182222"/>
                  </a:cubicBezTo>
                  <a:lnTo>
                    <a:pt x="498191" y="189394"/>
                  </a:lnTo>
                  <a:cubicBezTo>
                    <a:pt x="496755" y="190828"/>
                    <a:pt x="476657" y="169314"/>
                    <a:pt x="476657" y="169314"/>
                  </a:cubicBezTo>
                  <a:lnTo>
                    <a:pt x="463737" y="167880"/>
                  </a:lnTo>
                  <a:cubicBezTo>
                    <a:pt x="463737" y="167880"/>
                    <a:pt x="443639" y="187959"/>
                    <a:pt x="442203" y="187959"/>
                  </a:cubicBezTo>
                  <a:lnTo>
                    <a:pt x="422105" y="179354"/>
                  </a:lnTo>
                  <a:cubicBezTo>
                    <a:pt x="420670" y="177920"/>
                    <a:pt x="422105" y="149234"/>
                    <a:pt x="422105" y="149234"/>
                  </a:cubicBezTo>
                  <a:lnTo>
                    <a:pt x="413492" y="140628"/>
                  </a:lnTo>
                  <a:cubicBezTo>
                    <a:pt x="413492" y="140628"/>
                    <a:pt x="383345" y="140628"/>
                    <a:pt x="383345" y="139194"/>
                  </a:cubicBezTo>
                  <a:lnTo>
                    <a:pt x="374731" y="119114"/>
                  </a:lnTo>
                  <a:cubicBezTo>
                    <a:pt x="374731" y="117680"/>
                    <a:pt x="396265" y="99034"/>
                    <a:pt x="396265" y="99034"/>
                  </a:cubicBezTo>
                  <a:lnTo>
                    <a:pt x="396265" y="86126"/>
                  </a:lnTo>
                  <a:cubicBezTo>
                    <a:pt x="396265" y="86126"/>
                    <a:pt x="374731" y="66046"/>
                    <a:pt x="376167" y="64612"/>
                  </a:cubicBezTo>
                  <a:lnTo>
                    <a:pt x="384780" y="44532"/>
                  </a:lnTo>
                  <a:cubicBezTo>
                    <a:pt x="384780" y="43098"/>
                    <a:pt x="414927" y="44532"/>
                    <a:pt x="414927" y="44532"/>
                  </a:cubicBezTo>
                  <a:lnTo>
                    <a:pt x="423541" y="35926"/>
                  </a:lnTo>
                  <a:cubicBezTo>
                    <a:pt x="423541" y="35926"/>
                    <a:pt x="423541" y="7241"/>
                    <a:pt x="424976" y="7241"/>
                  </a:cubicBezTo>
                  <a:close/>
                  <a:moveTo>
                    <a:pt x="182277" y="14"/>
                  </a:moveTo>
                  <a:lnTo>
                    <a:pt x="228206" y="14"/>
                  </a:lnTo>
                  <a:cubicBezTo>
                    <a:pt x="231076" y="14"/>
                    <a:pt x="254040" y="54506"/>
                    <a:pt x="254040" y="54506"/>
                  </a:cubicBezTo>
                  <a:lnTo>
                    <a:pt x="278440" y="64544"/>
                  </a:lnTo>
                  <a:cubicBezTo>
                    <a:pt x="278440" y="64544"/>
                    <a:pt x="332979" y="40166"/>
                    <a:pt x="335850" y="43034"/>
                  </a:cubicBezTo>
                  <a:lnTo>
                    <a:pt x="367426" y="73148"/>
                  </a:lnTo>
                  <a:cubicBezTo>
                    <a:pt x="370296" y="76016"/>
                    <a:pt x="345897" y="130508"/>
                    <a:pt x="345897" y="130508"/>
                  </a:cubicBezTo>
                  <a:lnTo>
                    <a:pt x="355943" y="154886"/>
                  </a:lnTo>
                  <a:cubicBezTo>
                    <a:pt x="355943" y="154886"/>
                    <a:pt x="413354" y="174962"/>
                    <a:pt x="413354" y="177830"/>
                  </a:cubicBezTo>
                  <a:lnTo>
                    <a:pt x="413354" y="222284"/>
                  </a:lnTo>
                  <a:cubicBezTo>
                    <a:pt x="413354" y="226586"/>
                    <a:pt x="355943" y="248096"/>
                    <a:pt x="355943" y="248096"/>
                  </a:cubicBezTo>
                  <a:lnTo>
                    <a:pt x="345897" y="272474"/>
                  </a:lnTo>
                  <a:cubicBezTo>
                    <a:pt x="345897" y="272474"/>
                    <a:pt x="371731" y="325532"/>
                    <a:pt x="368861" y="328400"/>
                  </a:cubicBezTo>
                  <a:lnTo>
                    <a:pt x="337285" y="359948"/>
                  </a:lnTo>
                  <a:cubicBezTo>
                    <a:pt x="334415" y="361382"/>
                    <a:pt x="279875" y="338438"/>
                    <a:pt x="279875" y="338438"/>
                  </a:cubicBezTo>
                  <a:lnTo>
                    <a:pt x="254040" y="348476"/>
                  </a:lnTo>
                  <a:cubicBezTo>
                    <a:pt x="254040" y="348476"/>
                    <a:pt x="233947" y="404402"/>
                    <a:pt x="229641" y="404402"/>
                  </a:cubicBezTo>
                  <a:lnTo>
                    <a:pt x="185148" y="404402"/>
                  </a:lnTo>
                  <a:cubicBezTo>
                    <a:pt x="182277" y="404402"/>
                    <a:pt x="159313" y="348476"/>
                    <a:pt x="159313" y="348476"/>
                  </a:cubicBezTo>
                  <a:lnTo>
                    <a:pt x="133479" y="338438"/>
                  </a:lnTo>
                  <a:cubicBezTo>
                    <a:pt x="133479" y="338438"/>
                    <a:pt x="78939" y="362816"/>
                    <a:pt x="77504" y="361382"/>
                  </a:cubicBezTo>
                  <a:lnTo>
                    <a:pt x="44493" y="329834"/>
                  </a:lnTo>
                  <a:cubicBezTo>
                    <a:pt x="43057" y="326966"/>
                    <a:pt x="67457" y="272474"/>
                    <a:pt x="67457" y="272474"/>
                  </a:cubicBezTo>
                  <a:lnTo>
                    <a:pt x="57410" y="248096"/>
                  </a:lnTo>
                  <a:cubicBezTo>
                    <a:pt x="57410" y="248096"/>
                    <a:pt x="0" y="228020"/>
                    <a:pt x="0" y="225152"/>
                  </a:cubicBezTo>
                  <a:lnTo>
                    <a:pt x="0" y="180698"/>
                  </a:lnTo>
                  <a:cubicBezTo>
                    <a:pt x="0" y="177830"/>
                    <a:pt x="55975" y="156320"/>
                    <a:pt x="55975" y="156320"/>
                  </a:cubicBezTo>
                  <a:lnTo>
                    <a:pt x="67457" y="130508"/>
                  </a:lnTo>
                  <a:cubicBezTo>
                    <a:pt x="67457" y="130508"/>
                    <a:pt x="41622" y="77450"/>
                    <a:pt x="43057" y="74582"/>
                  </a:cubicBezTo>
                  <a:lnTo>
                    <a:pt x="76068" y="43034"/>
                  </a:lnTo>
                  <a:cubicBezTo>
                    <a:pt x="77504" y="41600"/>
                    <a:pt x="133479" y="65978"/>
                    <a:pt x="133479" y="65978"/>
                  </a:cubicBezTo>
                  <a:lnTo>
                    <a:pt x="159313" y="54506"/>
                  </a:lnTo>
                  <a:cubicBezTo>
                    <a:pt x="159313" y="54506"/>
                    <a:pt x="179407" y="14"/>
                    <a:pt x="18227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0274" y="2772243"/>
            <a:ext cx="2222016" cy="191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 txBox="1"/>
          <p:nvPr/>
        </p:nvSpPr>
        <p:spPr>
          <a:xfrm>
            <a:off x="218858" y="3429000"/>
            <a:ext cx="46145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Cleaning</a:t>
            </a:r>
            <a:endParaRPr sz="44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1492457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03</a:t>
            </a:r>
            <a:endParaRPr sz="28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366401" y="3429002"/>
            <a:ext cx="2477386" cy="2200939"/>
          </a:xfrm>
          <a:prstGeom prst="rect">
            <a:avLst/>
          </a:prstGeom>
          <a:solidFill>
            <a:srgbClr val="7788DA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5993538" y="3429000"/>
            <a:ext cx="2477386" cy="22009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401" y="1531660"/>
            <a:ext cx="2477386" cy="247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6647" y="1531660"/>
            <a:ext cx="2477386" cy="247738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8"/>
          <p:cNvSpPr txBox="1"/>
          <p:nvPr/>
        </p:nvSpPr>
        <p:spPr>
          <a:xfrm>
            <a:off x="605192" y="3793745"/>
            <a:ext cx="18426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Missing Value</a:t>
            </a:r>
            <a:endParaRPr sz="2400" b="1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424890" y="4497197"/>
            <a:ext cx="24524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terdapat</a:t>
            </a: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 </a:t>
            </a:r>
            <a:endParaRPr sz="1800" dirty="0">
              <a:latin typeface="Maiandra GD" panose="020E050203030802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missing value</a:t>
            </a:r>
            <a:endParaRPr sz="1800" dirty="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6197923" y="3749428"/>
            <a:ext cx="204830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Duplicate Data</a:t>
            </a:r>
            <a:endParaRPr sz="24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6096000" y="4452880"/>
            <a:ext cx="24524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Tidak terdapat </a:t>
            </a:r>
            <a:endParaRPr sz="1800">
              <a:latin typeface="Maiandra GD" panose="020E0502030308020204" pitchFamily="34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duplikat data</a:t>
            </a:r>
            <a:endParaRPr sz="1800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4406" y="2413305"/>
            <a:ext cx="2868513" cy="321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34641" y="3394700"/>
            <a:ext cx="2752167" cy="10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6891" y="669850"/>
            <a:ext cx="7896251" cy="524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218857" y="3429000"/>
            <a:ext cx="502299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Exploratory </a:t>
            </a:r>
            <a:endParaRPr>
              <a:latin typeface="Maiandra GD" panose="020E0502030308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F3F3F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Data Analysis</a:t>
            </a:r>
            <a:endParaRPr sz="4400" b="1">
              <a:solidFill>
                <a:srgbClr val="3F3F3F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1696686" y="2503968"/>
            <a:ext cx="2067335" cy="579474"/>
          </a:xfrm>
          <a:prstGeom prst="roundRect">
            <a:avLst>
              <a:gd name="adj" fmla="val 50000"/>
            </a:avLst>
          </a:prstGeom>
          <a:solidFill>
            <a:srgbClr val="7788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Maiandra GD" panose="020E0502030308020204" pitchFamily="34" charset="0"/>
                <a:ea typeface="Microsoft Yahei"/>
                <a:cs typeface="Microsoft Yahei"/>
                <a:sym typeface="Microsoft Yahei"/>
              </a:rPr>
              <a:t>PART  04</a:t>
            </a:r>
            <a:endParaRPr sz="2800">
              <a:solidFill>
                <a:schemeClr val="lt1"/>
              </a:solidFill>
              <a:latin typeface="Maiandra GD" panose="020E0502030308020204" pitchFamily="34" charset="0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jpppt.c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1073</Words>
  <Application>Microsoft Office PowerPoint</Application>
  <PresentationFormat>Widescreen</PresentationFormat>
  <Paragraphs>179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Microsoft YaHei</vt:lpstr>
      <vt:lpstr>Microsoft YaHei</vt:lpstr>
      <vt:lpstr>Arial</vt:lpstr>
      <vt:lpstr>Calibri</vt:lpstr>
      <vt:lpstr>Helvetica Neue</vt:lpstr>
      <vt:lpstr>Kristen ITC</vt:lpstr>
      <vt:lpstr>Maiandra GD</vt:lpstr>
      <vt:lpstr>www.freeppt7.com</vt:lpstr>
      <vt:lpstr>www.jpppt.com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Dependence Plot Of Logreg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第一PPT</dc:creator>
  <cp:lastModifiedBy>ASUS</cp:lastModifiedBy>
  <cp:revision>34</cp:revision>
  <dcterms:created xsi:type="dcterms:W3CDTF">2019-06-04T01:01:03Z</dcterms:created>
  <dcterms:modified xsi:type="dcterms:W3CDTF">2022-12-17T13:44:36Z</dcterms:modified>
</cp:coreProperties>
</file>