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318" r:id="rId4"/>
    <p:sldId id="317" r:id="rId5"/>
    <p:sldId id="312" r:id="rId6"/>
    <p:sldId id="31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FDD6E-2D78-494B-8AEE-39AEC2A1E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F21E1B-237F-4F48-BDCF-02A9D29AA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6C12B-9E6F-4679-B896-FC1B5C5E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6711-5F02-49F0-9B83-F18E7DA06DDD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8445A-297C-4019-A526-56C18933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51E590-9A01-4578-9EBF-3D8667EE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97BE-51F2-44D4-854F-434F7506C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4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1700A-189C-489B-90BB-C6878530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74869A-9FE1-4BD8-8C66-E40113AD1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1AF022-C20D-463E-9238-B1E019FF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6711-5F02-49F0-9B83-F18E7DA06DDD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183E86-AFA6-43E2-91F0-F93B3FD7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9B7F0E-1D74-4460-AA4A-EB20DF1C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97BE-51F2-44D4-854F-434F7506C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91FD54A-22C1-436E-B985-2BD30E4F0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A26BC2-79D9-4BA0-A64A-48961B67C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E42E8D-14E2-4574-981E-A21D0238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6711-5F02-49F0-9B83-F18E7DA06DDD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73BA4-1B9E-4AC4-AF53-A3B3FC7B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2EADE-16A1-4190-8D8D-E5FCE0FA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97BE-51F2-44D4-854F-434F7506C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6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899D7-6815-4529-B930-3C845509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4C6AAE-95A5-4F1B-93EA-C1488C1C8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5DE795-A7CC-4430-A423-71BA2F07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6711-5F02-49F0-9B83-F18E7DA06DDD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F1FB0E-11C5-4574-8F96-0077A333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51F05F-1B9D-4393-A92B-7B90B616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97BE-51F2-44D4-854F-434F7506C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85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5DD00-A950-4349-AA39-19B12F2A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F64189-B9D7-4F8D-B8B7-3FC3C0CFE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FC0A24-4F9F-4AEE-BD6A-394956FC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6711-5F02-49F0-9B83-F18E7DA06DDD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AD806-4E19-4FEC-81F3-B85EA110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190B0F-3CC0-41E3-B39D-6E153AAF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97BE-51F2-44D4-854F-434F7506C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04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8DD46-FC78-4E96-96C7-0071D080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A466A-8868-425E-BFF1-1EE7EADD1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E16259-0090-4310-AEFD-50CAC7E9C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3CC1B6-169E-4067-988A-0BE76EF7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6711-5F02-49F0-9B83-F18E7DA06DDD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020EC6-BB45-4F48-888B-9EFA6034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0EC7F0-98AD-4AAE-9C96-35773408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97BE-51F2-44D4-854F-434F7506C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08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C0CF8-12D9-4108-BA2E-BD596BC9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CD7481-C5E8-417F-93BB-B6DCB2F8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B7C456-FEBD-43C0-91E6-46C28BD85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F85A45-5A89-456D-BABF-4FCC17876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B74526-4747-4723-B332-0B58CEA89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997695-C963-4B2C-9342-DFB0899F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6711-5F02-49F0-9B83-F18E7DA06DDD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1E8438-BA4B-40DF-838D-6B6F0E7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AA9A36-C2D2-442C-9BFD-1714B7D0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97BE-51F2-44D4-854F-434F7506C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86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66C01-4487-4822-A263-2E232A71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24D50F-61B6-4600-8ADD-44647733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6711-5F02-49F0-9B83-F18E7DA06DDD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CC1C32-0294-40C0-8B4D-AC85115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527CF7-7235-416D-A5BC-A2D9FC87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97BE-51F2-44D4-854F-434F7506C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49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C8BECF-83C0-42E0-9B0C-C4CBA9A9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6711-5F02-49F0-9B83-F18E7DA06DDD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C709E1-CB6C-41F4-BFB7-D035309B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1DA058-6FE9-4BFD-A727-E6146E2C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97BE-51F2-44D4-854F-434F7506C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53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15B9B-A5D7-4CF4-9EA9-B26A20C4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17AAEC-5A45-4864-84B2-F91B4236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E52E00-67DB-4B64-AC8C-C3913E273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A28C15-8D88-44D5-BB09-18A246E0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6711-5F02-49F0-9B83-F18E7DA06DDD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991B85-0661-4894-8A7E-CF672D85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DEB81D-ABBE-4176-A603-1FDD76E5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97BE-51F2-44D4-854F-434F7506C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17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03A17-611A-4E15-B2AA-37FB6BEF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5E263E5-F42F-493A-9051-CE3A89469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F9302E-12FA-4B8D-8465-FF5760961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A1B77B-34C0-4C2D-A1E0-6C64AFE2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6711-5F02-49F0-9B83-F18E7DA06DDD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24940A-D373-443F-9406-914A81C9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587DCC-978F-4CF1-A430-CE37AD3B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97BE-51F2-44D4-854F-434F7506C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83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AE983A-8472-482F-BF5E-FF1FD108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B83D91-852D-4386-9038-46BD3962E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F13FB7-0186-494B-81C7-6C8C8A52E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16711-5F02-49F0-9B83-F18E7DA06DDD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FFBC23-B65F-4C44-AF09-71581EB1C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DABB86-627A-4ADE-9210-38E58ACA2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97BE-51F2-44D4-854F-434F7506C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8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D2240-E763-409C-BE54-0B437166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C02E-A5B9-144E-8103-07887847B780}" type="slidenum">
              <a:rPr lang="en-JP" smtClean="0"/>
              <a:t>1</a:t>
            </a:fld>
            <a:endParaRPr lang="en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CB5C0C2-0291-48EF-A89A-CE3B4593663F}"/>
              </a:ext>
            </a:extLst>
          </p:cNvPr>
          <p:cNvCxnSpPr>
            <a:cxnSpLocks/>
          </p:cNvCxnSpPr>
          <p:nvPr/>
        </p:nvCxnSpPr>
        <p:spPr>
          <a:xfrm>
            <a:off x="0" y="613186"/>
            <a:ext cx="12192000" cy="0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AA5EFF-5601-42E7-8581-D34D90317A16}"/>
              </a:ext>
            </a:extLst>
          </p:cNvPr>
          <p:cNvSpPr txBox="1"/>
          <p:nvPr/>
        </p:nvSpPr>
        <p:spPr>
          <a:xfrm>
            <a:off x="11279899" y="899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要約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87CD92A-BA3C-4946-B2BB-2AC41170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63" y="964575"/>
            <a:ext cx="6427394" cy="2142465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72BFF1-1384-4656-9B0B-5444F61DA39C}"/>
              </a:ext>
            </a:extLst>
          </p:cNvPr>
          <p:cNvSpPr txBox="1"/>
          <p:nvPr/>
        </p:nvSpPr>
        <p:spPr>
          <a:xfrm>
            <a:off x="4136148" y="406295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パルス放射位置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[int, int]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C989840E-AED3-4799-A1F5-95CEB2798E12}"/>
              </a:ext>
            </a:extLst>
          </p:cNvPr>
          <p:cNvCxnSpPr>
            <a:cxnSpLocks/>
            <a:endCxn id="20" idx="2"/>
          </p:cNvCxnSpPr>
          <p:nvPr/>
        </p:nvCxnSpPr>
        <p:spPr>
          <a:xfrm rot="16200000" flipH="1">
            <a:off x="3479218" y="2868695"/>
            <a:ext cx="3845360" cy="2364810"/>
          </a:xfrm>
          <a:prstGeom prst="bentConnector2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柱 19">
            <a:extLst>
              <a:ext uri="{FF2B5EF4-FFF2-40B4-BE49-F238E27FC236}">
                <a16:creationId xmlns:a16="http://schemas.microsoft.com/office/drawing/2014/main" id="{5AE271C7-3AD6-40BD-91EC-4A14970625FE}"/>
              </a:ext>
            </a:extLst>
          </p:cNvPr>
          <p:cNvSpPr/>
          <p:nvPr/>
        </p:nvSpPr>
        <p:spPr>
          <a:xfrm>
            <a:off x="6584303" y="5515975"/>
            <a:ext cx="914400" cy="91561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0C7DB31-5392-4D96-9E5F-60747D264E78}"/>
              </a:ext>
            </a:extLst>
          </p:cNvPr>
          <p:cNvSpPr txBox="1"/>
          <p:nvPr/>
        </p:nvSpPr>
        <p:spPr>
          <a:xfrm>
            <a:off x="6113204" y="6178233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</a:t>
            </a:r>
            <a:endParaRPr kumimoji="1" lang="en-US" altLang="ja-JP" dirty="0"/>
          </a:p>
          <a:p>
            <a:r>
              <a:rPr kumimoji="1" lang="en-US" altLang="ja-JP" dirty="0"/>
              <a:t>x</a:t>
            </a:r>
            <a:r>
              <a:rPr kumimoji="1" lang="ja-JP" altLang="en-US" dirty="0"/>
              <a:t>位置</a:t>
            </a:r>
            <a:r>
              <a:rPr kumimoji="1" lang="en-US" altLang="ja-JP" dirty="0"/>
              <a:t>_y</a:t>
            </a:r>
            <a:r>
              <a:rPr kumimoji="1" lang="ja-JP" altLang="en-US" dirty="0"/>
              <a:t>位置</a:t>
            </a:r>
            <a:r>
              <a:rPr kumimoji="1" lang="en-US" altLang="ja-JP" dirty="0"/>
              <a:t>.</a:t>
            </a:r>
            <a:r>
              <a:rPr lang="en-US" altLang="ja-JP" dirty="0"/>
              <a:t>bin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5A95262-544F-45C9-8026-BBBF08D73120}"/>
              </a:ext>
            </a:extLst>
          </p:cNvPr>
          <p:cNvSpPr txBox="1"/>
          <p:nvPr/>
        </p:nvSpPr>
        <p:spPr>
          <a:xfrm>
            <a:off x="6107003" y="5177960"/>
            <a:ext cx="17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Echo database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228363-8253-43F5-8D43-525FD120FCB9}"/>
              </a:ext>
            </a:extLst>
          </p:cNvPr>
          <p:cNvSpPr txBox="1"/>
          <p:nvPr/>
        </p:nvSpPr>
        <p:spPr>
          <a:xfrm>
            <a:off x="7572056" y="3877222"/>
            <a:ext cx="3262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/>
              <a:t>以下の情報で角度，指向性計算</a:t>
            </a:r>
            <a:endParaRPr lang="en-US" altLang="ja-JP" sz="1600" dirty="0"/>
          </a:p>
          <a:p>
            <a:pPr algn="ctr"/>
            <a:r>
              <a:rPr lang="ja-JP" altLang="en-US" sz="1600" dirty="0"/>
              <a:t>・放射角度（①）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・左右の受信点の角度（②，③）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・顔の角度（④）</a:t>
            </a:r>
            <a:endParaRPr kumimoji="1" lang="en-US" altLang="ja-JP" sz="1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019481-5F6A-4E36-991E-0972CA9CC498}"/>
              </a:ext>
            </a:extLst>
          </p:cNvPr>
          <p:cNvSpPr txBox="1"/>
          <p:nvPr/>
        </p:nvSpPr>
        <p:spPr>
          <a:xfrm>
            <a:off x="8454509" y="3206310"/>
            <a:ext cx="149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SCAT model</a:t>
            </a:r>
            <a:endParaRPr kumimoji="1" lang="ja-JP" altLang="en-US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5905817-36A9-4AEA-8A73-9AD7D5ACCDDA}"/>
              </a:ext>
            </a:extLst>
          </p:cNvPr>
          <p:cNvCxnSpPr>
            <a:cxnSpLocks/>
            <a:stCxn id="29" idx="0"/>
            <a:endCxn id="35" idx="2"/>
          </p:cNvCxnSpPr>
          <p:nvPr/>
        </p:nvCxnSpPr>
        <p:spPr>
          <a:xfrm flipV="1">
            <a:off x="9203272" y="3575642"/>
            <a:ext cx="0" cy="30158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E2B095B6-3BFD-4A5F-8443-28A0973A03B4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6237210" y="240248"/>
            <a:ext cx="1191186" cy="4740938"/>
          </a:xfrm>
          <a:prstGeom prst="bentConnector2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876BAB7-EDCE-4106-9116-B22ECBE69475}"/>
              </a:ext>
            </a:extLst>
          </p:cNvPr>
          <p:cNvSpPr txBox="1"/>
          <p:nvPr/>
        </p:nvSpPr>
        <p:spPr>
          <a:xfrm>
            <a:off x="6379793" y="105462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左右のエコーに対応した</a:t>
            </a:r>
            <a:endParaRPr kumimoji="1" lang="en-US" altLang="ja-JP" dirty="0"/>
          </a:p>
          <a:p>
            <a:r>
              <a:rPr kumimoji="1" lang="ja-JP" altLang="en-US" dirty="0"/>
              <a:t>フィルタバンクの分割帯域ごとの</a:t>
            </a:r>
            <a:endParaRPr kumimoji="1" lang="en-US" altLang="ja-JP" dirty="0"/>
          </a:p>
          <a:p>
            <a:r>
              <a:rPr kumimoji="1" lang="ja-JP" altLang="en-US" dirty="0"/>
              <a:t>スパイクの時間データ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EEF3387-BEAC-4D00-B198-F5A74CD2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43" y="974298"/>
            <a:ext cx="3166453" cy="3871161"/>
          </a:xfrm>
          <a:prstGeom prst="rect">
            <a:avLst/>
          </a:prstGeom>
        </p:spPr>
      </p:pic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C45655A3-DB80-443A-9759-6E5C4AF9E238}"/>
              </a:ext>
            </a:extLst>
          </p:cNvPr>
          <p:cNvCxnSpPr>
            <a:cxnSpLocks/>
            <a:stCxn id="20" idx="4"/>
            <a:endCxn id="29" idx="2"/>
          </p:cNvCxnSpPr>
          <p:nvPr/>
        </p:nvCxnSpPr>
        <p:spPr>
          <a:xfrm flipV="1">
            <a:off x="7498703" y="4985218"/>
            <a:ext cx="1704569" cy="988562"/>
          </a:xfrm>
          <a:prstGeom prst="bentConnector2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18F8417-B06C-4243-AABA-450C10D9D7FA}"/>
              </a:ext>
            </a:extLst>
          </p:cNvPr>
          <p:cNvSpPr/>
          <p:nvPr/>
        </p:nvSpPr>
        <p:spPr>
          <a:xfrm>
            <a:off x="3778606" y="896270"/>
            <a:ext cx="7134810" cy="417859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48582A1-0951-4114-A473-681BD6CC4A39}"/>
              </a:ext>
            </a:extLst>
          </p:cNvPr>
          <p:cNvSpPr txBox="1"/>
          <p:nvPr/>
        </p:nvSpPr>
        <p:spPr>
          <a:xfrm>
            <a:off x="9760536" y="798254"/>
            <a:ext cx="115288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python</a:t>
            </a:r>
            <a:endParaRPr kumimoji="1" lang="ja-JP" altLang="en-US" sz="2400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81D6A26-0BB4-45CF-B75D-8BA80848861A}"/>
              </a:ext>
            </a:extLst>
          </p:cNvPr>
          <p:cNvSpPr/>
          <p:nvPr/>
        </p:nvSpPr>
        <p:spPr>
          <a:xfrm>
            <a:off x="10256754" y="4654416"/>
            <a:ext cx="1856598" cy="1766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FC41CE7A-30BC-4CCA-8C93-8B31D699F996}"/>
              </a:ext>
            </a:extLst>
          </p:cNvPr>
          <p:cNvGrpSpPr/>
          <p:nvPr/>
        </p:nvGrpSpPr>
        <p:grpSpPr>
          <a:xfrm>
            <a:off x="10368368" y="4695035"/>
            <a:ext cx="1622758" cy="1678832"/>
            <a:chOff x="9648669" y="4783286"/>
            <a:chExt cx="1622758" cy="1678832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F5DD4691-8096-4F34-924D-DBEBF406220A}"/>
                </a:ext>
              </a:extLst>
            </p:cNvPr>
            <p:cNvGrpSpPr/>
            <p:nvPr/>
          </p:nvGrpSpPr>
          <p:grpSpPr>
            <a:xfrm rot="1955623">
              <a:off x="10239752" y="4783286"/>
              <a:ext cx="439443" cy="1627496"/>
              <a:chOff x="10396142" y="4955406"/>
              <a:chExt cx="439443" cy="1627496"/>
            </a:xfrm>
          </p:grpSpPr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257061F3-43DC-47AD-BF60-3B193EFDA975}"/>
                  </a:ext>
                </a:extLst>
              </p:cNvPr>
              <p:cNvSpPr/>
              <p:nvPr/>
            </p:nvSpPr>
            <p:spPr>
              <a:xfrm rot="6635936">
                <a:off x="10426400" y="5665647"/>
                <a:ext cx="230840" cy="29135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3BEEF04C-7E0D-4ED5-ABCD-2CD8AA97549F}"/>
                  </a:ext>
                </a:extLst>
              </p:cNvPr>
              <p:cNvSpPr/>
              <p:nvPr/>
            </p:nvSpPr>
            <p:spPr>
              <a:xfrm rot="1235936">
                <a:off x="10412750" y="5716662"/>
                <a:ext cx="164463" cy="16446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481768C5-14A0-4D6D-8538-4D4A93DA20DE}"/>
                  </a:ext>
                </a:extLst>
              </p:cNvPr>
              <p:cNvSpPr/>
              <p:nvPr/>
            </p:nvSpPr>
            <p:spPr>
              <a:xfrm>
                <a:off x="10412750" y="5254668"/>
                <a:ext cx="164463" cy="16446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5781C3AA-75CD-40CC-81BE-D4DC48980531}"/>
                  </a:ext>
                </a:extLst>
              </p:cNvPr>
              <p:cNvSpPr/>
              <p:nvPr/>
            </p:nvSpPr>
            <p:spPr>
              <a:xfrm>
                <a:off x="10406009" y="6178657"/>
                <a:ext cx="164463" cy="16446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1E68394A-7680-4A37-A54A-40EB806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4998" y="4955406"/>
                <a:ext cx="1090" cy="1627496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87464534-82F2-418B-BA90-FA3F20254713}"/>
                  </a:ext>
                </a:extLst>
              </p:cNvPr>
              <p:cNvCxnSpPr>
                <a:cxnSpLocks/>
              </p:cNvCxnSpPr>
              <p:nvPr/>
            </p:nvCxnSpPr>
            <p:spPr>
              <a:xfrm rot="19644377">
                <a:off x="10558635" y="5709045"/>
                <a:ext cx="206758" cy="29719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638E5B45-6034-4A5A-BA31-5DDD327AD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4981" y="6272152"/>
                <a:ext cx="340604" cy="2178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F6864404-50EA-4C13-857B-D4709EFECB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5781" y="5076355"/>
                <a:ext cx="230541" cy="2580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D7CBD66D-E4B9-49C5-9CC7-410C578B3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8676" y="4999489"/>
              <a:ext cx="0" cy="1462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C27B771-D7D9-40A2-9B36-B96B4F6FFEB8}"/>
                </a:ext>
              </a:extLst>
            </p:cNvPr>
            <p:cNvCxnSpPr>
              <a:cxnSpLocks/>
            </p:cNvCxnSpPr>
            <p:nvPr/>
          </p:nvCxnSpPr>
          <p:spPr>
            <a:xfrm>
              <a:off x="9648669" y="6396836"/>
              <a:ext cx="1490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CECFC84B-7584-4A21-8B24-6AA11F44DC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3152" y="5547849"/>
              <a:ext cx="78712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7356A931-3999-4C21-AB27-85618CCBB7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21280" y="5170450"/>
              <a:ext cx="78712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73D7AEE0-216D-4F02-A9BD-AA5C26E1A0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16926" y="5960900"/>
              <a:ext cx="78712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円弧 70">
              <a:extLst>
                <a:ext uri="{FF2B5EF4-FFF2-40B4-BE49-F238E27FC236}">
                  <a16:creationId xmlns:a16="http://schemas.microsoft.com/office/drawing/2014/main" id="{0857505B-27EF-404C-B35F-F44B63E12DDB}"/>
                </a:ext>
              </a:extLst>
            </p:cNvPr>
            <p:cNvSpPr/>
            <p:nvPr/>
          </p:nvSpPr>
          <p:spPr>
            <a:xfrm rot="1480328">
              <a:off x="10733161" y="5096178"/>
              <a:ext cx="112331" cy="112331"/>
            </a:xfrm>
            <a:prstGeom prst="arc">
              <a:avLst>
                <a:gd name="adj1" fmla="val 16994431"/>
                <a:gd name="adj2" fmla="val 1159098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弧 71">
              <a:extLst>
                <a:ext uri="{FF2B5EF4-FFF2-40B4-BE49-F238E27FC236}">
                  <a16:creationId xmlns:a16="http://schemas.microsoft.com/office/drawing/2014/main" id="{606F93AC-D3D4-4910-AFBD-09BDAABBEC3E}"/>
                </a:ext>
              </a:extLst>
            </p:cNvPr>
            <p:cNvSpPr/>
            <p:nvPr/>
          </p:nvSpPr>
          <p:spPr>
            <a:xfrm>
              <a:off x="10328609" y="5362524"/>
              <a:ext cx="240790" cy="291356"/>
            </a:xfrm>
            <a:prstGeom prst="arc">
              <a:avLst>
                <a:gd name="adj1" fmla="val 16994431"/>
                <a:gd name="adj2" fmla="val 1159098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弧 72">
              <a:extLst>
                <a:ext uri="{FF2B5EF4-FFF2-40B4-BE49-F238E27FC236}">
                  <a16:creationId xmlns:a16="http://schemas.microsoft.com/office/drawing/2014/main" id="{0298BC40-234A-4F4B-8D83-04F959CFD380}"/>
                </a:ext>
              </a:extLst>
            </p:cNvPr>
            <p:cNvSpPr/>
            <p:nvPr/>
          </p:nvSpPr>
          <p:spPr>
            <a:xfrm rot="3056852">
              <a:off x="10289889" y="5462103"/>
              <a:ext cx="218900" cy="264869"/>
            </a:xfrm>
            <a:prstGeom prst="arc">
              <a:avLst>
                <a:gd name="adj1" fmla="val 16994431"/>
                <a:gd name="adj2" fmla="val 1159098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弧 73">
              <a:extLst>
                <a:ext uri="{FF2B5EF4-FFF2-40B4-BE49-F238E27FC236}">
                  <a16:creationId xmlns:a16="http://schemas.microsoft.com/office/drawing/2014/main" id="{FA32828B-51FF-4244-80CE-8B017A329F3A}"/>
                </a:ext>
              </a:extLst>
            </p:cNvPr>
            <p:cNvSpPr/>
            <p:nvPr/>
          </p:nvSpPr>
          <p:spPr>
            <a:xfrm rot="3056852">
              <a:off x="10026899" y="5885310"/>
              <a:ext cx="218900" cy="264869"/>
            </a:xfrm>
            <a:prstGeom prst="arc">
              <a:avLst>
                <a:gd name="adj1" fmla="val 16994431"/>
                <a:gd name="adj2" fmla="val 1159098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0F02EBB-2A91-45AD-ADBE-C56A6E01A6BF}"/>
                </a:ext>
              </a:extLst>
            </p:cNvPr>
            <p:cNvSpPr txBox="1"/>
            <p:nvPr/>
          </p:nvSpPr>
          <p:spPr>
            <a:xfrm>
              <a:off x="10475406" y="55291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78EF379C-6925-4DEF-B0FB-252F1DC3AA87}"/>
                </a:ext>
              </a:extLst>
            </p:cNvPr>
            <p:cNvSpPr txBox="1"/>
            <p:nvPr/>
          </p:nvSpPr>
          <p:spPr>
            <a:xfrm>
              <a:off x="10170068" y="59826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F149CEB-047A-4CB7-863C-3866EB794795}"/>
                </a:ext>
              </a:extLst>
            </p:cNvPr>
            <p:cNvSpPr txBox="1"/>
            <p:nvPr/>
          </p:nvSpPr>
          <p:spPr>
            <a:xfrm>
              <a:off x="10855929" y="48901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③</a:t>
              </a:r>
              <a:endParaRPr kumimoji="1" lang="ja-JP" altLang="en-US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78B3E93D-FE79-4C57-B58F-6F522A249FE2}"/>
                </a:ext>
              </a:extLst>
            </p:cNvPr>
            <p:cNvSpPr txBox="1"/>
            <p:nvPr/>
          </p:nvSpPr>
          <p:spPr>
            <a:xfrm>
              <a:off x="10539629" y="52348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0665ABC0-70BE-4AAA-8857-8DB8C81BF12E}"/>
              </a:ext>
            </a:extLst>
          </p:cNvPr>
          <p:cNvSpPr txBox="1"/>
          <p:nvPr/>
        </p:nvSpPr>
        <p:spPr>
          <a:xfrm>
            <a:off x="947287" y="49421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緑は実装中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305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C55BED0-074C-4311-9E34-A616F143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C02E-A5B9-144E-8103-07887847B780}" type="slidenum">
              <a:rPr lang="en-JP" smtClean="0"/>
              <a:t>2</a:t>
            </a:fld>
            <a:endParaRPr lang="en-JP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5A19003-4B7C-46D3-8DD4-952D91B889DF}"/>
              </a:ext>
            </a:extLst>
          </p:cNvPr>
          <p:cNvCxnSpPr>
            <a:cxnSpLocks/>
          </p:cNvCxnSpPr>
          <p:nvPr/>
        </p:nvCxnSpPr>
        <p:spPr>
          <a:xfrm>
            <a:off x="0" y="613186"/>
            <a:ext cx="12192000" cy="0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4AD517-AA2B-48A4-96C3-00B0D76DCE72}"/>
              </a:ext>
            </a:extLst>
          </p:cNvPr>
          <p:cNvSpPr txBox="1"/>
          <p:nvPr/>
        </p:nvSpPr>
        <p:spPr>
          <a:xfrm>
            <a:off x="10289884" y="8996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想定モデル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20099F-38E0-489D-BC34-BF8241E0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26" y="951399"/>
            <a:ext cx="6427394" cy="21424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58A021-E2CA-4177-A7C5-92542154DDA9}"/>
              </a:ext>
            </a:extLst>
          </p:cNvPr>
          <p:cNvSpPr/>
          <p:nvPr/>
        </p:nvSpPr>
        <p:spPr>
          <a:xfrm>
            <a:off x="989295" y="1845755"/>
            <a:ext cx="289449" cy="342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427E7B93-1C55-486D-8582-04755D5CAA96}"/>
              </a:ext>
            </a:extLst>
          </p:cNvPr>
          <p:cNvSpPr/>
          <p:nvPr/>
        </p:nvSpPr>
        <p:spPr>
          <a:xfrm rot="5400000">
            <a:off x="1394162" y="4826185"/>
            <a:ext cx="230840" cy="2913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5F87C4A-F2CD-4F1B-8230-EB1EBED522D7}"/>
              </a:ext>
            </a:extLst>
          </p:cNvPr>
          <p:cNvSpPr/>
          <p:nvPr/>
        </p:nvSpPr>
        <p:spPr>
          <a:xfrm>
            <a:off x="1370645" y="4889631"/>
            <a:ext cx="164463" cy="16446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8FA09F6-B4AE-4251-AAE9-EB12CF86D419}"/>
              </a:ext>
            </a:extLst>
          </p:cNvPr>
          <p:cNvSpPr/>
          <p:nvPr/>
        </p:nvSpPr>
        <p:spPr>
          <a:xfrm>
            <a:off x="1370645" y="4427637"/>
            <a:ext cx="164463" cy="16446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2B57CF6-725E-4D7C-91E8-824D0F505BB8}"/>
              </a:ext>
            </a:extLst>
          </p:cNvPr>
          <p:cNvSpPr/>
          <p:nvPr/>
        </p:nvSpPr>
        <p:spPr>
          <a:xfrm>
            <a:off x="1363904" y="5351626"/>
            <a:ext cx="164463" cy="16446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7A5BC7-BE87-4106-8F08-60732BE90982}"/>
              </a:ext>
            </a:extLst>
          </p:cNvPr>
          <p:cNvSpPr txBox="1"/>
          <p:nvPr/>
        </p:nvSpPr>
        <p:spPr>
          <a:xfrm>
            <a:off x="238996" y="47916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送信点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B46D332-30BA-49DC-98F1-F7E8915AF8D5}"/>
              </a:ext>
            </a:extLst>
          </p:cNvPr>
          <p:cNvCxnSpPr>
            <a:cxnSpLocks/>
            <a:stCxn id="11" idx="3"/>
            <a:endCxn id="8" idx="2"/>
          </p:cNvCxnSpPr>
          <p:nvPr/>
        </p:nvCxnSpPr>
        <p:spPr>
          <a:xfrm flipV="1">
            <a:off x="1116159" y="4971863"/>
            <a:ext cx="254486" cy="44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499183-8893-44C5-A746-459F14C1D214}"/>
              </a:ext>
            </a:extLst>
          </p:cNvPr>
          <p:cNvSpPr txBox="1"/>
          <p:nvPr/>
        </p:nvSpPr>
        <p:spPr>
          <a:xfrm>
            <a:off x="361895" y="43114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受信点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1D1D732-C676-43DD-B3BD-56B9C59AD73C}"/>
              </a:ext>
            </a:extLst>
          </p:cNvPr>
          <p:cNvCxnSpPr>
            <a:cxnSpLocks/>
            <a:stCxn id="15" idx="3"/>
            <a:endCxn id="9" idx="2"/>
          </p:cNvCxnSpPr>
          <p:nvPr/>
        </p:nvCxnSpPr>
        <p:spPr>
          <a:xfrm>
            <a:off x="1239058" y="4496073"/>
            <a:ext cx="131587" cy="137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93D839D-B22B-4A4A-816E-40A8452DF466}"/>
              </a:ext>
            </a:extLst>
          </p:cNvPr>
          <p:cNvCxnSpPr>
            <a:cxnSpLocks/>
            <a:stCxn id="15" idx="2"/>
            <a:endCxn id="10" idx="1"/>
          </p:cNvCxnSpPr>
          <p:nvPr/>
        </p:nvCxnSpPr>
        <p:spPr>
          <a:xfrm>
            <a:off x="800477" y="4680739"/>
            <a:ext cx="587512" cy="6949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B2FE5BD-A7F9-4B97-ADF5-09F0042DBAF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61895" y="3890665"/>
            <a:ext cx="5450" cy="2102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DE4B77A-F5B5-4186-8463-031AA3FCDE9C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185973" y="5829178"/>
            <a:ext cx="44980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F1C2E55-565F-4E39-A579-3CC9F318EF1C}"/>
              </a:ext>
            </a:extLst>
          </p:cNvPr>
          <p:cNvSpPr txBox="1"/>
          <p:nvPr/>
        </p:nvSpPr>
        <p:spPr>
          <a:xfrm>
            <a:off x="4684003" y="559834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767D8D2-D862-40D0-BE0C-D28E8FA2706E}"/>
              </a:ext>
            </a:extLst>
          </p:cNvPr>
          <p:cNvSpPr txBox="1"/>
          <p:nvPr/>
        </p:nvSpPr>
        <p:spPr>
          <a:xfrm>
            <a:off x="205281" y="34290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y</a:t>
            </a:r>
            <a:endParaRPr kumimoji="1" lang="ja-JP" altLang="en-US" sz="2400" dirty="0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48458C9-65BE-43A9-BDAB-F29B0628C3D4}"/>
              </a:ext>
            </a:extLst>
          </p:cNvPr>
          <p:cNvCxnSpPr>
            <a:cxnSpLocks/>
          </p:cNvCxnSpPr>
          <p:nvPr/>
        </p:nvCxnSpPr>
        <p:spPr>
          <a:xfrm>
            <a:off x="1452893" y="4128375"/>
            <a:ext cx="1090" cy="1627496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D482D1F-3796-4B19-9FC0-4EF64A9664C7}"/>
              </a:ext>
            </a:extLst>
          </p:cNvPr>
          <p:cNvSpPr txBox="1"/>
          <p:nvPr/>
        </p:nvSpPr>
        <p:spPr>
          <a:xfrm>
            <a:off x="1685378" y="454592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 mm</a:t>
            </a:r>
            <a:endParaRPr kumimoji="1" lang="ja-JP" altLang="en-US" dirty="0"/>
          </a:p>
        </p:txBody>
      </p:sp>
      <p:sp>
        <p:nvSpPr>
          <p:cNvPr id="52" name="右中かっこ 51">
            <a:extLst>
              <a:ext uri="{FF2B5EF4-FFF2-40B4-BE49-F238E27FC236}">
                <a16:creationId xmlns:a16="http://schemas.microsoft.com/office/drawing/2014/main" id="{5DF3D340-618B-471F-9146-B9D057100C61}"/>
              </a:ext>
            </a:extLst>
          </p:cNvPr>
          <p:cNvSpPr/>
          <p:nvPr/>
        </p:nvSpPr>
        <p:spPr>
          <a:xfrm>
            <a:off x="1549291" y="4472307"/>
            <a:ext cx="85353" cy="5040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7F637904-E55D-49DD-8BE8-2D6AA54622CF}"/>
              </a:ext>
            </a:extLst>
          </p:cNvPr>
          <p:cNvGrpSpPr/>
          <p:nvPr/>
        </p:nvGrpSpPr>
        <p:grpSpPr>
          <a:xfrm rot="1894916">
            <a:off x="2481540" y="4369722"/>
            <a:ext cx="1152021" cy="1627496"/>
            <a:chOff x="3080110" y="4010086"/>
            <a:chExt cx="1152021" cy="1627496"/>
          </a:xfrm>
        </p:grpSpPr>
        <p:sp>
          <p:nvSpPr>
            <p:cNvPr id="53" name="二等辺三角形 52">
              <a:extLst>
                <a:ext uri="{FF2B5EF4-FFF2-40B4-BE49-F238E27FC236}">
                  <a16:creationId xmlns:a16="http://schemas.microsoft.com/office/drawing/2014/main" id="{F6D354EC-B4AF-46F0-A605-2E599364A594}"/>
                </a:ext>
              </a:extLst>
            </p:cNvPr>
            <p:cNvSpPr/>
            <p:nvPr/>
          </p:nvSpPr>
          <p:spPr>
            <a:xfrm rot="5400000">
              <a:off x="3110368" y="4707896"/>
              <a:ext cx="230840" cy="2913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ACA55DAB-BCEA-4BDD-9D33-E279BAD8289E}"/>
                </a:ext>
              </a:extLst>
            </p:cNvPr>
            <p:cNvSpPr/>
            <p:nvPr/>
          </p:nvSpPr>
          <p:spPr>
            <a:xfrm>
              <a:off x="3086851" y="4771342"/>
              <a:ext cx="164463" cy="16446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455CB8CE-A159-4BE7-B520-1059737D054B}"/>
                </a:ext>
              </a:extLst>
            </p:cNvPr>
            <p:cNvSpPr/>
            <p:nvPr/>
          </p:nvSpPr>
          <p:spPr>
            <a:xfrm>
              <a:off x="3086851" y="4309348"/>
              <a:ext cx="164463" cy="16446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AAA7FBEC-ED3B-4816-A65D-82DA3E8B8FB9}"/>
                </a:ext>
              </a:extLst>
            </p:cNvPr>
            <p:cNvSpPr/>
            <p:nvPr/>
          </p:nvSpPr>
          <p:spPr>
            <a:xfrm>
              <a:off x="3080110" y="5233337"/>
              <a:ext cx="164463" cy="16446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5661ECC-8A5A-4BAD-B3F0-32026E515EC5}"/>
                </a:ext>
              </a:extLst>
            </p:cNvPr>
            <p:cNvCxnSpPr>
              <a:cxnSpLocks/>
            </p:cNvCxnSpPr>
            <p:nvPr/>
          </p:nvCxnSpPr>
          <p:spPr>
            <a:xfrm>
              <a:off x="3161251" y="4010086"/>
              <a:ext cx="1090" cy="1627496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D7FE8662-88F4-4034-A679-4AD7A1034190}"/>
                </a:ext>
              </a:extLst>
            </p:cNvPr>
            <p:cNvSpPr txBox="1"/>
            <p:nvPr/>
          </p:nvSpPr>
          <p:spPr>
            <a:xfrm rot="19705084">
              <a:off x="3391836" y="4296740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10 mm</a:t>
              </a:r>
              <a:endParaRPr kumimoji="1" lang="ja-JP" altLang="en-US" dirty="0"/>
            </a:p>
          </p:txBody>
        </p:sp>
        <p:sp>
          <p:nvSpPr>
            <p:cNvPr id="60" name="右中かっこ 59">
              <a:extLst>
                <a:ext uri="{FF2B5EF4-FFF2-40B4-BE49-F238E27FC236}">
                  <a16:creationId xmlns:a16="http://schemas.microsoft.com/office/drawing/2014/main" id="{C524E47B-D288-46B1-A50B-F79636EFE926}"/>
                </a:ext>
              </a:extLst>
            </p:cNvPr>
            <p:cNvSpPr/>
            <p:nvPr/>
          </p:nvSpPr>
          <p:spPr>
            <a:xfrm>
              <a:off x="3265497" y="4354018"/>
              <a:ext cx="85353" cy="50403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09E0AB00-952F-466D-8873-514E5DC2F866}"/>
              </a:ext>
            </a:extLst>
          </p:cNvPr>
          <p:cNvGrpSpPr/>
          <p:nvPr/>
        </p:nvGrpSpPr>
        <p:grpSpPr>
          <a:xfrm rot="18002100">
            <a:off x="3793071" y="3665362"/>
            <a:ext cx="869490" cy="1627496"/>
            <a:chOff x="3080110" y="4010086"/>
            <a:chExt cx="869490" cy="1627496"/>
          </a:xfrm>
        </p:grpSpPr>
        <p:sp>
          <p:nvSpPr>
            <p:cNvPr id="63" name="二等辺三角形 62">
              <a:extLst>
                <a:ext uri="{FF2B5EF4-FFF2-40B4-BE49-F238E27FC236}">
                  <a16:creationId xmlns:a16="http://schemas.microsoft.com/office/drawing/2014/main" id="{FF97D0CA-F3EF-4F2B-BB6D-D55418760450}"/>
                </a:ext>
              </a:extLst>
            </p:cNvPr>
            <p:cNvSpPr/>
            <p:nvPr/>
          </p:nvSpPr>
          <p:spPr>
            <a:xfrm rot="5400000">
              <a:off x="3110368" y="4707896"/>
              <a:ext cx="230840" cy="2913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2806B3EF-5990-46DC-81A7-7A74FDD74B9E}"/>
                </a:ext>
              </a:extLst>
            </p:cNvPr>
            <p:cNvSpPr/>
            <p:nvPr/>
          </p:nvSpPr>
          <p:spPr>
            <a:xfrm>
              <a:off x="3086851" y="4771342"/>
              <a:ext cx="164463" cy="16446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FBB6DB1-AB8A-4F74-97A0-77696706A296}"/>
                </a:ext>
              </a:extLst>
            </p:cNvPr>
            <p:cNvSpPr/>
            <p:nvPr/>
          </p:nvSpPr>
          <p:spPr>
            <a:xfrm>
              <a:off x="3086851" y="4309348"/>
              <a:ext cx="164463" cy="16446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8E141AC8-B4FB-4762-BA01-5D3D99FE6C61}"/>
                </a:ext>
              </a:extLst>
            </p:cNvPr>
            <p:cNvSpPr/>
            <p:nvPr/>
          </p:nvSpPr>
          <p:spPr>
            <a:xfrm>
              <a:off x="3080110" y="5233337"/>
              <a:ext cx="164463" cy="16446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920D44D5-D606-4D99-9D44-7D9F2A08F967}"/>
                </a:ext>
              </a:extLst>
            </p:cNvPr>
            <p:cNvCxnSpPr>
              <a:cxnSpLocks/>
            </p:cNvCxnSpPr>
            <p:nvPr/>
          </p:nvCxnSpPr>
          <p:spPr>
            <a:xfrm>
              <a:off x="3161251" y="4010086"/>
              <a:ext cx="1090" cy="1627496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6DF95BA2-A457-4002-992C-E8598BAA823D}"/>
                </a:ext>
              </a:extLst>
            </p:cNvPr>
            <p:cNvSpPr txBox="1"/>
            <p:nvPr/>
          </p:nvSpPr>
          <p:spPr>
            <a:xfrm rot="3597900">
              <a:off x="3344786" y="451661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10 mm</a:t>
              </a:r>
              <a:endParaRPr kumimoji="1" lang="ja-JP" altLang="en-US" dirty="0"/>
            </a:p>
          </p:txBody>
        </p:sp>
        <p:sp>
          <p:nvSpPr>
            <p:cNvPr id="69" name="右中かっこ 68">
              <a:extLst>
                <a:ext uri="{FF2B5EF4-FFF2-40B4-BE49-F238E27FC236}">
                  <a16:creationId xmlns:a16="http://schemas.microsoft.com/office/drawing/2014/main" id="{CB695E11-BFED-4FAC-B914-2F1CCE540CBC}"/>
                </a:ext>
              </a:extLst>
            </p:cNvPr>
            <p:cNvSpPr/>
            <p:nvPr/>
          </p:nvSpPr>
          <p:spPr>
            <a:xfrm>
              <a:off x="3265497" y="4354018"/>
              <a:ext cx="85353" cy="50403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A205C0C-50FA-4BC7-B3A6-F44FEA4EC10C}"/>
              </a:ext>
            </a:extLst>
          </p:cNvPr>
          <p:cNvSpPr txBox="1"/>
          <p:nvPr/>
        </p:nvSpPr>
        <p:spPr>
          <a:xfrm>
            <a:off x="1205278" y="60386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送受信点の位置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BD89021-4F30-4AFE-88E8-DEB782B69E36}"/>
              </a:ext>
            </a:extLst>
          </p:cNvPr>
          <p:cNvSpPr txBox="1"/>
          <p:nvPr/>
        </p:nvSpPr>
        <p:spPr>
          <a:xfrm>
            <a:off x="7416689" y="1120676"/>
            <a:ext cx="50321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キクガシラコウモリ</a:t>
            </a:r>
            <a:endParaRPr kumimoji="1" lang="en-US" altLang="ja-JP" dirty="0"/>
          </a:p>
          <a:p>
            <a:r>
              <a:rPr kumimoji="1" lang="ja-JP" altLang="en-US" dirty="0"/>
              <a:t>・パルス</a:t>
            </a:r>
            <a:endParaRPr kumimoji="1" lang="en-US" altLang="ja-JP" dirty="0"/>
          </a:p>
          <a:p>
            <a:r>
              <a:rPr kumimoji="1" lang="ja-JP" altLang="en-US" dirty="0"/>
              <a:t>　・音圧最大が第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倍音の約</a:t>
            </a:r>
            <a:r>
              <a:rPr kumimoji="1" lang="en-US" altLang="ja-JP" dirty="0"/>
              <a:t>70kHz</a:t>
            </a:r>
          </a:p>
          <a:p>
            <a:r>
              <a:rPr kumimoji="1" lang="ja-JP" altLang="en-US" dirty="0"/>
              <a:t>　・指向性は約</a:t>
            </a:r>
            <a:r>
              <a:rPr kumimoji="1" lang="en-US" altLang="ja-JP" dirty="0"/>
              <a:t>25</a:t>
            </a:r>
            <a:r>
              <a:rPr kumimoji="1" lang="ja-JP" altLang="en-US" dirty="0"/>
              <a:t>度で</a:t>
            </a:r>
            <a:r>
              <a:rPr kumimoji="1" lang="en-US" altLang="ja-JP" dirty="0"/>
              <a:t>-6dB</a:t>
            </a:r>
          </a:p>
          <a:p>
            <a:r>
              <a:rPr kumimoji="1" lang="ja-JP" altLang="en-US" dirty="0"/>
              <a:t>　・耳の指向性はまだ不明</a:t>
            </a:r>
            <a:endParaRPr kumimoji="1" lang="en-US" altLang="ja-JP" dirty="0"/>
          </a:p>
          <a:p>
            <a:r>
              <a:rPr kumimoji="1" lang="ja-JP" altLang="en-US" dirty="0"/>
              <a:t>　（カージオイドでまずは良いかと思います）</a:t>
            </a:r>
            <a:endParaRPr kumimoji="1" lang="en-US" altLang="ja-JP" dirty="0"/>
          </a:p>
          <a:p>
            <a:r>
              <a:rPr kumimoji="1" lang="en-US" altLang="ja-JP" dirty="0"/>
              <a:t>SCAT</a:t>
            </a:r>
            <a:r>
              <a:rPr kumimoji="1" lang="ja-JP" altLang="en-US" dirty="0"/>
              <a:t>モデルの帯域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20 – 100 kHz</a:t>
            </a:r>
            <a:r>
              <a:rPr kumimoji="1" lang="ja-JP" altLang="en-US" dirty="0"/>
              <a:t>の</a:t>
            </a:r>
            <a:r>
              <a:rPr kumimoji="1" lang="en-US" altLang="ja-JP" dirty="0"/>
              <a:t>81</a:t>
            </a:r>
            <a:r>
              <a:rPr kumimoji="1" lang="ja-JP" altLang="en-US" dirty="0"/>
              <a:t>分割のフィルタバンク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93A685D-572B-4D4A-9451-FBD776B6E8DB}"/>
              </a:ext>
            </a:extLst>
          </p:cNvPr>
          <p:cNvSpPr txBox="1"/>
          <p:nvPr/>
        </p:nvSpPr>
        <p:spPr>
          <a:xfrm>
            <a:off x="3604764" y="307505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4.5 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C384C09-0F18-4BC5-9763-88EDA37BF962}"/>
              </a:ext>
            </a:extLst>
          </p:cNvPr>
          <p:cNvSpPr txBox="1"/>
          <p:nvPr/>
        </p:nvSpPr>
        <p:spPr>
          <a:xfrm>
            <a:off x="90829" y="185968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1.5 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C25FBD-438A-423D-BE3A-03DC69E781C9}"/>
              </a:ext>
            </a:extLst>
          </p:cNvPr>
          <p:cNvSpPr txBox="1"/>
          <p:nvPr/>
        </p:nvSpPr>
        <p:spPr>
          <a:xfrm>
            <a:off x="3038310" y="12060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アクリル板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921EEEE-44A6-4323-BC0F-4CEC7CC8AFA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377138" y="1390740"/>
            <a:ext cx="6469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1AA1E8B-A6A0-444C-9F77-5E4A219ABF70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347042" y="1390740"/>
            <a:ext cx="6912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F2607BF-4197-48FE-8FEC-073AD1C4A55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707724" y="1575406"/>
            <a:ext cx="0" cy="515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0F29630-57E8-4F45-A63D-CFBDA161EE79}"/>
              </a:ext>
            </a:extLst>
          </p:cNvPr>
          <p:cNvCxnSpPr>
            <a:cxnSpLocks/>
          </p:cNvCxnSpPr>
          <p:nvPr/>
        </p:nvCxnSpPr>
        <p:spPr>
          <a:xfrm>
            <a:off x="1173363" y="2031377"/>
            <a:ext cx="2484703" cy="938157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AB0C729-D0D4-4918-9D1F-F9C3C883646F}"/>
              </a:ext>
            </a:extLst>
          </p:cNvPr>
          <p:cNvSpPr txBox="1"/>
          <p:nvPr/>
        </p:nvSpPr>
        <p:spPr>
          <a:xfrm>
            <a:off x="2425862" y="2229012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エコー計測距離 </a:t>
            </a:r>
            <a:r>
              <a:rPr kumimoji="1" lang="en-US" altLang="ja-JP" dirty="0"/>
              <a:t>: </a:t>
            </a:r>
            <a:r>
              <a:rPr kumimoji="1" lang="ja-JP" altLang="en-US" dirty="0"/>
              <a:t>約</a:t>
            </a:r>
            <a:r>
              <a:rPr kumimoji="1" lang="en-US" altLang="ja-JP" dirty="0"/>
              <a:t>2.5 m</a:t>
            </a:r>
            <a:r>
              <a:rPr kumimoji="1" lang="ja-JP" altLang="en-US" dirty="0"/>
              <a:t>（できれば</a:t>
            </a:r>
            <a:r>
              <a:rPr kumimoji="1" lang="en-US" altLang="ja-JP" dirty="0"/>
              <a:t>3 m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57767E0-DE9E-4AA4-80D3-0CA300CDEEDD}"/>
              </a:ext>
            </a:extLst>
          </p:cNvPr>
          <p:cNvCxnSpPr>
            <a:cxnSpLocks/>
          </p:cNvCxnSpPr>
          <p:nvPr/>
        </p:nvCxnSpPr>
        <p:spPr>
          <a:xfrm flipV="1">
            <a:off x="1465568" y="4980934"/>
            <a:ext cx="4396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5B60F63-EEDD-4B5A-B9AD-545A69AFF291}"/>
              </a:ext>
            </a:extLst>
          </p:cNvPr>
          <p:cNvCxnSpPr>
            <a:cxnSpLocks/>
          </p:cNvCxnSpPr>
          <p:nvPr/>
        </p:nvCxnSpPr>
        <p:spPr>
          <a:xfrm>
            <a:off x="1452876" y="5456893"/>
            <a:ext cx="340604" cy="2178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5095E7B0-810E-49EE-861D-66850FA2C9BA}"/>
              </a:ext>
            </a:extLst>
          </p:cNvPr>
          <p:cNvCxnSpPr>
            <a:cxnSpLocks/>
          </p:cNvCxnSpPr>
          <p:nvPr/>
        </p:nvCxnSpPr>
        <p:spPr>
          <a:xfrm flipV="1">
            <a:off x="1453676" y="4241476"/>
            <a:ext cx="230541" cy="25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8FFD547-E7E5-49D3-8003-76C498C8B3F4}"/>
              </a:ext>
            </a:extLst>
          </p:cNvPr>
          <p:cNvSpPr txBox="1"/>
          <p:nvPr/>
        </p:nvSpPr>
        <p:spPr>
          <a:xfrm>
            <a:off x="5576145" y="4341958"/>
            <a:ext cx="5750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送信点から受信点は常に直線距離で</a:t>
            </a:r>
            <a:r>
              <a:rPr kumimoji="1" lang="en-US" altLang="ja-JP" dirty="0"/>
              <a:t>10mm</a:t>
            </a:r>
          </a:p>
          <a:p>
            <a:r>
              <a:rPr kumimoji="1" lang="ja-JP" altLang="en-US" dirty="0"/>
              <a:t>カージオイドの</a:t>
            </a:r>
            <a:r>
              <a:rPr kumimoji="1" lang="en-US" altLang="ja-JP" dirty="0"/>
              <a:t>0</a:t>
            </a:r>
            <a:r>
              <a:rPr kumimoji="1" lang="ja-JP" altLang="en-US" dirty="0"/>
              <a:t>度方向は</a:t>
            </a:r>
            <a:endParaRPr kumimoji="1" lang="en-US" altLang="ja-JP" dirty="0"/>
          </a:p>
          <a:p>
            <a:r>
              <a:rPr lang="ja-JP" altLang="en-US" dirty="0"/>
              <a:t>送信点はパルス放射方向</a:t>
            </a:r>
            <a:endParaRPr lang="en-US" altLang="ja-JP" dirty="0"/>
          </a:p>
          <a:p>
            <a:r>
              <a:rPr kumimoji="1" lang="ja-JP" altLang="en-US" dirty="0"/>
              <a:t>受信点はパルス放射方向から外側に</a:t>
            </a:r>
            <a:r>
              <a:rPr kumimoji="1" lang="en-US" altLang="ja-JP" dirty="0"/>
              <a:t>60</a:t>
            </a:r>
            <a:r>
              <a:rPr kumimoji="1" lang="ja-JP" altLang="en-US" dirty="0"/>
              <a:t>度？（要検討）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9E43220-CFA8-4560-B28B-C9B3A473EFB3}"/>
              </a:ext>
            </a:extLst>
          </p:cNvPr>
          <p:cNvSpPr txBox="1"/>
          <p:nvPr/>
        </p:nvSpPr>
        <p:spPr>
          <a:xfrm>
            <a:off x="1359116" y="127676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0.66 m</a:t>
            </a:r>
            <a:endParaRPr kumimoji="1" lang="ja-JP" altLang="en-US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EA1389F-BFB7-495A-AC89-F1EE7E18F477}"/>
              </a:ext>
            </a:extLst>
          </p:cNvPr>
          <p:cNvCxnSpPr>
            <a:cxnSpLocks/>
          </p:cNvCxnSpPr>
          <p:nvPr/>
        </p:nvCxnSpPr>
        <p:spPr>
          <a:xfrm>
            <a:off x="2209800" y="970071"/>
            <a:ext cx="0" cy="91363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C859E59-0C67-4DDE-993A-CC07B88CF716}"/>
              </a:ext>
            </a:extLst>
          </p:cNvPr>
          <p:cNvCxnSpPr>
            <a:cxnSpLocks/>
          </p:cNvCxnSpPr>
          <p:nvPr/>
        </p:nvCxnSpPr>
        <p:spPr>
          <a:xfrm>
            <a:off x="860326" y="907018"/>
            <a:ext cx="1427047" cy="543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F26BEBE-2B19-4CB6-A03A-CFCB8E83A3ED}"/>
              </a:ext>
            </a:extLst>
          </p:cNvPr>
          <p:cNvCxnSpPr>
            <a:cxnSpLocks/>
          </p:cNvCxnSpPr>
          <p:nvPr/>
        </p:nvCxnSpPr>
        <p:spPr>
          <a:xfrm>
            <a:off x="2289810" y="911016"/>
            <a:ext cx="1427047" cy="543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0E8A9B8-8FED-4C60-92CF-D8A1B44D7086}"/>
              </a:ext>
            </a:extLst>
          </p:cNvPr>
          <p:cNvCxnSpPr>
            <a:cxnSpLocks/>
          </p:cNvCxnSpPr>
          <p:nvPr/>
        </p:nvCxnSpPr>
        <p:spPr>
          <a:xfrm>
            <a:off x="3719296" y="918215"/>
            <a:ext cx="1427047" cy="543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F59F108D-7FF2-46BB-8D30-CC5F351A5A65}"/>
              </a:ext>
            </a:extLst>
          </p:cNvPr>
          <p:cNvCxnSpPr>
            <a:cxnSpLocks/>
          </p:cNvCxnSpPr>
          <p:nvPr/>
        </p:nvCxnSpPr>
        <p:spPr>
          <a:xfrm>
            <a:off x="5146343" y="912630"/>
            <a:ext cx="2141377" cy="110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E8A97C2-AD55-4D34-BEEA-0E608B2750F2}"/>
              </a:ext>
            </a:extLst>
          </p:cNvPr>
          <p:cNvSpPr txBox="1"/>
          <p:nvPr/>
        </p:nvSpPr>
        <p:spPr>
          <a:xfrm>
            <a:off x="1298431" y="61363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.0 m</a:t>
            </a:r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54FE089-20E2-4ECF-81BF-0C858C928B7E}"/>
              </a:ext>
            </a:extLst>
          </p:cNvPr>
          <p:cNvSpPr txBox="1"/>
          <p:nvPr/>
        </p:nvSpPr>
        <p:spPr>
          <a:xfrm>
            <a:off x="2661517" y="6137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.0 m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DBF6837-8C91-4A11-83A0-6497EC0A1569}"/>
              </a:ext>
            </a:extLst>
          </p:cNvPr>
          <p:cNvSpPr txBox="1"/>
          <p:nvPr/>
        </p:nvSpPr>
        <p:spPr>
          <a:xfrm>
            <a:off x="4088564" y="61707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.0 m</a:t>
            </a:r>
            <a:endParaRPr kumimoji="1" lang="ja-JP" altLang="en-US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FCE2C7F-3ECF-41C4-A886-5A1D1E86BAA9}"/>
              </a:ext>
            </a:extLst>
          </p:cNvPr>
          <p:cNvSpPr txBox="1"/>
          <p:nvPr/>
        </p:nvSpPr>
        <p:spPr>
          <a:xfrm>
            <a:off x="5681195" y="597627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.5 m(</a:t>
            </a:r>
            <a:r>
              <a:rPr kumimoji="1" lang="ja-JP" altLang="en-US" dirty="0"/>
              <a:t>そんなにいらないかも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28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C55BED0-074C-4311-9E34-A616F143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C02E-A5B9-144E-8103-07887847B780}" type="slidenum">
              <a:rPr lang="en-JP" smtClean="0"/>
              <a:t>3</a:t>
            </a:fld>
            <a:endParaRPr lang="en-JP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5A19003-4B7C-46D3-8DD4-952D91B889DF}"/>
              </a:ext>
            </a:extLst>
          </p:cNvPr>
          <p:cNvCxnSpPr>
            <a:cxnSpLocks/>
          </p:cNvCxnSpPr>
          <p:nvPr/>
        </p:nvCxnSpPr>
        <p:spPr>
          <a:xfrm>
            <a:off x="0" y="613186"/>
            <a:ext cx="12192000" cy="0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4AD517-AA2B-48A4-96C3-00B0D76DCE72}"/>
              </a:ext>
            </a:extLst>
          </p:cNvPr>
          <p:cNvSpPr txBox="1"/>
          <p:nvPr/>
        </p:nvSpPr>
        <p:spPr>
          <a:xfrm>
            <a:off x="10289884" y="8996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想定モデル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20099F-38E0-489D-BC34-BF8241E0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26" y="951399"/>
            <a:ext cx="6427394" cy="21424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58A021-E2CA-4177-A7C5-92542154DDA9}"/>
              </a:ext>
            </a:extLst>
          </p:cNvPr>
          <p:cNvSpPr/>
          <p:nvPr/>
        </p:nvSpPr>
        <p:spPr>
          <a:xfrm>
            <a:off x="989295" y="1845755"/>
            <a:ext cx="289449" cy="342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427E7B93-1C55-486D-8582-04755D5CAA96}"/>
              </a:ext>
            </a:extLst>
          </p:cNvPr>
          <p:cNvSpPr/>
          <p:nvPr/>
        </p:nvSpPr>
        <p:spPr>
          <a:xfrm rot="5400000">
            <a:off x="1394162" y="4826185"/>
            <a:ext cx="230840" cy="2913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5F87C4A-F2CD-4F1B-8230-EB1EBED522D7}"/>
              </a:ext>
            </a:extLst>
          </p:cNvPr>
          <p:cNvSpPr/>
          <p:nvPr/>
        </p:nvSpPr>
        <p:spPr>
          <a:xfrm>
            <a:off x="1370645" y="4889631"/>
            <a:ext cx="164463" cy="16446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8FA09F6-B4AE-4251-AAE9-EB12CF86D419}"/>
              </a:ext>
            </a:extLst>
          </p:cNvPr>
          <p:cNvSpPr/>
          <p:nvPr/>
        </p:nvSpPr>
        <p:spPr>
          <a:xfrm>
            <a:off x="1370645" y="4427637"/>
            <a:ext cx="164463" cy="16446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2B57CF6-725E-4D7C-91E8-824D0F505BB8}"/>
              </a:ext>
            </a:extLst>
          </p:cNvPr>
          <p:cNvSpPr/>
          <p:nvPr/>
        </p:nvSpPr>
        <p:spPr>
          <a:xfrm>
            <a:off x="1363904" y="5351626"/>
            <a:ext cx="164463" cy="16446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7A5BC7-BE87-4106-8F08-60732BE90982}"/>
              </a:ext>
            </a:extLst>
          </p:cNvPr>
          <p:cNvSpPr txBox="1"/>
          <p:nvPr/>
        </p:nvSpPr>
        <p:spPr>
          <a:xfrm>
            <a:off x="238996" y="47916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送信点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B46D332-30BA-49DC-98F1-F7E8915AF8D5}"/>
              </a:ext>
            </a:extLst>
          </p:cNvPr>
          <p:cNvCxnSpPr>
            <a:cxnSpLocks/>
            <a:stCxn id="11" idx="3"/>
            <a:endCxn id="8" idx="2"/>
          </p:cNvCxnSpPr>
          <p:nvPr/>
        </p:nvCxnSpPr>
        <p:spPr>
          <a:xfrm flipV="1">
            <a:off x="1116159" y="4971863"/>
            <a:ext cx="254486" cy="44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499183-8893-44C5-A746-459F14C1D214}"/>
              </a:ext>
            </a:extLst>
          </p:cNvPr>
          <p:cNvSpPr txBox="1"/>
          <p:nvPr/>
        </p:nvSpPr>
        <p:spPr>
          <a:xfrm>
            <a:off x="361895" y="43114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受信点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1D1D732-C676-43DD-B3BD-56B9C59AD73C}"/>
              </a:ext>
            </a:extLst>
          </p:cNvPr>
          <p:cNvCxnSpPr>
            <a:cxnSpLocks/>
            <a:stCxn id="15" idx="3"/>
            <a:endCxn id="9" idx="2"/>
          </p:cNvCxnSpPr>
          <p:nvPr/>
        </p:nvCxnSpPr>
        <p:spPr>
          <a:xfrm>
            <a:off x="1239058" y="4496073"/>
            <a:ext cx="131587" cy="137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93D839D-B22B-4A4A-816E-40A8452DF466}"/>
              </a:ext>
            </a:extLst>
          </p:cNvPr>
          <p:cNvCxnSpPr>
            <a:cxnSpLocks/>
            <a:stCxn id="15" idx="2"/>
            <a:endCxn id="10" idx="1"/>
          </p:cNvCxnSpPr>
          <p:nvPr/>
        </p:nvCxnSpPr>
        <p:spPr>
          <a:xfrm>
            <a:off x="800477" y="4680739"/>
            <a:ext cx="587512" cy="6949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B2FE5BD-A7F9-4B97-ADF5-09F0042DBAF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61895" y="3890665"/>
            <a:ext cx="5450" cy="2102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DE4B77A-F5B5-4186-8463-031AA3FCDE9C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185973" y="5829178"/>
            <a:ext cx="44980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F1C2E55-565F-4E39-A579-3CC9F318EF1C}"/>
              </a:ext>
            </a:extLst>
          </p:cNvPr>
          <p:cNvSpPr txBox="1"/>
          <p:nvPr/>
        </p:nvSpPr>
        <p:spPr>
          <a:xfrm>
            <a:off x="4684003" y="559834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767D8D2-D862-40D0-BE0C-D28E8FA2706E}"/>
              </a:ext>
            </a:extLst>
          </p:cNvPr>
          <p:cNvSpPr txBox="1"/>
          <p:nvPr/>
        </p:nvSpPr>
        <p:spPr>
          <a:xfrm>
            <a:off x="205281" y="34290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y</a:t>
            </a:r>
            <a:endParaRPr kumimoji="1" lang="ja-JP" altLang="en-US" sz="2400" dirty="0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48458C9-65BE-43A9-BDAB-F29B0628C3D4}"/>
              </a:ext>
            </a:extLst>
          </p:cNvPr>
          <p:cNvCxnSpPr>
            <a:cxnSpLocks/>
          </p:cNvCxnSpPr>
          <p:nvPr/>
        </p:nvCxnSpPr>
        <p:spPr>
          <a:xfrm>
            <a:off x="1452893" y="4128375"/>
            <a:ext cx="1090" cy="1627496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D482D1F-3796-4B19-9FC0-4EF64A9664C7}"/>
              </a:ext>
            </a:extLst>
          </p:cNvPr>
          <p:cNvSpPr txBox="1"/>
          <p:nvPr/>
        </p:nvSpPr>
        <p:spPr>
          <a:xfrm>
            <a:off x="1685378" y="454592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 mm</a:t>
            </a:r>
            <a:endParaRPr kumimoji="1" lang="ja-JP" altLang="en-US" dirty="0"/>
          </a:p>
        </p:txBody>
      </p:sp>
      <p:sp>
        <p:nvSpPr>
          <p:cNvPr id="52" name="右中かっこ 51">
            <a:extLst>
              <a:ext uri="{FF2B5EF4-FFF2-40B4-BE49-F238E27FC236}">
                <a16:creationId xmlns:a16="http://schemas.microsoft.com/office/drawing/2014/main" id="{5DF3D340-618B-471F-9146-B9D057100C61}"/>
              </a:ext>
            </a:extLst>
          </p:cNvPr>
          <p:cNvSpPr/>
          <p:nvPr/>
        </p:nvSpPr>
        <p:spPr>
          <a:xfrm>
            <a:off x="1549291" y="4472307"/>
            <a:ext cx="85353" cy="5040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7F637904-E55D-49DD-8BE8-2D6AA54622CF}"/>
              </a:ext>
            </a:extLst>
          </p:cNvPr>
          <p:cNvGrpSpPr/>
          <p:nvPr/>
        </p:nvGrpSpPr>
        <p:grpSpPr>
          <a:xfrm rot="1894916">
            <a:off x="2481540" y="4369722"/>
            <a:ext cx="1152021" cy="1627496"/>
            <a:chOff x="3080110" y="4010086"/>
            <a:chExt cx="1152021" cy="1627496"/>
          </a:xfrm>
        </p:grpSpPr>
        <p:sp>
          <p:nvSpPr>
            <p:cNvPr id="53" name="二等辺三角形 52">
              <a:extLst>
                <a:ext uri="{FF2B5EF4-FFF2-40B4-BE49-F238E27FC236}">
                  <a16:creationId xmlns:a16="http://schemas.microsoft.com/office/drawing/2014/main" id="{F6D354EC-B4AF-46F0-A605-2E599364A594}"/>
                </a:ext>
              </a:extLst>
            </p:cNvPr>
            <p:cNvSpPr/>
            <p:nvPr/>
          </p:nvSpPr>
          <p:spPr>
            <a:xfrm rot="5400000">
              <a:off x="3110368" y="4707896"/>
              <a:ext cx="230840" cy="2913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ACA55DAB-BCEA-4BDD-9D33-E279BAD8289E}"/>
                </a:ext>
              </a:extLst>
            </p:cNvPr>
            <p:cNvSpPr/>
            <p:nvPr/>
          </p:nvSpPr>
          <p:spPr>
            <a:xfrm>
              <a:off x="3086851" y="4771342"/>
              <a:ext cx="164463" cy="16446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455CB8CE-A159-4BE7-B520-1059737D054B}"/>
                </a:ext>
              </a:extLst>
            </p:cNvPr>
            <p:cNvSpPr/>
            <p:nvPr/>
          </p:nvSpPr>
          <p:spPr>
            <a:xfrm>
              <a:off x="3086851" y="4309348"/>
              <a:ext cx="164463" cy="16446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AAA7FBEC-ED3B-4816-A65D-82DA3E8B8FB9}"/>
                </a:ext>
              </a:extLst>
            </p:cNvPr>
            <p:cNvSpPr/>
            <p:nvPr/>
          </p:nvSpPr>
          <p:spPr>
            <a:xfrm>
              <a:off x="3080110" y="5233337"/>
              <a:ext cx="164463" cy="16446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5661ECC-8A5A-4BAD-B3F0-32026E515EC5}"/>
                </a:ext>
              </a:extLst>
            </p:cNvPr>
            <p:cNvCxnSpPr>
              <a:cxnSpLocks/>
            </p:cNvCxnSpPr>
            <p:nvPr/>
          </p:nvCxnSpPr>
          <p:spPr>
            <a:xfrm>
              <a:off x="3161251" y="4010086"/>
              <a:ext cx="1090" cy="1627496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D7FE8662-88F4-4034-A679-4AD7A1034190}"/>
                </a:ext>
              </a:extLst>
            </p:cNvPr>
            <p:cNvSpPr txBox="1"/>
            <p:nvPr/>
          </p:nvSpPr>
          <p:spPr>
            <a:xfrm rot="19705084">
              <a:off x="3391836" y="4296740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10 mm</a:t>
              </a:r>
              <a:endParaRPr kumimoji="1" lang="ja-JP" altLang="en-US" dirty="0"/>
            </a:p>
          </p:txBody>
        </p:sp>
        <p:sp>
          <p:nvSpPr>
            <p:cNvPr id="60" name="右中かっこ 59">
              <a:extLst>
                <a:ext uri="{FF2B5EF4-FFF2-40B4-BE49-F238E27FC236}">
                  <a16:creationId xmlns:a16="http://schemas.microsoft.com/office/drawing/2014/main" id="{C524E47B-D288-46B1-A50B-F79636EFE926}"/>
                </a:ext>
              </a:extLst>
            </p:cNvPr>
            <p:cNvSpPr/>
            <p:nvPr/>
          </p:nvSpPr>
          <p:spPr>
            <a:xfrm>
              <a:off x="3265497" y="4354018"/>
              <a:ext cx="85353" cy="50403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09E0AB00-952F-466D-8873-514E5DC2F866}"/>
              </a:ext>
            </a:extLst>
          </p:cNvPr>
          <p:cNvGrpSpPr/>
          <p:nvPr/>
        </p:nvGrpSpPr>
        <p:grpSpPr>
          <a:xfrm rot="18002100">
            <a:off x="3793071" y="3665362"/>
            <a:ext cx="869490" cy="1627496"/>
            <a:chOff x="3080110" y="4010086"/>
            <a:chExt cx="869490" cy="1627496"/>
          </a:xfrm>
        </p:grpSpPr>
        <p:sp>
          <p:nvSpPr>
            <p:cNvPr id="63" name="二等辺三角形 62">
              <a:extLst>
                <a:ext uri="{FF2B5EF4-FFF2-40B4-BE49-F238E27FC236}">
                  <a16:creationId xmlns:a16="http://schemas.microsoft.com/office/drawing/2014/main" id="{FF97D0CA-F3EF-4F2B-BB6D-D55418760450}"/>
                </a:ext>
              </a:extLst>
            </p:cNvPr>
            <p:cNvSpPr/>
            <p:nvPr/>
          </p:nvSpPr>
          <p:spPr>
            <a:xfrm rot="5400000">
              <a:off x="3110368" y="4707896"/>
              <a:ext cx="230840" cy="2913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2806B3EF-5990-46DC-81A7-7A74FDD74B9E}"/>
                </a:ext>
              </a:extLst>
            </p:cNvPr>
            <p:cNvSpPr/>
            <p:nvPr/>
          </p:nvSpPr>
          <p:spPr>
            <a:xfrm>
              <a:off x="3086851" y="4771342"/>
              <a:ext cx="164463" cy="16446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FBB6DB1-AB8A-4F74-97A0-77696706A296}"/>
                </a:ext>
              </a:extLst>
            </p:cNvPr>
            <p:cNvSpPr/>
            <p:nvPr/>
          </p:nvSpPr>
          <p:spPr>
            <a:xfrm>
              <a:off x="3086851" y="4309348"/>
              <a:ext cx="164463" cy="16446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8E141AC8-B4FB-4762-BA01-5D3D99FE6C61}"/>
                </a:ext>
              </a:extLst>
            </p:cNvPr>
            <p:cNvSpPr/>
            <p:nvPr/>
          </p:nvSpPr>
          <p:spPr>
            <a:xfrm>
              <a:off x="3080110" y="5233337"/>
              <a:ext cx="164463" cy="16446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920D44D5-D606-4D99-9D44-7D9F2A08F967}"/>
                </a:ext>
              </a:extLst>
            </p:cNvPr>
            <p:cNvCxnSpPr>
              <a:cxnSpLocks/>
            </p:cNvCxnSpPr>
            <p:nvPr/>
          </p:nvCxnSpPr>
          <p:spPr>
            <a:xfrm>
              <a:off x="3161251" y="4010086"/>
              <a:ext cx="1090" cy="1627496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6DF95BA2-A457-4002-992C-E8598BAA823D}"/>
                </a:ext>
              </a:extLst>
            </p:cNvPr>
            <p:cNvSpPr txBox="1"/>
            <p:nvPr/>
          </p:nvSpPr>
          <p:spPr>
            <a:xfrm rot="3597900">
              <a:off x="3344786" y="451661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10 mm</a:t>
              </a:r>
              <a:endParaRPr kumimoji="1" lang="ja-JP" altLang="en-US" dirty="0"/>
            </a:p>
          </p:txBody>
        </p:sp>
        <p:sp>
          <p:nvSpPr>
            <p:cNvPr id="69" name="右中かっこ 68">
              <a:extLst>
                <a:ext uri="{FF2B5EF4-FFF2-40B4-BE49-F238E27FC236}">
                  <a16:creationId xmlns:a16="http://schemas.microsoft.com/office/drawing/2014/main" id="{CB695E11-BFED-4FAC-B914-2F1CCE540CBC}"/>
                </a:ext>
              </a:extLst>
            </p:cNvPr>
            <p:cNvSpPr/>
            <p:nvPr/>
          </p:nvSpPr>
          <p:spPr>
            <a:xfrm>
              <a:off x="3265497" y="4354018"/>
              <a:ext cx="85353" cy="50403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A205C0C-50FA-4BC7-B3A6-F44FEA4EC10C}"/>
              </a:ext>
            </a:extLst>
          </p:cNvPr>
          <p:cNvSpPr txBox="1"/>
          <p:nvPr/>
        </p:nvSpPr>
        <p:spPr>
          <a:xfrm>
            <a:off x="1205278" y="60386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送受信点の位置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BD89021-4F30-4AFE-88E8-DEB782B69E36}"/>
              </a:ext>
            </a:extLst>
          </p:cNvPr>
          <p:cNvSpPr txBox="1"/>
          <p:nvPr/>
        </p:nvSpPr>
        <p:spPr>
          <a:xfrm>
            <a:off x="7416689" y="1120676"/>
            <a:ext cx="50321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キクガシラコウモリ</a:t>
            </a:r>
            <a:endParaRPr kumimoji="1" lang="en-US" altLang="ja-JP" dirty="0"/>
          </a:p>
          <a:p>
            <a:r>
              <a:rPr kumimoji="1" lang="ja-JP" altLang="en-US" dirty="0"/>
              <a:t>・パルス</a:t>
            </a:r>
            <a:endParaRPr kumimoji="1" lang="en-US" altLang="ja-JP" dirty="0"/>
          </a:p>
          <a:p>
            <a:r>
              <a:rPr kumimoji="1" lang="ja-JP" altLang="en-US" dirty="0"/>
              <a:t>　・音圧最大が第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倍音の約</a:t>
            </a:r>
            <a:r>
              <a:rPr kumimoji="1" lang="en-US" altLang="ja-JP" dirty="0"/>
              <a:t>70kHz</a:t>
            </a:r>
          </a:p>
          <a:p>
            <a:r>
              <a:rPr kumimoji="1" lang="ja-JP" altLang="en-US" dirty="0"/>
              <a:t>　・指向性は約</a:t>
            </a:r>
            <a:r>
              <a:rPr kumimoji="1" lang="en-US" altLang="ja-JP" dirty="0"/>
              <a:t>25</a:t>
            </a:r>
            <a:r>
              <a:rPr kumimoji="1" lang="ja-JP" altLang="en-US" dirty="0"/>
              <a:t>度で</a:t>
            </a:r>
            <a:r>
              <a:rPr kumimoji="1" lang="en-US" altLang="ja-JP" dirty="0"/>
              <a:t>-6dB</a:t>
            </a:r>
          </a:p>
          <a:p>
            <a:r>
              <a:rPr kumimoji="1" lang="ja-JP" altLang="en-US" dirty="0"/>
              <a:t>　・耳の指向性はまだ不明</a:t>
            </a:r>
            <a:endParaRPr kumimoji="1" lang="en-US" altLang="ja-JP" dirty="0"/>
          </a:p>
          <a:p>
            <a:r>
              <a:rPr kumimoji="1" lang="ja-JP" altLang="en-US" dirty="0"/>
              <a:t>　（カージオイドでまずは良いかと思います）</a:t>
            </a:r>
            <a:endParaRPr kumimoji="1" lang="en-US" altLang="ja-JP" dirty="0"/>
          </a:p>
          <a:p>
            <a:r>
              <a:rPr kumimoji="1" lang="en-US" altLang="ja-JP" dirty="0"/>
              <a:t>SCAT</a:t>
            </a:r>
            <a:r>
              <a:rPr kumimoji="1" lang="ja-JP" altLang="en-US" dirty="0"/>
              <a:t>モデルの帯域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20 – 100 kHz</a:t>
            </a:r>
            <a:r>
              <a:rPr kumimoji="1" lang="ja-JP" altLang="en-US" dirty="0"/>
              <a:t>の</a:t>
            </a:r>
            <a:r>
              <a:rPr kumimoji="1" lang="en-US" altLang="ja-JP" dirty="0"/>
              <a:t>81</a:t>
            </a:r>
            <a:r>
              <a:rPr kumimoji="1" lang="ja-JP" altLang="en-US" dirty="0"/>
              <a:t>分割のフィルタバンク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93A685D-572B-4D4A-9451-FBD776B6E8DB}"/>
              </a:ext>
            </a:extLst>
          </p:cNvPr>
          <p:cNvSpPr txBox="1"/>
          <p:nvPr/>
        </p:nvSpPr>
        <p:spPr>
          <a:xfrm>
            <a:off x="3604764" y="307505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4.5 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C384C09-0F18-4BC5-9763-88EDA37BF962}"/>
              </a:ext>
            </a:extLst>
          </p:cNvPr>
          <p:cNvSpPr txBox="1"/>
          <p:nvPr/>
        </p:nvSpPr>
        <p:spPr>
          <a:xfrm rot="16200000">
            <a:off x="223077" y="18596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3000</a:t>
            </a:r>
            <a:endParaRPr kumimoji="1" lang="ja-JP" altLang="en-US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0F29630-57E8-4F45-A63D-CFBDA161EE79}"/>
              </a:ext>
            </a:extLst>
          </p:cNvPr>
          <p:cNvCxnSpPr>
            <a:cxnSpLocks/>
          </p:cNvCxnSpPr>
          <p:nvPr/>
        </p:nvCxnSpPr>
        <p:spPr>
          <a:xfrm>
            <a:off x="1173363" y="2031377"/>
            <a:ext cx="2484703" cy="938157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AB0C729-D0D4-4918-9D1F-F9C3C883646F}"/>
              </a:ext>
            </a:extLst>
          </p:cNvPr>
          <p:cNvSpPr txBox="1"/>
          <p:nvPr/>
        </p:nvSpPr>
        <p:spPr>
          <a:xfrm>
            <a:off x="827016" y="2770132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エコー計測距離 </a:t>
            </a:r>
            <a:r>
              <a:rPr kumimoji="1" lang="en-US" altLang="ja-JP" sz="1600" dirty="0"/>
              <a:t>: </a:t>
            </a:r>
            <a:r>
              <a:rPr kumimoji="1" lang="ja-JP" altLang="en-US" sz="1600" dirty="0"/>
              <a:t>約</a:t>
            </a:r>
            <a:r>
              <a:rPr kumimoji="1" lang="en-US" altLang="ja-JP" sz="1600" dirty="0"/>
              <a:t>3 m</a:t>
            </a:r>
            <a:endParaRPr kumimoji="1" lang="ja-JP" altLang="en-US" sz="16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57767E0-DE9E-4AA4-80D3-0CA300CDEEDD}"/>
              </a:ext>
            </a:extLst>
          </p:cNvPr>
          <p:cNvCxnSpPr>
            <a:cxnSpLocks/>
          </p:cNvCxnSpPr>
          <p:nvPr/>
        </p:nvCxnSpPr>
        <p:spPr>
          <a:xfrm flipV="1">
            <a:off x="1465568" y="4980934"/>
            <a:ext cx="4396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5B60F63-EEDD-4B5A-B9AD-545A69AFF291}"/>
              </a:ext>
            </a:extLst>
          </p:cNvPr>
          <p:cNvCxnSpPr>
            <a:cxnSpLocks/>
          </p:cNvCxnSpPr>
          <p:nvPr/>
        </p:nvCxnSpPr>
        <p:spPr>
          <a:xfrm>
            <a:off x="1452876" y="5456893"/>
            <a:ext cx="340604" cy="2178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5095E7B0-810E-49EE-861D-66850FA2C9BA}"/>
              </a:ext>
            </a:extLst>
          </p:cNvPr>
          <p:cNvCxnSpPr>
            <a:cxnSpLocks/>
          </p:cNvCxnSpPr>
          <p:nvPr/>
        </p:nvCxnSpPr>
        <p:spPr>
          <a:xfrm flipV="1">
            <a:off x="1453676" y="4241476"/>
            <a:ext cx="230541" cy="25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8FFD547-E7E5-49D3-8003-76C498C8B3F4}"/>
              </a:ext>
            </a:extLst>
          </p:cNvPr>
          <p:cNvSpPr txBox="1"/>
          <p:nvPr/>
        </p:nvSpPr>
        <p:spPr>
          <a:xfrm>
            <a:off x="5576145" y="4341958"/>
            <a:ext cx="5750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送信点から受信点は常に直線距離で</a:t>
            </a:r>
            <a:r>
              <a:rPr kumimoji="1" lang="en-US" altLang="ja-JP" dirty="0"/>
              <a:t>10mm</a:t>
            </a:r>
          </a:p>
          <a:p>
            <a:r>
              <a:rPr kumimoji="1" lang="ja-JP" altLang="en-US" dirty="0"/>
              <a:t>カージオイドの</a:t>
            </a:r>
            <a:r>
              <a:rPr kumimoji="1" lang="en-US" altLang="ja-JP" dirty="0"/>
              <a:t>0</a:t>
            </a:r>
            <a:r>
              <a:rPr kumimoji="1" lang="ja-JP" altLang="en-US" dirty="0"/>
              <a:t>度方向は</a:t>
            </a:r>
            <a:endParaRPr kumimoji="1" lang="en-US" altLang="ja-JP" dirty="0"/>
          </a:p>
          <a:p>
            <a:r>
              <a:rPr lang="ja-JP" altLang="en-US" dirty="0"/>
              <a:t>送信点はパルス放射方向</a:t>
            </a:r>
            <a:endParaRPr lang="en-US" altLang="ja-JP" dirty="0"/>
          </a:p>
          <a:p>
            <a:r>
              <a:rPr kumimoji="1" lang="ja-JP" altLang="en-US" dirty="0"/>
              <a:t>受信点はパルス放射方向から外側に</a:t>
            </a:r>
            <a:r>
              <a:rPr kumimoji="1" lang="en-US" altLang="ja-JP" dirty="0"/>
              <a:t>60</a:t>
            </a:r>
            <a:r>
              <a:rPr kumimoji="1" lang="ja-JP" altLang="en-US" dirty="0"/>
              <a:t>度？（要検討）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9E43220-CFA8-4560-B28B-C9B3A473EFB3}"/>
              </a:ext>
            </a:extLst>
          </p:cNvPr>
          <p:cNvSpPr txBox="1"/>
          <p:nvPr/>
        </p:nvSpPr>
        <p:spPr>
          <a:xfrm>
            <a:off x="1359116" y="12767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1320</a:t>
            </a:r>
            <a:endParaRPr kumimoji="1" lang="ja-JP" altLang="en-US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EA1389F-BFB7-495A-AC89-F1EE7E18F477}"/>
              </a:ext>
            </a:extLst>
          </p:cNvPr>
          <p:cNvCxnSpPr>
            <a:cxnSpLocks/>
          </p:cNvCxnSpPr>
          <p:nvPr/>
        </p:nvCxnSpPr>
        <p:spPr>
          <a:xfrm>
            <a:off x="2209800" y="970071"/>
            <a:ext cx="0" cy="91363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C859E59-0C67-4DDE-993A-CC07B88CF716}"/>
              </a:ext>
            </a:extLst>
          </p:cNvPr>
          <p:cNvCxnSpPr>
            <a:cxnSpLocks/>
          </p:cNvCxnSpPr>
          <p:nvPr/>
        </p:nvCxnSpPr>
        <p:spPr>
          <a:xfrm>
            <a:off x="860326" y="907018"/>
            <a:ext cx="1427047" cy="543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F26BEBE-2B19-4CB6-A03A-CFCB8E83A3ED}"/>
              </a:ext>
            </a:extLst>
          </p:cNvPr>
          <p:cNvCxnSpPr>
            <a:cxnSpLocks/>
          </p:cNvCxnSpPr>
          <p:nvPr/>
        </p:nvCxnSpPr>
        <p:spPr>
          <a:xfrm>
            <a:off x="2289810" y="911016"/>
            <a:ext cx="1427047" cy="543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0E8A9B8-8FED-4C60-92CF-D8A1B44D7086}"/>
              </a:ext>
            </a:extLst>
          </p:cNvPr>
          <p:cNvCxnSpPr>
            <a:cxnSpLocks/>
          </p:cNvCxnSpPr>
          <p:nvPr/>
        </p:nvCxnSpPr>
        <p:spPr>
          <a:xfrm>
            <a:off x="3719296" y="918215"/>
            <a:ext cx="1427047" cy="543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F59F108D-7FF2-46BB-8D30-CC5F351A5A65}"/>
              </a:ext>
            </a:extLst>
          </p:cNvPr>
          <p:cNvCxnSpPr>
            <a:cxnSpLocks/>
          </p:cNvCxnSpPr>
          <p:nvPr/>
        </p:nvCxnSpPr>
        <p:spPr>
          <a:xfrm>
            <a:off x="5146343" y="912630"/>
            <a:ext cx="2141377" cy="110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E8A97C2-AD55-4D34-BEEA-0E608B2750F2}"/>
              </a:ext>
            </a:extLst>
          </p:cNvPr>
          <p:cNvSpPr txBox="1"/>
          <p:nvPr/>
        </p:nvSpPr>
        <p:spPr>
          <a:xfrm>
            <a:off x="1298431" y="6136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2000</a:t>
            </a:r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54FE089-20E2-4ECF-81BF-0C858C928B7E}"/>
              </a:ext>
            </a:extLst>
          </p:cNvPr>
          <p:cNvSpPr txBox="1"/>
          <p:nvPr/>
        </p:nvSpPr>
        <p:spPr>
          <a:xfrm>
            <a:off x="2661517" y="6137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200</a:t>
            </a:r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DBF6837-8C91-4A11-83A0-6497EC0A1569}"/>
              </a:ext>
            </a:extLst>
          </p:cNvPr>
          <p:cNvSpPr txBox="1"/>
          <p:nvPr/>
        </p:nvSpPr>
        <p:spPr>
          <a:xfrm>
            <a:off x="4088564" y="6170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200</a:t>
            </a:r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FCE2C7F-3ECF-41C4-A886-5A1D1E86BAA9}"/>
              </a:ext>
            </a:extLst>
          </p:cNvPr>
          <p:cNvSpPr txBox="1"/>
          <p:nvPr/>
        </p:nvSpPr>
        <p:spPr>
          <a:xfrm>
            <a:off x="5681195" y="5976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1000</a:t>
            </a:r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BAFA53F-4F25-4A7F-A2CC-5CFB2C5845AA}"/>
              </a:ext>
            </a:extLst>
          </p:cNvPr>
          <p:cNvSpPr txBox="1"/>
          <p:nvPr/>
        </p:nvSpPr>
        <p:spPr>
          <a:xfrm>
            <a:off x="2209800" y="15796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(2000,1680)</a:t>
            </a:r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01F7938-7B5B-4513-A010-F3623C85D078}"/>
              </a:ext>
            </a:extLst>
          </p:cNvPr>
          <p:cNvSpPr txBox="1"/>
          <p:nvPr/>
        </p:nvSpPr>
        <p:spPr>
          <a:xfrm>
            <a:off x="3671505" y="217794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(4000,1320)</a:t>
            </a:r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E526BE8-3A07-4DE3-A365-593A01EEB59F}"/>
              </a:ext>
            </a:extLst>
          </p:cNvPr>
          <p:cNvSpPr txBox="1"/>
          <p:nvPr/>
        </p:nvSpPr>
        <p:spPr>
          <a:xfrm>
            <a:off x="5174730" y="157649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(6000,1680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762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FFA7CC-4F56-4B4F-9F25-E400C654FAAF}"/>
              </a:ext>
            </a:extLst>
          </p:cNvPr>
          <p:cNvSpPr txBox="1"/>
          <p:nvPr/>
        </p:nvSpPr>
        <p:spPr>
          <a:xfrm>
            <a:off x="4669968" y="3008650"/>
            <a:ext cx="2852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以下</a:t>
            </a:r>
            <a:endParaRPr kumimoji="1" lang="en-US" altLang="ja-JP" sz="2800" dirty="0"/>
          </a:p>
          <a:p>
            <a:r>
              <a:rPr kumimoji="1" lang="en-US" altLang="ja-JP" sz="2800" dirty="0"/>
              <a:t>2020/11/17</a:t>
            </a:r>
            <a:r>
              <a:rPr kumimoji="1" lang="ja-JP" altLang="en-US" sz="2800" dirty="0"/>
              <a:t>時点</a:t>
            </a:r>
          </a:p>
        </p:txBody>
      </p:sp>
    </p:spTree>
    <p:extLst>
      <p:ext uri="{BB962C8B-B14F-4D97-AF65-F5344CB8AC3E}">
        <p14:creationId xmlns:p14="http://schemas.microsoft.com/office/powerpoint/2010/main" val="343217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D2240-E763-409C-BE54-0B437166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C02E-A5B9-144E-8103-07887847B780}" type="slidenum">
              <a:rPr lang="en-JP" smtClean="0"/>
              <a:t>5</a:t>
            </a:fld>
            <a:endParaRPr lang="en-JP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CB5C0C2-0291-48EF-A89A-CE3B4593663F}"/>
              </a:ext>
            </a:extLst>
          </p:cNvPr>
          <p:cNvCxnSpPr>
            <a:cxnSpLocks/>
          </p:cNvCxnSpPr>
          <p:nvPr/>
        </p:nvCxnSpPr>
        <p:spPr>
          <a:xfrm>
            <a:off x="0" y="613186"/>
            <a:ext cx="12192000" cy="0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AA5EFF-5601-42E7-8581-D34D90317A16}"/>
              </a:ext>
            </a:extLst>
          </p:cNvPr>
          <p:cNvSpPr txBox="1"/>
          <p:nvPr/>
        </p:nvSpPr>
        <p:spPr>
          <a:xfrm>
            <a:off x="11279899" y="899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要約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4E8F7C2-A48B-48FB-B8CC-89298836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9" y="871144"/>
            <a:ext cx="3998732" cy="566776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87CD92A-BA3C-4946-B2BB-2AC41170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668" y="964575"/>
            <a:ext cx="6427394" cy="214246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9782E8-F5A1-4F88-A510-847E1412CAF1}"/>
              </a:ext>
            </a:extLst>
          </p:cNvPr>
          <p:cNvSpPr txBox="1"/>
          <p:nvPr/>
        </p:nvSpPr>
        <p:spPr>
          <a:xfrm>
            <a:off x="4315908" y="3817172"/>
            <a:ext cx="19725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/>
              <a:t>FDTD</a:t>
            </a:r>
          </a:p>
          <a:p>
            <a:pPr algn="ctr"/>
            <a:r>
              <a:rPr kumimoji="1" lang="en-US" altLang="ja-JP" sz="2800" dirty="0"/>
              <a:t>(C++, CUDA)</a:t>
            </a:r>
            <a:endParaRPr kumimoji="1" lang="ja-JP" altLang="en-US" sz="28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FCEBF0E-4BDE-490C-9D2C-7A47FA1B0FBE}"/>
              </a:ext>
            </a:extLst>
          </p:cNvPr>
          <p:cNvCxnSpPr>
            <a:cxnSpLocks/>
          </p:cNvCxnSpPr>
          <p:nvPr/>
        </p:nvCxnSpPr>
        <p:spPr>
          <a:xfrm>
            <a:off x="5302204" y="2198588"/>
            <a:ext cx="0" cy="161153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72BFF1-1384-4656-9B0B-5444F61DA39C}"/>
              </a:ext>
            </a:extLst>
          </p:cNvPr>
          <p:cNvSpPr txBox="1"/>
          <p:nvPr/>
        </p:nvSpPr>
        <p:spPr>
          <a:xfrm>
            <a:off x="5296137" y="3173424"/>
            <a:ext cx="3012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パルス放射位置（</a:t>
            </a:r>
            <a:r>
              <a:rPr kumimoji="1" lang="en-US" altLang="ja-JP" dirty="0"/>
              <a:t>[int, int]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パルス放射方向</a:t>
            </a:r>
            <a:r>
              <a:rPr kumimoji="1" lang="en-US" altLang="ja-JP" dirty="0"/>
              <a:t>(int)</a:t>
            </a:r>
            <a:endParaRPr kumimoji="1" lang="ja-JP" altLang="en-US" dirty="0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C989840E-AED3-4799-A1F5-95CEB2798E12}"/>
              </a:ext>
            </a:extLst>
          </p:cNvPr>
          <p:cNvCxnSpPr>
            <a:cxnSpLocks/>
            <a:stCxn id="9" idx="2"/>
            <a:endCxn id="20" idx="2"/>
          </p:cNvCxnSpPr>
          <p:nvPr/>
        </p:nvCxnSpPr>
        <p:spPr>
          <a:xfrm rot="16200000" flipH="1">
            <a:off x="5892831" y="4180652"/>
            <a:ext cx="608076" cy="1789330"/>
          </a:xfrm>
          <a:prstGeom prst="bentConnector2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柱 19">
            <a:extLst>
              <a:ext uri="{FF2B5EF4-FFF2-40B4-BE49-F238E27FC236}">
                <a16:creationId xmlns:a16="http://schemas.microsoft.com/office/drawing/2014/main" id="{5AE271C7-3AD6-40BD-91EC-4A14970625FE}"/>
              </a:ext>
            </a:extLst>
          </p:cNvPr>
          <p:cNvSpPr/>
          <p:nvPr/>
        </p:nvSpPr>
        <p:spPr>
          <a:xfrm>
            <a:off x="7091534" y="4771279"/>
            <a:ext cx="914400" cy="121615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0C7DB31-5392-4D96-9E5F-60747D264E78}"/>
              </a:ext>
            </a:extLst>
          </p:cNvPr>
          <p:cNvSpPr txBox="1"/>
          <p:nvPr/>
        </p:nvSpPr>
        <p:spPr>
          <a:xfrm>
            <a:off x="6341594" y="6075144"/>
            <a:ext cx="2811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</a:t>
            </a:r>
            <a:endParaRPr kumimoji="1" lang="en-US" altLang="ja-JP" dirty="0"/>
          </a:p>
          <a:p>
            <a:r>
              <a:rPr kumimoji="1" lang="en-US" altLang="ja-JP" dirty="0"/>
              <a:t>x</a:t>
            </a:r>
            <a:r>
              <a:rPr kumimoji="1" lang="ja-JP" altLang="en-US" dirty="0"/>
              <a:t>位置</a:t>
            </a:r>
            <a:r>
              <a:rPr kumimoji="1" lang="en-US" altLang="ja-JP" dirty="0"/>
              <a:t>_y</a:t>
            </a:r>
            <a:r>
              <a:rPr kumimoji="1" lang="ja-JP" altLang="en-US" dirty="0"/>
              <a:t>位置</a:t>
            </a:r>
            <a:r>
              <a:rPr kumimoji="1" lang="en-US" altLang="ja-JP" dirty="0"/>
              <a:t>_</a:t>
            </a:r>
            <a:r>
              <a:rPr kumimoji="1" lang="ja-JP" altLang="en-US" dirty="0"/>
              <a:t>放射角度</a:t>
            </a:r>
            <a:r>
              <a:rPr kumimoji="1" lang="en-US" altLang="ja-JP" dirty="0"/>
              <a:t>.csv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5A95262-544F-45C9-8026-BBBF08D73120}"/>
              </a:ext>
            </a:extLst>
          </p:cNvPr>
          <p:cNvSpPr txBox="1"/>
          <p:nvPr/>
        </p:nvSpPr>
        <p:spPr>
          <a:xfrm>
            <a:off x="6802608" y="4438980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Echo database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228363-8253-43F5-8D43-525FD120FCB9}"/>
              </a:ext>
            </a:extLst>
          </p:cNvPr>
          <p:cNvSpPr txBox="1"/>
          <p:nvPr/>
        </p:nvSpPr>
        <p:spPr>
          <a:xfrm>
            <a:off x="8463602" y="4012068"/>
            <a:ext cx="3598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/>
              <a:t>Reinforcement learning</a:t>
            </a:r>
          </a:p>
          <a:p>
            <a:pPr algn="ctr"/>
            <a:r>
              <a:rPr kumimoji="1" lang="en-US" altLang="ja-JP" sz="2800" dirty="0"/>
              <a:t>(python)</a:t>
            </a:r>
            <a:endParaRPr kumimoji="1" lang="ja-JP" altLang="en-US" sz="2800" dirty="0"/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F9880E21-AB35-4EE5-A9D5-63E6A9169503}"/>
              </a:ext>
            </a:extLst>
          </p:cNvPr>
          <p:cNvCxnSpPr>
            <a:cxnSpLocks/>
            <a:stCxn id="20" idx="4"/>
            <a:endCxn id="29" idx="2"/>
          </p:cNvCxnSpPr>
          <p:nvPr/>
        </p:nvCxnSpPr>
        <p:spPr>
          <a:xfrm flipV="1">
            <a:off x="8005934" y="4966175"/>
            <a:ext cx="2256943" cy="413180"/>
          </a:xfrm>
          <a:prstGeom prst="bentConnector2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019481-5F6A-4E36-991E-0972CA9CC498}"/>
              </a:ext>
            </a:extLst>
          </p:cNvPr>
          <p:cNvSpPr txBox="1"/>
          <p:nvPr/>
        </p:nvSpPr>
        <p:spPr>
          <a:xfrm>
            <a:off x="9311751" y="3206310"/>
            <a:ext cx="1902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/>
              <a:t>SCAT model</a:t>
            </a:r>
            <a:endParaRPr kumimoji="1" lang="ja-JP" altLang="en-US" sz="2800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5905817-36A9-4AEA-8A73-9AD7D5ACCDDA}"/>
              </a:ext>
            </a:extLst>
          </p:cNvPr>
          <p:cNvCxnSpPr>
            <a:cxnSpLocks/>
            <a:stCxn id="29" idx="0"/>
            <a:endCxn id="35" idx="2"/>
          </p:cNvCxnSpPr>
          <p:nvPr/>
        </p:nvCxnSpPr>
        <p:spPr>
          <a:xfrm flipV="1">
            <a:off x="10262877" y="3729530"/>
            <a:ext cx="0" cy="28253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E2B095B6-3BFD-4A5F-8443-28A0973A03B4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7296815" y="240247"/>
            <a:ext cx="1191186" cy="4740939"/>
          </a:xfrm>
          <a:prstGeom prst="bentConnector2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876BAB7-EDCE-4106-9116-B22ECBE69475}"/>
              </a:ext>
            </a:extLst>
          </p:cNvPr>
          <p:cNvSpPr txBox="1"/>
          <p:nvPr/>
        </p:nvSpPr>
        <p:spPr>
          <a:xfrm>
            <a:off x="7439398" y="105462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左右のエコーに対応した</a:t>
            </a:r>
            <a:endParaRPr kumimoji="1" lang="en-US" altLang="ja-JP" dirty="0"/>
          </a:p>
          <a:p>
            <a:r>
              <a:rPr kumimoji="1" lang="ja-JP" altLang="en-US" dirty="0"/>
              <a:t>フィルタバンクの分割帯域ごとの</a:t>
            </a:r>
            <a:endParaRPr kumimoji="1" lang="en-US" altLang="ja-JP" dirty="0"/>
          </a:p>
          <a:p>
            <a:r>
              <a:rPr kumimoji="1" lang="ja-JP" altLang="en-US" dirty="0"/>
              <a:t>スパイクの時間データ</a:t>
            </a:r>
          </a:p>
        </p:txBody>
      </p:sp>
    </p:spTree>
    <p:extLst>
      <p:ext uri="{BB962C8B-B14F-4D97-AF65-F5344CB8AC3E}">
        <p14:creationId xmlns:p14="http://schemas.microsoft.com/office/powerpoint/2010/main" val="46510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C55BED0-074C-4311-9E34-A616F143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C02E-A5B9-144E-8103-07887847B780}" type="slidenum">
              <a:rPr lang="en-JP" smtClean="0"/>
              <a:t>6</a:t>
            </a:fld>
            <a:endParaRPr lang="en-JP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5A19003-4B7C-46D3-8DD4-952D91B889DF}"/>
              </a:ext>
            </a:extLst>
          </p:cNvPr>
          <p:cNvCxnSpPr>
            <a:cxnSpLocks/>
          </p:cNvCxnSpPr>
          <p:nvPr/>
        </p:nvCxnSpPr>
        <p:spPr>
          <a:xfrm>
            <a:off x="0" y="613186"/>
            <a:ext cx="12192000" cy="0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4AD517-AA2B-48A4-96C3-00B0D76DCE72}"/>
              </a:ext>
            </a:extLst>
          </p:cNvPr>
          <p:cNvSpPr txBox="1"/>
          <p:nvPr/>
        </p:nvSpPr>
        <p:spPr>
          <a:xfrm>
            <a:off x="10289884" y="8996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想定モデル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20099F-38E0-489D-BC34-BF8241E0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26" y="951399"/>
            <a:ext cx="6427394" cy="21424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58A021-E2CA-4177-A7C5-92542154DDA9}"/>
              </a:ext>
            </a:extLst>
          </p:cNvPr>
          <p:cNvSpPr/>
          <p:nvPr/>
        </p:nvSpPr>
        <p:spPr>
          <a:xfrm>
            <a:off x="989295" y="1845755"/>
            <a:ext cx="289449" cy="342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427E7B93-1C55-486D-8582-04755D5CAA96}"/>
              </a:ext>
            </a:extLst>
          </p:cNvPr>
          <p:cNvSpPr/>
          <p:nvPr/>
        </p:nvSpPr>
        <p:spPr>
          <a:xfrm rot="5400000">
            <a:off x="1394162" y="4826185"/>
            <a:ext cx="230840" cy="2913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5F87C4A-F2CD-4F1B-8230-EB1EBED522D7}"/>
              </a:ext>
            </a:extLst>
          </p:cNvPr>
          <p:cNvSpPr/>
          <p:nvPr/>
        </p:nvSpPr>
        <p:spPr>
          <a:xfrm>
            <a:off x="1370645" y="4889631"/>
            <a:ext cx="164463" cy="16446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8FA09F6-B4AE-4251-AAE9-EB12CF86D419}"/>
              </a:ext>
            </a:extLst>
          </p:cNvPr>
          <p:cNvSpPr/>
          <p:nvPr/>
        </p:nvSpPr>
        <p:spPr>
          <a:xfrm>
            <a:off x="1370645" y="4427637"/>
            <a:ext cx="164463" cy="16446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2B57CF6-725E-4D7C-91E8-824D0F505BB8}"/>
              </a:ext>
            </a:extLst>
          </p:cNvPr>
          <p:cNvSpPr/>
          <p:nvPr/>
        </p:nvSpPr>
        <p:spPr>
          <a:xfrm>
            <a:off x="1363904" y="5351626"/>
            <a:ext cx="164463" cy="16446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7A5BC7-BE87-4106-8F08-60732BE90982}"/>
              </a:ext>
            </a:extLst>
          </p:cNvPr>
          <p:cNvSpPr txBox="1"/>
          <p:nvPr/>
        </p:nvSpPr>
        <p:spPr>
          <a:xfrm>
            <a:off x="238996" y="47916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送信点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B46D332-30BA-49DC-98F1-F7E8915AF8D5}"/>
              </a:ext>
            </a:extLst>
          </p:cNvPr>
          <p:cNvCxnSpPr>
            <a:cxnSpLocks/>
            <a:stCxn id="11" idx="3"/>
            <a:endCxn id="8" idx="2"/>
          </p:cNvCxnSpPr>
          <p:nvPr/>
        </p:nvCxnSpPr>
        <p:spPr>
          <a:xfrm flipV="1">
            <a:off x="1116159" y="4971863"/>
            <a:ext cx="254486" cy="44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499183-8893-44C5-A746-459F14C1D214}"/>
              </a:ext>
            </a:extLst>
          </p:cNvPr>
          <p:cNvSpPr txBox="1"/>
          <p:nvPr/>
        </p:nvSpPr>
        <p:spPr>
          <a:xfrm>
            <a:off x="361895" y="43114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受信点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1D1D732-C676-43DD-B3BD-56B9C59AD73C}"/>
              </a:ext>
            </a:extLst>
          </p:cNvPr>
          <p:cNvCxnSpPr>
            <a:cxnSpLocks/>
            <a:stCxn id="15" idx="3"/>
            <a:endCxn id="9" idx="2"/>
          </p:cNvCxnSpPr>
          <p:nvPr/>
        </p:nvCxnSpPr>
        <p:spPr>
          <a:xfrm>
            <a:off x="1239058" y="4496073"/>
            <a:ext cx="131587" cy="137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93D839D-B22B-4A4A-816E-40A8452DF466}"/>
              </a:ext>
            </a:extLst>
          </p:cNvPr>
          <p:cNvCxnSpPr>
            <a:cxnSpLocks/>
            <a:stCxn id="15" idx="2"/>
            <a:endCxn id="10" idx="1"/>
          </p:cNvCxnSpPr>
          <p:nvPr/>
        </p:nvCxnSpPr>
        <p:spPr>
          <a:xfrm>
            <a:off x="800477" y="4680739"/>
            <a:ext cx="587512" cy="6949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B2FE5BD-A7F9-4B97-ADF5-09F0042DBAF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61895" y="3890665"/>
            <a:ext cx="5450" cy="2102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DE4B77A-F5B5-4186-8463-031AA3FCDE9C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185973" y="5829178"/>
            <a:ext cx="44980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F1C2E55-565F-4E39-A579-3CC9F318EF1C}"/>
              </a:ext>
            </a:extLst>
          </p:cNvPr>
          <p:cNvSpPr txBox="1"/>
          <p:nvPr/>
        </p:nvSpPr>
        <p:spPr>
          <a:xfrm>
            <a:off x="4684003" y="559834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767D8D2-D862-40D0-BE0C-D28E8FA2706E}"/>
              </a:ext>
            </a:extLst>
          </p:cNvPr>
          <p:cNvSpPr txBox="1"/>
          <p:nvPr/>
        </p:nvSpPr>
        <p:spPr>
          <a:xfrm>
            <a:off x="205281" y="34290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y</a:t>
            </a:r>
            <a:endParaRPr kumimoji="1" lang="ja-JP" altLang="en-US" sz="2400" dirty="0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48458C9-65BE-43A9-BDAB-F29B0628C3D4}"/>
              </a:ext>
            </a:extLst>
          </p:cNvPr>
          <p:cNvCxnSpPr>
            <a:cxnSpLocks/>
          </p:cNvCxnSpPr>
          <p:nvPr/>
        </p:nvCxnSpPr>
        <p:spPr>
          <a:xfrm>
            <a:off x="1452893" y="4128375"/>
            <a:ext cx="1090" cy="1627496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D482D1F-3796-4B19-9FC0-4EF64A9664C7}"/>
              </a:ext>
            </a:extLst>
          </p:cNvPr>
          <p:cNvSpPr txBox="1"/>
          <p:nvPr/>
        </p:nvSpPr>
        <p:spPr>
          <a:xfrm>
            <a:off x="1685378" y="454592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 mm</a:t>
            </a:r>
            <a:endParaRPr kumimoji="1" lang="ja-JP" altLang="en-US" dirty="0"/>
          </a:p>
        </p:txBody>
      </p:sp>
      <p:sp>
        <p:nvSpPr>
          <p:cNvPr id="52" name="右中かっこ 51">
            <a:extLst>
              <a:ext uri="{FF2B5EF4-FFF2-40B4-BE49-F238E27FC236}">
                <a16:creationId xmlns:a16="http://schemas.microsoft.com/office/drawing/2014/main" id="{5DF3D340-618B-471F-9146-B9D057100C61}"/>
              </a:ext>
            </a:extLst>
          </p:cNvPr>
          <p:cNvSpPr/>
          <p:nvPr/>
        </p:nvSpPr>
        <p:spPr>
          <a:xfrm>
            <a:off x="1549291" y="4472307"/>
            <a:ext cx="85353" cy="5040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7F637904-E55D-49DD-8BE8-2D6AA54622CF}"/>
              </a:ext>
            </a:extLst>
          </p:cNvPr>
          <p:cNvGrpSpPr/>
          <p:nvPr/>
        </p:nvGrpSpPr>
        <p:grpSpPr>
          <a:xfrm rot="1894916">
            <a:off x="2481540" y="4369722"/>
            <a:ext cx="1152021" cy="1627496"/>
            <a:chOff x="3080110" y="4010086"/>
            <a:chExt cx="1152021" cy="1627496"/>
          </a:xfrm>
        </p:grpSpPr>
        <p:sp>
          <p:nvSpPr>
            <p:cNvPr id="53" name="二等辺三角形 52">
              <a:extLst>
                <a:ext uri="{FF2B5EF4-FFF2-40B4-BE49-F238E27FC236}">
                  <a16:creationId xmlns:a16="http://schemas.microsoft.com/office/drawing/2014/main" id="{F6D354EC-B4AF-46F0-A605-2E599364A594}"/>
                </a:ext>
              </a:extLst>
            </p:cNvPr>
            <p:cNvSpPr/>
            <p:nvPr/>
          </p:nvSpPr>
          <p:spPr>
            <a:xfrm rot="5400000">
              <a:off x="3110368" y="4707896"/>
              <a:ext cx="230840" cy="2913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ACA55DAB-BCEA-4BDD-9D33-E279BAD8289E}"/>
                </a:ext>
              </a:extLst>
            </p:cNvPr>
            <p:cNvSpPr/>
            <p:nvPr/>
          </p:nvSpPr>
          <p:spPr>
            <a:xfrm>
              <a:off x="3086851" y="4771342"/>
              <a:ext cx="164463" cy="16446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455CB8CE-A159-4BE7-B520-1059737D054B}"/>
                </a:ext>
              </a:extLst>
            </p:cNvPr>
            <p:cNvSpPr/>
            <p:nvPr/>
          </p:nvSpPr>
          <p:spPr>
            <a:xfrm>
              <a:off x="3086851" y="4309348"/>
              <a:ext cx="164463" cy="16446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AAA7FBEC-ED3B-4816-A65D-82DA3E8B8FB9}"/>
                </a:ext>
              </a:extLst>
            </p:cNvPr>
            <p:cNvSpPr/>
            <p:nvPr/>
          </p:nvSpPr>
          <p:spPr>
            <a:xfrm>
              <a:off x="3080110" y="5233337"/>
              <a:ext cx="164463" cy="16446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5661ECC-8A5A-4BAD-B3F0-32026E515EC5}"/>
                </a:ext>
              </a:extLst>
            </p:cNvPr>
            <p:cNvCxnSpPr>
              <a:cxnSpLocks/>
            </p:cNvCxnSpPr>
            <p:nvPr/>
          </p:nvCxnSpPr>
          <p:spPr>
            <a:xfrm>
              <a:off x="3161251" y="4010086"/>
              <a:ext cx="1090" cy="1627496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D7FE8662-88F4-4034-A679-4AD7A1034190}"/>
                </a:ext>
              </a:extLst>
            </p:cNvPr>
            <p:cNvSpPr txBox="1"/>
            <p:nvPr/>
          </p:nvSpPr>
          <p:spPr>
            <a:xfrm rot="19705084">
              <a:off x="3391836" y="4296740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10 mm</a:t>
              </a:r>
              <a:endParaRPr kumimoji="1" lang="ja-JP" altLang="en-US" dirty="0"/>
            </a:p>
          </p:txBody>
        </p:sp>
        <p:sp>
          <p:nvSpPr>
            <p:cNvPr id="60" name="右中かっこ 59">
              <a:extLst>
                <a:ext uri="{FF2B5EF4-FFF2-40B4-BE49-F238E27FC236}">
                  <a16:creationId xmlns:a16="http://schemas.microsoft.com/office/drawing/2014/main" id="{C524E47B-D288-46B1-A50B-F79636EFE926}"/>
                </a:ext>
              </a:extLst>
            </p:cNvPr>
            <p:cNvSpPr/>
            <p:nvPr/>
          </p:nvSpPr>
          <p:spPr>
            <a:xfrm>
              <a:off x="3265497" y="4354018"/>
              <a:ext cx="85353" cy="50403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09E0AB00-952F-466D-8873-514E5DC2F866}"/>
              </a:ext>
            </a:extLst>
          </p:cNvPr>
          <p:cNvGrpSpPr/>
          <p:nvPr/>
        </p:nvGrpSpPr>
        <p:grpSpPr>
          <a:xfrm rot="18002100">
            <a:off x="3793071" y="3665362"/>
            <a:ext cx="869490" cy="1627496"/>
            <a:chOff x="3080110" y="4010086"/>
            <a:chExt cx="869490" cy="1627496"/>
          </a:xfrm>
        </p:grpSpPr>
        <p:sp>
          <p:nvSpPr>
            <p:cNvPr id="63" name="二等辺三角形 62">
              <a:extLst>
                <a:ext uri="{FF2B5EF4-FFF2-40B4-BE49-F238E27FC236}">
                  <a16:creationId xmlns:a16="http://schemas.microsoft.com/office/drawing/2014/main" id="{FF97D0CA-F3EF-4F2B-BB6D-D55418760450}"/>
                </a:ext>
              </a:extLst>
            </p:cNvPr>
            <p:cNvSpPr/>
            <p:nvPr/>
          </p:nvSpPr>
          <p:spPr>
            <a:xfrm rot="5400000">
              <a:off x="3110368" y="4707896"/>
              <a:ext cx="230840" cy="2913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2806B3EF-5990-46DC-81A7-7A74FDD74B9E}"/>
                </a:ext>
              </a:extLst>
            </p:cNvPr>
            <p:cNvSpPr/>
            <p:nvPr/>
          </p:nvSpPr>
          <p:spPr>
            <a:xfrm>
              <a:off x="3086851" y="4771342"/>
              <a:ext cx="164463" cy="16446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FBB6DB1-AB8A-4F74-97A0-77696706A296}"/>
                </a:ext>
              </a:extLst>
            </p:cNvPr>
            <p:cNvSpPr/>
            <p:nvPr/>
          </p:nvSpPr>
          <p:spPr>
            <a:xfrm>
              <a:off x="3086851" y="4309348"/>
              <a:ext cx="164463" cy="16446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8E141AC8-B4FB-4762-BA01-5D3D99FE6C61}"/>
                </a:ext>
              </a:extLst>
            </p:cNvPr>
            <p:cNvSpPr/>
            <p:nvPr/>
          </p:nvSpPr>
          <p:spPr>
            <a:xfrm>
              <a:off x="3080110" y="5233337"/>
              <a:ext cx="164463" cy="16446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920D44D5-D606-4D99-9D44-7D9F2A08F967}"/>
                </a:ext>
              </a:extLst>
            </p:cNvPr>
            <p:cNvCxnSpPr>
              <a:cxnSpLocks/>
            </p:cNvCxnSpPr>
            <p:nvPr/>
          </p:nvCxnSpPr>
          <p:spPr>
            <a:xfrm>
              <a:off x="3161251" y="4010086"/>
              <a:ext cx="1090" cy="1627496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6DF95BA2-A457-4002-992C-E8598BAA823D}"/>
                </a:ext>
              </a:extLst>
            </p:cNvPr>
            <p:cNvSpPr txBox="1"/>
            <p:nvPr/>
          </p:nvSpPr>
          <p:spPr>
            <a:xfrm rot="3597900">
              <a:off x="3344786" y="451661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10 mm</a:t>
              </a:r>
              <a:endParaRPr kumimoji="1" lang="ja-JP" altLang="en-US" dirty="0"/>
            </a:p>
          </p:txBody>
        </p:sp>
        <p:sp>
          <p:nvSpPr>
            <p:cNvPr id="69" name="右中かっこ 68">
              <a:extLst>
                <a:ext uri="{FF2B5EF4-FFF2-40B4-BE49-F238E27FC236}">
                  <a16:creationId xmlns:a16="http://schemas.microsoft.com/office/drawing/2014/main" id="{CB695E11-BFED-4FAC-B914-2F1CCE540CBC}"/>
                </a:ext>
              </a:extLst>
            </p:cNvPr>
            <p:cNvSpPr/>
            <p:nvPr/>
          </p:nvSpPr>
          <p:spPr>
            <a:xfrm>
              <a:off x="3265497" y="4354018"/>
              <a:ext cx="85353" cy="50403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A205C0C-50FA-4BC7-B3A6-F44FEA4EC10C}"/>
              </a:ext>
            </a:extLst>
          </p:cNvPr>
          <p:cNvSpPr txBox="1"/>
          <p:nvPr/>
        </p:nvSpPr>
        <p:spPr>
          <a:xfrm>
            <a:off x="1205278" y="60386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送受信点の位置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BD89021-4F30-4AFE-88E8-DEB782B69E36}"/>
              </a:ext>
            </a:extLst>
          </p:cNvPr>
          <p:cNvSpPr txBox="1"/>
          <p:nvPr/>
        </p:nvSpPr>
        <p:spPr>
          <a:xfrm>
            <a:off x="7416689" y="1120676"/>
            <a:ext cx="50321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キクガシラコウモリ</a:t>
            </a:r>
            <a:endParaRPr kumimoji="1" lang="en-US" altLang="ja-JP" dirty="0"/>
          </a:p>
          <a:p>
            <a:r>
              <a:rPr kumimoji="1" lang="ja-JP" altLang="en-US" dirty="0"/>
              <a:t>・パルス</a:t>
            </a:r>
            <a:endParaRPr kumimoji="1" lang="en-US" altLang="ja-JP" dirty="0"/>
          </a:p>
          <a:p>
            <a:r>
              <a:rPr kumimoji="1" lang="ja-JP" altLang="en-US" dirty="0"/>
              <a:t>　・音圧最大が第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倍音の約</a:t>
            </a:r>
            <a:r>
              <a:rPr kumimoji="1" lang="en-US" altLang="ja-JP" dirty="0"/>
              <a:t>70kHz</a:t>
            </a:r>
          </a:p>
          <a:p>
            <a:r>
              <a:rPr kumimoji="1" lang="ja-JP" altLang="en-US" dirty="0"/>
              <a:t>　・指向性は約</a:t>
            </a:r>
            <a:r>
              <a:rPr kumimoji="1" lang="en-US" altLang="ja-JP" dirty="0"/>
              <a:t>25</a:t>
            </a:r>
            <a:r>
              <a:rPr kumimoji="1" lang="ja-JP" altLang="en-US" dirty="0"/>
              <a:t>度で</a:t>
            </a:r>
            <a:r>
              <a:rPr kumimoji="1" lang="en-US" altLang="ja-JP" dirty="0"/>
              <a:t>-6dB</a:t>
            </a:r>
          </a:p>
          <a:p>
            <a:r>
              <a:rPr kumimoji="1" lang="ja-JP" altLang="en-US" dirty="0"/>
              <a:t>　・耳の指向性はまだ不明</a:t>
            </a:r>
            <a:endParaRPr kumimoji="1" lang="en-US" altLang="ja-JP" dirty="0"/>
          </a:p>
          <a:p>
            <a:r>
              <a:rPr kumimoji="1" lang="ja-JP" altLang="en-US" dirty="0"/>
              <a:t>　（カージオイドでまずは良いかと思います）</a:t>
            </a:r>
            <a:endParaRPr kumimoji="1" lang="en-US" altLang="ja-JP" dirty="0"/>
          </a:p>
          <a:p>
            <a:r>
              <a:rPr kumimoji="1" lang="en-US" altLang="ja-JP" dirty="0"/>
              <a:t>SCAT</a:t>
            </a:r>
            <a:r>
              <a:rPr kumimoji="1" lang="ja-JP" altLang="en-US" dirty="0"/>
              <a:t>モデルの帯域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20 – 100 kHz</a:t>
            </a:r>
            <a:r>
              <a:rPr kumimoji="1" lang="ja-JP" altLang="en-US" dirty="0"/>
              <a:t>の</a:t>
            </a:r>
            <a:r>
              <a:rPr kumimoji="1" lang="en-US" altLang="ja-JP" dirty="0"/>
              <a:t>81</a:t>
            </a:r>
            <a:r>
              <a:rPr kumimoji="1" lang="ja-JP" altLang="en-US" dirty="0"/>
              <a:t>分割のフィルタバンク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93A685D-572B-4D4A-9451-FBD776B6E8DB}"/>
              </a:ext>
            </a:extLst>
          </p:cNvPr>
          <p:cNvSpPr txBox="1"/>
          <p:nvPr/>
        </p:nvSpPr>
        <p:spPr>
          <a:xfrm>
            <a:off x="3604764" y="307505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4.5 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C384C09-0F18-4BC5-9763-88EDA37BF962}"/>
              </a:ext>
            </a:extLst>
          </p:cNvPr>
          <p:cNvSpPr txBox="1"/>
          <p:nvPr/>
        </p:nvSpPr>
        <p:spPr>
          <a:xfrm>
            <a:off x="90829" y="185968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1.5 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C25FBD-438A-423D-BE3A-03DC69E781C9}"/>
              </a:ext>
            </a:extLst>
          </p:cNvPr>
          <p:cNvSpPr txBox="1"/>
          <p:nvPr/>
        </p:nvSpPr>
        <p:spPr>
          <a:xfrm>
            <a:off x="3038310" y="12060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アクリル板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921EEEE-44A6-4323-BC0F-4CEC7CC8AFA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377138" y="1390740"/>
            <a:ext cx="6469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1AA1E8B-A6A0-444C-9F77-5E4A219ABF70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347042" y="1390740"/>
            <a:ext cx="6912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F2607BF-4197-48FE-8FEC-073AD1C4A55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707724" y="1575406"/>
            <a:ext cx="0" cy="515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0F29630-57E8-4F45-A63D-CFBDA161EE79}"/>
              </a:ext>
            </a:extLst>
          </p:cNvPr>
          <p:cNvCxnSpPr>
            <a:cxnSpLocks/>
          </p:cNvCxnSpPr>
          <p:nvPr/>
        </p:nvCxnSpPr>
        <p:spPr>
          <a:xfrm>
            <a:off x="1173363" y="2031377"/>
            <a:ext cx="2484703" cy="938157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AB0C729-D0D4-4918-9D1F-F9C3C883646F}"/>
              </a:ext>
            </a:extLst>
          </p:cNvPr>
          <p:cNvSpPr txBox="1"/>
          <p:nvPr/>
        </p:nvSpPr>
        <p:spPr>
          <a:xfrm>
            <a:off x="2425862" y="2229012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エコー計測距離 </a:t>
            </a:r>
            <a:r>
              <a:rPr kumimoji="1" lang="en-US" altLang="ja-JP" dirty="0"/>
              <a:t>: </a:t>
            </a:r>
            <a:r>
              <a:rPr kumimoji="1" lang="ja-JP" altLang="en-US" dirty="0"/>
              <a:t>約</a:t>
            </a:r>
            <a:r>
              <a:rPr kumimoji="1" lang="en-US" altLang="ja-JP" dirty="0"/>
              <a:t>2.5 m</a:t>
            </a:r>
            <a:r>
              <a:rPr kumimoji="1" lang="ja-JP" altLang="en-US" dirty="0"/>
              <a:t>（できれば</a:t>
            </a:r>
            <a:r>
              <a:rPr kumimoji="1" lang="en-US" altLang="ja-JP" dirty="0"/>
              <a:t>3 m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57767E0-DE9E-4AA4-80D3-0CA300CDEEDD}"/>
              </a:ext>
            </a:extLst>
          </p:cNvPr>
          <p:cNvCxnSpPr>
            <a:cxnSpLocks/>
          </p:cNvCxnSpPr>
          <p:nvPr/>
        </p:nvCxnSpPr>
        <p:spPr>
          <a:xfrm flipV="1">
            <a:off x="1465568" y="4980934"/>
            <a:ext cx="4396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5B60F63-EEDD-4B5A-B9AD-545A69AFF291}"/>
              </a:ext>
            </a:extLst>
          </p:cNvPr>
          <p:cNvCxnSpPr>
            <a:cxnSpLocks/>
          </p:cNvCxnSpPr>
          <p:nvPr/>
        </p:nvCxnSpPr>
        <p:spPr>
          <a:xfrm>
            <a:off x="1452876" y="5456893"/>
            <a:ext cx="340604" cy="2178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5095E7B0-810E-49EE-861D-66850FA2C9BA}"/>
              </a:ext>
            </a:extLst>
          </p:cNvPr>
          <p:cNvCxnSpPr>
            <a:cxnSpLocks/>
          </p:cNvCxnSpPr>
          <p:nvPr/>
        </p:nvCxnSpPr>
        <p:spPr>
          <a:xfrm flipV="1">
            <a:off x="1453676" y="4241476"/>
            <a:ext cx="230541" cy="25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8FFD547-E7E5-49D3-8003-76C498C8B3F4}"/>
              </a:ext>
            </a:extLst>
          </p:cNvPr>
          <p:cNvSpPr txBox="1"/>
          <p:nvPr/>
        </p:nvSpPr>
        <p:spPr>
          <a:xfrm>
            <a:off x="5576145" y="4341958"/>
            <a:ext cx="5750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送信点から受信点は常に直線距離で</a:t>
            </a:r>
            <a:r>
              <a:rPr kumimoji="1" lang="en-US" altLang="ja-JP" dirty="0"/>
              <a:t>10mm</a:t>
            </a:r>
          </a:p>
          <a:p>
            <a:r>
              <a:rPr kumimoji="1" lang="ja-JP" altLang="en-US" dirty="0"/>
              <a:t>カージオイドの</a:t>
            </a:r>
            <a:r>
              <a:rPr kumimoji="1" lang="en-US" altLang="ja-JP" dirty="0"/>
              <a:t>0</a:t>
            </a:r>
            <a:r>
              <a:rPr kumimoji="1" lang="ja-JP" altLang="en-US" dirty="0"/>
              <a:t>度方向は</a:t>
            </a:r>
            <a:endParaRPr kumimoji="1" lang="en-US" altLang="ja-JP" dirty="0"/>
          </a:p>
          <a:p>
            <a:r>
              <a:rPr lang="ja-JP" altLang="en-US" dirty="0"/>
              <a:t>送信点はパルス放射方向</a:t>
            </a:r>
            <a:endParaRPr lang="en-US" altLang="ja-JP" dirty="0"/>
          </a:p>
          <a:p>
            <a:r>
              <a:rPr kumimoji="1" lang="ja-JP" altLang="en-US" dirty="0"/>
              <a:t>受信点はパルス放射方向から外側に</a:t>
            </a:r>
            <a:r>
              <a:rPr kumimoji="1" lang="en-US" altLang="ja-JP" dirty="0"/>
              <a:t>60</a:t>
            </a:r>
            <a:r>
              <a:rPr kumimoji="1" lang="ja-JP" altLang="en-US" dirty="0"/>
              <a:t>度？（要検討）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9E43220-CFA8-4560-B28B-C9B3A473EFB3}"/>
              </a:ext>
            </a:extLst>
          </p:cNvPr>
          <p:cNvSpPr txBox="1"/>
          <p:nvPr/>
        </p:nvSpPr>
        <p:spPr>
          <a:xfrm>
            <a:off x="1359116" y="127676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0.66 m</a:t>
            </a:r>
            <a:endParaRPr kumimoji="1" lang="ja-JP" altLang="en-US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EA1389F-BFB7-495A-AC89-F1EE7E18F477}"/>
              </a:ext>
            </a:extLst>
          </p:cNvPr>
          <p:cNvCxnSpPr>
            <a:cxnSpLocks/>
          </p:cNvCxnSpPr>
          <p:nvPr/>
        </p:nvCxnSpPr>
        <p:spPr>
          <a:xfrm>
            <a:off x="2209800" y="970071"/>
            <a:ext cx="0" cy="91363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C859E59-0C67-4DDE-993A-CC07B88CF716}"/>
              </a:ext>
            </a:extLst>
          </p:cNvPr>
          <p:cNvCxnSpPr>
            <a:cxnSpLocks/>
          </p:cNvCxnSpPr>
          <p:nvPr/>
        </p:nvCxnSpPr>
        <p:spPr>
          <a:xfrm>
            <a:off x="860326" y="907018"/>
            <a:ext cx="1427047" cy="543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F26BEBE-2B19-4CB6-A03A-CFCB8E83A3ED}"/>
              </a:ext>
            </a:extLst>
          </p:cNvPr>
          <p:cNvCxnSpPr>
            <a:cxnSpLocks/>
          </p:cNvCxnSpPr>
          <p:nvPr/>
        </p:nvCxnSpPr>
        <p:spPr>
          <a:xfrm>
            <a:off x="2289810" y="911016"/>
            <a:ext cx="1427047" cy="543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0E8A9B8-8FED-4C60-92CF-D8A1B44D7086}"/>
              </a:ext>
            </a:extLst>
          </p:cNvPr>
          <p:cNvCxnSpPr>
            <a:cxnSpLocks/>
          </p:cNvCxnSpPr>
          <p:nvPr/>
        </p:nvCxnSpPr>
        <p:spPr>
          <a:xfrm>
            <a:off x="3719296" y="918215"/>
            <a:ext cx="1427047" cy="543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F59F108D-7FF2-46BB-8D30-CC5F351A5A65}"/>
              </a:ext>
            </a:extLst>
          </p:cNvPr>
          <p:cNvCxnSpPr>
            <a:cxnSpLocks/>
          </p:cNvCxnSpPr>
          <p:nvPr/>
        </p:nvCxnSpPr>
        <p:spPr>
          <a:xfrm>
            <a:off x="5146343" y="912630"/>
            <a:ext cx="2141377" cy="110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E8A97C2-AD55-4D34-BEEA-0E608B2750F2}"/>
              </a:ext>
            </a:extLst>
          </p:cNvPr>
          <p:cNvSpPr txBox="1"/>
          <p:nvPr/>
        </p:nvSpPr>
        <p:spPr>
          <a:xfrm>
            <a:off x="1298431" y="61363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.0 m</a:t>
            </a:r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54FE089-20E2-4ECF-81BF-0C858C928B7E}"/>
              </a:ext>
            </a:extLst>
          </p:cNvPr>
          <p:cNvSpPr txBox="1"/>
          <p:nvPr/>
        </p:nvSpPr>
        <p:spPr>
          <a:xfrm>
            <a:off x="2661517" y="6137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.0 m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DBF6837-8C91-4A11-83A0-6497EC0A1569}"/>
              </a:ext>
            </a:extLst>
          </p:cNvPr>
          <p:cNvSpPr txBox="1"/>
          <p:nvPr/>
        </p:nvSpPr>
        <p:spPr>
          <a:xfrm>
            <a:off x="4088564" y="61707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.0 m</a:t>
            </a:r>
            <a:endParaRPr kumimoji="1" lang="ja-JP" altLang="en-US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FCE2C7F-3ECF-41C4-A886-5A1D1E86BAA9}"/>
              </a:ext>
            </a:extLst>
          </p:cNvPr>
          <p:cNvSpPr txBox="1"/>
          <p:nvPr/>
        </p:nvSpPr>
        <p:spPr>
          <a:xfrm>
            <a:off x="5681195" y="597627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.5 m(</a:t>
            </a:r>
            <a:r>
              <a:rPr kumimoji="1" lang="ja-JP" altLang="en-US" dirty="0"/>
              <a:t>そんなにいらないかも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170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553</Words>
  <Application>Microsoft Office PowerPoint</Application>
  <PresentationFormat>ワイド画面</PresentationFormat>
  <Paragraphs>133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Teshima Yu</dc:creator>
  <cp:lastModifiedBy>土屋隆生</cp:lastModifiedBy>
  <cp:revision>22</cp:revision>
  <dcterms:created xsi:type="dcterms:W3CDTF">2020-11-17T13:22:40Z</dcterms:created>
  <dcterms:modified xsi:type="dcterms:W3CDTF">2020-12-07T23:57:49Z</dcterms:modified>
</cp:coreProperties>
</file>