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0" r:id="rId5"/>
    <p:sldId id="264" r:id="rId6"/>
    <p:sldId id="262" r:id="rId7"/>
    <p:sldId id="261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55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8D63-8AA8-4FA4-AA13-51EDA5AB2C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A59D-CA6E-436C-81DF-D72CA436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Up Arrow 24"/>
          <p:cNvSpPr/>
          <p:nvPr/>
        </p:nvSpPr>
        <p:spPr>
          <a:xfrm rot="10800000">
            <a:off x="1023852" y="2775142"/>
            <a:ext cx="252349" cy="722933"/>
          </a:xfrm>
          <a:prstGeom prst="upArrow">
            <a:avLst>
              <a:gd name="adj1" fmla="val 36298"/>
              <a:gd name="adj2" fmla="val 522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434603" y="1974952"/>
            <a:ext cx="9925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Publishers</a:t>
            </a:r>
            <a:endParaRPr lang="en-US" sz="135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2693"/>
              </p:ext>
            </p:extLst>
          </p:nvPr>
        </p:nvGraphicFramePr>
        <p:xfrm>
          <a:off x="5495072" y="2203609"/>
          <a:ext cx="2576072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785"/>
                <a:gridCol w="1233287"/>
              </a:tblGrid>
              <a:tr h="319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PublisherID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PublisherName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 rot="4071666">
            <a:off x="4444617" y="1643341"/>
            <a:ext cx="176005" cy="2628741"/>
          </a:xfrm>
          <a:prstGeom prst="upArrow">
            <a:avLst>
              <a:gd name="adj1" fmla="val 50000"/>
              <a:gd name="adj2" fmla="val 30235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74119"/>
              </p:ext>
            </p:extLst>
          </p:nvPr>
        </p:nvGraphicFramePr>
        <p:xfrm>
          <a:off x="530199" y="3386063"/>
          <a:ext cx="8027894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310"/>
                <a:gridCol w="587828"/>
                <a:gridCol w="1129553"/>
                <a:gridCol w="1515677"/>
                <a:gridCol w="1146842"/>
                <a:gridCol w="1146842"/>
                <a:gridCol w="114684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ISBNNumber</a:t>
                      </a:r>
                      <a:endParaRPr lang="en-US" sz="1400" u="sng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err="1" smtClean="0">
                          <a:solidFill>
                            <a:schemeClr val="tx1"/>
                          </a:solidFill>
                        </a:rPr>
                        <a:t>PublisherID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err="1" smtClean="0">
                          <a:solidFill>
                            <a:schemeClr val="tx1"/>
                          </a:solidFill>
                        </a:rPr>
                        <a:t>PublishedDate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err="1" smtClean="0">
                          <a:solidFill>
                            <a:schemeClr val="tx1"/>
                          </a:solidFill>
                        </a:rPr>
                        <a:t>BookFormat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6847" y="3140533"/>
            <a:ext cx="98616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BookTitles</a:t>
            </a:r>
            <a:endParaRPr lang="en-US" sz="135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07113"/>
              </p:ext>
            </p:extLst>
          </p:nvPr>
        </p:nvGraphicFramePr>
        <p:xfrm>
          <a:off x="530199" y="4065174"/>
          <a:ext cx="2576072" cy="31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785"/>
                <a:gridCol w="1233287"/>
              </a:tblGrid>
              <a:tr h="319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ISBNNumber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err="1" smtClean="0">
                          <a:solidFill>
                            <a:schemeClr val="tx1"/>
                          </a:solidFill>
                        </a:rPr>
                        <a:t>AuthorID</a:t>
                      </a:r>
                      <a:endParaRPr lang="en-US" sz="1400" b="1" u="sng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81262"/>
              </p:ext>
            </p:extLst>
          </p:nvPr>
        </p:nvGraphicFramePr>
        <p:xfrm>
          <a:off x="530200" y="4723085"/>
          <a:ext cx="475449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732"/>
                <a:gridCol w="1734671"/>
                <a:gridCol w="170009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1" u="sng" err="1" smtClean="0">
                          <a:solidFill>
                            <a:schemeClr val="tx1"/>
                          </a:solidFill>
                        </a:rPr>
                        <a:t>AuthorID</a:t>
                      </a:r>
                      <a:endParaRPr lang="en-US" sz="1400" b="1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err="1" smtClean="0">
                          <a:solidFill>
                            <a:schemeClr val="tx1"/>
                          </a:solidFill>
                        </a:rPr>
                        <a:t>AuthorFirstName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err="1" smtClean="0">
                          <a:solidFill>
                            <a:schemeClr val="tx1"/>
                          </a:solidFill>
                        </a:rPr>
                        <a:t>AuthorLastName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6847" y="4509023"/>
            <a:ext cx="7809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Authors</a:t>
            </a:r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66848" y="2284081"/>
            <a:ext cx="14157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BookCategories</a:t>
            </a:r>
            <a:endParaRPr lang="en-US" sz="135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5986"/>
              </p:ext>
            </p:extLst>
          </p:nvPr>
        </p:nvGraphicFramePr>
        <p:xfrm>
          <a:off x="530199" y="2586187"/>
          <a:ext cx="2576072" cy="31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785"/>
                <a:gridCol w="1233287"/>
              </a:tblGrid>
              <a:tr h="319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ISBNNumber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839475" y="1372194"/>
            <a:ext cx="10214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Categories</a:t>
            </a:r>
            <a:endParaRPr lang="en-US" sz="135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68063"/>
              </p:ext>
            </p:extLst>
          </p:nvPr>
        </p:nvGraphicFramePr>
        <p:xfrm>
          <a:off x="1902825" y="1642429"/>
          <a:ext cx="3037117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50"/>
                <a:gridCol w="1688567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CategoryDescription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772580" y="4159888"/>
            <a:ext cx="11560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BookFomats</a:t>
            </a:r>
            <a:endParaRPr lang="en-US" sz="135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05169"/>
              </p:ext>
            </p:extLst>
          </p:nvPr>
        </p:nvGraphicFramePr>
        <p:xfrm>
          <a:off x="5829298" y="4385042"/>
          <a:ext cx="3037117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50"/>
                <a:gridCol w="1688567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BookFormat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FormatDescription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Bent Arrow 19"/>
          <p:cNvSpPr/>
          <p:nvPr/>
        </p:nvSpPr>
        <p:spPr>
          <a:xfrm flipV="1">
            <a:off x="5500368" y="3664747"/>
            <a:ext cx="416764" cy="990281"/>
          </a:xfrm>
          <a:prstGeom prst="bentArrow">
            <a:avLst>
              <a:gd name="adj1" fmla="val 25000"/>
              <a:gd name="adj2" fmla="val 25000"/>
              <a:gd name="adj3" fmla="val 38828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991046" y="3663062"/>
            <a:ext cx="197086" cy="347208"/>
          </a:xfrm>
          <a:prstGeom prst="upArrow">
            <a:avLst>
              <a:gd name="adj1" fmla="val 50000"/>
              <a:gd name="adj2" fmla="val 704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66846" y="3824778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350"/>
              <a:t>BookAuthors</a:t>
            </a:r>
            <a:endParaRPr lang="en-US" sz="1350"/>
          </a:p>
        </p:txBody>
      </p:sp>
      <p:sp>
        <p:nvSpPr>
          <p:cNvPr id="23" name="Up Arrow 22"/>
          <p:cNvSpPr/>
          <p:nvPr/>
        </p:nvSpPr>
        <p:spPr>
          <a:xfrm rot="14324735">
            <a:off x="1648772" y="4097611"/>
            <a:ext cx="226242" cy="998978"/>
          </a:xfrm>
          <a:prstGeom prst="upArrow">
            <a:avLst>
              <a:gd name="adj1" fmla="val 50000"/>
              <a:gd name="adj2" fmla="val 14767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Up Arrow 25"/>
          <p:cNvSpPr/>
          <p:nvPr/>
        </p:nvSpPr>
        <p:spPr>
          <a:xfrm>
            <a:off x="2244983" y="1916889"/>
            <a:ext cx="233119" cy="721845"/>
          </a:xfrm>
          <a:prstGeom prst="upArrow">
            <a:avLst>
              <a:gd name="adj1" fmla="val 50000"/>
              <a:gd name="adj2" fmla="val 1043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80683" y="933613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1:</a:t>
            </a:r>
          </a:p>
        </p:txBody>
      </p:sp>
    </p:spTree>
    <p:extLst>
      <p:ext uri="{BB962C8B-B14F-4D97-AF65-F5344CB8AC3E}">
        <p14:creationId xmlns:p14="http://schemas.microsoft.com/office/powerpoint/2010/main" val="390919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>
          <a:xfrm rot="14415379">
            <a:off x="2971583" y="1492989"/>
            <a:ext cx="1141423" cy="220776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6972"/>
              </p:ext>
            </p:extLst>
          </p:nvPr>
        </p:nvGraphicFramePr>
        <p:xfrm>
          <a:off x="345678" y="3556507"/>
          <a:ext cx="2072266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34"/>
                <a:gridCol w="1152132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CageID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en-US" sz="1400" b="1" u="sng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 rot="17733983">
            <a:off x="695340" y="4183014"/>
            <a:ext cx="1313058" cy="317935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ight Arrow 30"/>
          <p:cNvSpPr/>
          <p:nvPr/>
        </p:nvSpPr>
        <p:spPr>
          <a:xfrm rot="13962815">
            <a:off x="5025682" y="2626860"/>
            <a:ext cx="3894845" cy="285766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287785" y="1691314"/>
            <a:ext cx="744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Animals</a:t>
            </a:r>
            <a:endParaRPr lang="en-US" sz="135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15183"/>
              </p:ext>
            </p:extLst>
          </p:nvPr>
        </p:nvGraphicFramePr>
        <p:xfrm>
          <a:off x="2777334" y="1961549"/>
          <a:ext cx="4708133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60"/>
                <a:gridCol w="975592"/>
                <a:gridCol w="870857"/>
                <a:gridCol w="463969"/>
                <a:gridCol w="1542355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CageID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TypeName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AnimalID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19349" y="2522984"/>
            <a:ext cx="12811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AnimalDiseases</a:t>
            </a:r>
            <a:endParaRPr lang="en-US" sz="135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4956"/>
              </p:ext>
            </p:extLst>
          </p:nvPr>
        </p:nvGraphicFramePr>
        <p:xfrm>
          <a:off x="2382699" y="2793219"/>
          <a:ext cx="5530960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6"/>
                <a:gridCol w="1456038"/>
                <a:gridCol w="1456038"/>
                <a:gridCol w="1456038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DiseaseName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AnimalID</a:t>
                      </a:r>
                      <a:endParaRPr lang="en-US" sz="1400" b="1" u="sng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smtClean="0">
                          <a:solidFill>
                            <a:schemeClr val="tx1"/>
                          </a:solidFill>
                        </a:rPr>
                        <a:t>BeginningTime</a:t>
                      </a:r>
                      <a:endParaRPr lang="en-US" sz="1400" b="1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70310" y="3624889"/>
            <a:ext cx="788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Diseases</a:t>
            </a:r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6152"/>
              </p:ext>
            </p:extLst>
          </p:nvPr>
        </p:nvGraphicFramePr>
        <p:xfrm>
          <a:off x="3233659" y="3895124"/>
          <a:ext cx="1478015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15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DiseaseName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43676" y="509309"/>
            <a:ext cx="18882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smtClean="0"/>
              <a:t>AnimalTypes</a:t>
            </a:r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81213"/>
              </p:ext>
            </p:extLst>
          </p:nvPr>
        </p:nvGraphicFramePr>
        <p:xfrm>
          <a:off x="2423501" y="817822"/>
          <a:ext cx="1118794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794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TypeName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750481" y="431572"/>
            <a:ext cx="219138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smtClean="0"/>
              <a:t>TypeKeepers</a:t>
            </a:r>
            <a:endParaRPr lang="en-US" sz="13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7154"/>
              </p:ext>
            </p:extLst>
          </p:nvPr>
        </p:nvGraphicFramePr>
        <p:xfrm>
          <a:off x="4711672" y="701807"/>
          <a:ext cx="5136271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859"/>
                <a:gridCol w="732859"/>
                <a:gridCol w="917638"/>
                <a:gridCol w="504487"/>
                <a:gridCol w="770084"/>
                <a:gridCol w="1478344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TypeName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EmployeeID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TypeKeeperName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Ssn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7499"/>
              </p:ext>
            </p:extLst>
          </p:nvPr>
        </p:nvGraphicFramePr>
        <p:xfrm>
          <a:off x="6385902" y="4256746"/>
          <a:ext cx="264924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60"/>
                <a:gridCol w="1424581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DiseaseName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en-US" sz="1400" b="1" u="sng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292510" y="3869807"/>
            <a:ext cx="16211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TypeKeeperDiseases</a:t>
            </a:r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-278783" y="1720068"/>
            <a:ext cx="5952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Cages</a:t>
            </a:r>
            <a:endParaRPr lang="en-US" sz="135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86184"/>
              </p:ext>
            </p:extLst>
          </p:nvPr>
        </p:nvGraphicFramePr>
        <p:xfrm>
          <a:off x="-215433" y="1990303"/>
          <a:ext cx="2633377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2"/>
                <a:gridCol w="785525"/>
                <a:gridCol w="914400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CageID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Space</a:t>
                      </a:r>
                      <a:endParaRPr lang="en-US" sz="1400" b="0" u="none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2328" y="3286272"/>
            <a:ext cx="14370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CageKeeperCages</a:t>
            </a:r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248991" y="4519759"/>
            <a:ext cx="10908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CageKeepers</a:t>
            </a:r>
            <a:endParaRPr lang="en-US" sz="135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7424"/>
              </p:ext>
            </p:extLst>
          </p:nvPr>
        </p:nvGraphicFramePr>
        <p:xfrm>
          <a:off x="312339" y="4789994"/>
          <a:ext cx="5377261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32"/>
                <a:gridCol w="1560286"/>
                <a:gridCol w="464457"/>
                <a:gridCol w="800586"/>
                <a:gridCol w="1470900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EmployeeID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CageKeeperName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Ssn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0800000">
            <a:off x="3499945" y="826290"/>
            <a:ext cx="1141423" cy="220776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 rot="17622794">
            <a:off x="4097208" y="2510568"/>
            <a:ext cx="808021" cy="182736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 rot="3668156">
            <a:off x="2532150" y="3474596"/>
            <a:ext cx="1024525" cy="135729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ight Arrow 29"/>
          <p:cNvSpPr/>
          <p:nvPr/>
        </p:nvSpPr>
        <p:spPr>
          <a:xfrm rot="11289555">
            <a:off x="4404501" y="4092215"/>
            <a:ext cx="1975731" cy="236172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ight Arrow 32"/>
          <p:cNvSpPr/>
          <p:nvPr/>
        </p:nvSpPr>
        <p:spPr>
          <a:xfrm rot="15207866">
            <a:off x="-689294" y="2931453"/>
            <a:ext cx="1604259" cy="224611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Circular Arrow 33"/>
          <p:cNvSpPr/>
          <p:nvPr/>
        </p:nvSpPr>
        <p:spPr>
          <a:xfrm flipH="1">
            <a:off x="18830" y="961443"/>
            <a:ext cx="3475557" cy="1871504"/>
          </a:xfrm>
          <a:prstGeom prst="circularArrow">
            <a:avLst>
              <a:gd name="adj1" fmla="val 5516"/>
              <a:gd name="adj2" fmla="val 792342"/>
              <a:gd name="adj3" fmla="val 20602514"/>
              <a:gd name="adj4" fmla="val 10636742"/>
              <a:gd name="adj5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381020" y="468150"/>
            <a:ext cx="165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</a:t>
            </a:r>
            <a:r>
              <a:rPr lang="en-US" sz="2400" smtClean="0"/>
              <a:t>1b: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64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3636" y="1095362"/>
            <a:ext cx="9315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Customers</a:t>
            </a:r>
            <a:endParaRPr lang="en-US" sz="135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9450"/>
              </p:ext>
            </p:extLst>
          </p:nvPr>
        </p:nvGraphicFramePr>
        <p:xfrm>
          <a:off x="1416984" y="1365597"/>
          <a:ext cx="7598142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13"/>
                <a:gridCol w="1412711"/>
                <a:gridCol w="1448278"/>
                <a:gridCol w="1528125"/>
                <a:gridCol w="1681515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CustomerName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CustomerAddress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CustomerSuburd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CustomerPostCode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53636" y="2321397"/>
            <a:ext cx="75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Invoice</a:t>
            </a:r>
            <a:r>
              <a:rPr lang="en-US" sz="1350" smtClean="0"/>
              <a:t>s</a:t>
            </a:r>
            <a:endParaRPr lang="en-US" sz="135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34665"/>
              </p:ext>
            </p:extLst>
          </p:nvPr>
        </p:nvGraphicFramePr>
        <p:xfrm>
          <a:off x="1416984" y="2591632"/>
          <a:ext cx="4071395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37"/>
                <a:gridCol w="1475971"/>
                <a:gridCol w="1178287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InvoiceNumber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InvoiceDate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6940" y="3819129"/>
            <a:ext cx="10760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InvoiceItems</a:t>
            </a:r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77085"/>
              </p:ext>
            </p:extLst>
          </p:nvPr>
        </p:nvGraphicFramePr>
        <p:xfrm>
          <a:off x="1290288" y="4089364"/>
          <a:ext cx="5724203" cy="3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95"/>
                <a:gridCol w="1261896"/>
                <a:gridCol w="1472859"/>
                <a:gridCol w="1405353"/>
              </a:tblGrid>
              <a:tr h="33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LineNumber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InvoiceNumber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ItemNumber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26940" y="5408030"/>
            <a:ext cx="5755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mtClean="0"/>
              <a:t>Items</a:t>
            </a:r>
            <a:endParaRPr lang="en-US" sz="135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4912"/>
              </p:ext>
            </p:extLst>
          </p:nvPr>
        </p:nvGraphicFramePr>
        <p:xfrm>
          <a:off x="1290288" y="5639823"/>
          <a:ext cx="4337261" cy="40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77"/>
                <a:gridCol w="1538832"/>
                <a:gridCol w="1288752"/>
              </a:tblGrid>
              <a:tr h="400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ItemNumber</a:t>
                      </a:r>
                      <a:endParaRPr lang="en-US" sz="1400" u="sng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ItemDesciption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mtClean="0">
                          <a:solidFill>
                            <a:schemeClr val="tx1"/>
                          </a:solidFill>
                        </a:rPr>
                        <a:t>ItemPrice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2231" y="458915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</a:t>
            </a:r>
            <a:r>
              <a:rPr lang="en-US" sz="2400" smtClean="0"/>
              <a:t>2:</a:t>
            </a:r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 rot="12645371">
            <a:off x="2362265" y="1964473"/>
            <a:ext cx="2201056" cy="275935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12502237">
            <a:off x="2260272" y="3404793"/>
            <a:ext cx="2595713" cy="209891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 rot="9501701">
            <a:off x="2239996" y="4947750"/>
            <a:ext cx="3795548" cy="210026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748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602121" y="1646785"/>
            <a:ext cx="6042531" cy="3842978"/>
            <a:chOff x="937452" y="169049"/>
            <a:chExt cx="9355310" cy="6453308"/>
          </a:xfrm>
        </p:grpSpPr>
        <p:sp>
          <p:nvSpPr>
            <p:cNvPr id="4" name="Rectangle 3"/>
            <p:cNvSpPr/>
            <p:nvPr/>
          </p:nvSpPr>
          <p:spPr>
            <a:xfrm>
              <a:off x="4295375" y="169049"/>
              <a:ext cx="2481943" cy="776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50">
                  <a:solidFill>
                    <a:schemeClr val="tx1"/>
                  </a:solidFill>
                </a:rPr>
                <a:t>Departments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94736" y="3013264"/>
              <a:ext cx="2481943" cy="776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50">
                  <a:solidFill>
                    <a:schemeClr val="tx1"/>
                  </a:solidFill>
                </a:rPr>
                <a:t>Employees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5375" y="5846269"/>
              <a:ext cx="2770095" cy="776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>
                  <a:solidFill>
                    <a:schemeClr val="tx1"/>
                  </a:solidFill>
                </a:rPr>
                <a:t>ChildrenOfEmployees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471033" y="3783747"/>
              <a:ext cx="0" cy="206252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777318" y="2477462"/>
              <a:ext cx="2082373" cy="918241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405103" y="481212"/>
              <a:ext cx="1890272" cy="99412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6777318" y="557094"/>
              <a:ext cx="2020900" cy="1033501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405103" y="2477462"/>
              <a:ext cx="1890272" cy="933611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937452" y="1475334"/>
              <a:ext cx="2989089" cy="1002128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50">
                  <a:solidFill>
                    <a:schemeClr val="tx1"/>
                  </a:solidFill>
                </a:rPr>
                <a:t>Manage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2" name="Diamond 21"/>
            <p:cNvSpPr/>
            <p:nvPr/>
          </p:nvSpPr>
          <p:spPr>
            <a:xfrm>
              <a:off x="7303673" y="1532965"/>
              <a:ext cx="2989089" cy="1002128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50">
                  <a:solidFill>
                    <a:schemeClr val="tx1"/>
                  </a:solidFill>
                </a:rPr>
                <a:t>Work in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3976488" y="4311703"/>
              <a:ext cx="2989089" cy="803501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350">
                  <a:solidFill>
                    <a:schemeClr val="tx1"/>
                  </a:solidFill>
                </a:rPr>
                <a:t>Has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888740" y="422624"/>
              <a:ext cx="268939" cy="5042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065471" y="534523"/>
              <a:ext cx="268939" cy="5042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72648" y="330413"/>
              <a:ext cx="280468" cy="456241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923317" y="3198401"/>
              <a:ext cx="268939" cy="5042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2057" y="3157021"/>
              <a:ext cx="513553" cy="3169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880437" y="2968603"/>
              <a:ext cx="268939" cy="5042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03709" y="2889199"/>
              <a:ext cx="268939" cy="5042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271247" y="3909092"/>
              <a:ext cx="422623" cy="10686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59720" y="4050228"/>
              <a:ext cx="422623" cy="10686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259720" y="5594137"/>
              <a:ext cx="218997" cy="195963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478717" y="5594137"/>
              <a:ext cx="203626" cy="219376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311587" y="5253859"/>
              <a:ext cx="318888" cy="307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/>
            <p:cNvSpPr/>
            <p:nvPr/>
          </p:nvSpPr>
          <p:spPr>
            <a:xfrm>
              <a:off x="7209546" y="2968603"/>
              <a:ext cx="318888" cy="307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/>
            <p:cNvSpPr/>
            <p:nvPr/>
          </p:nvSpPr>
          <p:spPr>
            <a:xfrm>
              <a:off x="3757493" y="531239"/>
              <a:ext cx="318888" cy="307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Oval 59"/>
          <p:cNvSpPr/>
          <p:nvPr/>
        </p:nvSpPr>
        <p:spPr>
          <a:xfrm>
            <a:off x="2550067" y="3614225"/>
            <a:ext cx="831951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61" name="Oval 60"/>
          <p:cNvSpPr/>
          <p:nvPr/>
        </p:nvSpPr>
        <p:spPr>
          <a:xfrm>
            <a:off x="3699356" y="2702767"/>
            <a:ext cx="1632170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EmployeeSsn</a:t>
            </a:r>
          </a:p>
        </p:txBody>
      </p:sp>
      <p:sp>
        <p:nvSpPr>
          <p:cNvPr id="62" name="Oval 61"/>
          <p:cNvSpPr/>
          <p:nvPr/>
        </p:nvSpPr>
        <p:spPr>
          <a:xfrm>
            <a:off x="5709489" y="3636912"/>
            <a:ext cx="894938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 flipH="1">
            <a:off x="4514200" y="3160082"/>
            <a:ext cx="1241" cy="2589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2"/>
          </p:cNvCxnSpPr>
          <p:nvPr/>
        </p:nvCxnSpPr>
        <p:spPr>
          <a:xfrm flipH="1" flipV="1">
            <a:off x="5082988" y="3646411"/>
            <a:ext cx="626501" cy="22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0" idx="6"/>
          </p:cNvCxnSpPr>
          <p:nvPr/>
        </p:nvCxnSpPr>
        <p:spPr>
          <a:xfrm flipV="1">
            <a:off x="3382018" y="3661511"/>
            <a:ext cx="706264" cy="198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28989" y="1371295"/>
            <a:ext cx="2247845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DepartmentNumber</a:t>
            </a:r>
          </a:p>
        </p:txBody>
      </p:sp>
      <p:sp>
        <p:nvSpPr>
          <p:cNvPr id="75" name="Oval 74"/>
          <p:cNvSpPr/>
          <p:nvPr/>
        </p:nvSpPr>
        <p:spPr>
          <a:xfrm>
            <a:off x="3009164" y="1005418"/>
            <a:ext cx="207155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DepartmentName</a:t>
            </a:r>
          </a:p>
        </p:txBody>
      </p:sp>
      <p:sp>
        <p:nvSpPr>
          <p:cNvPr id="76" name="Oval 75"/>
          <p:cNvSpPr/>
          <p:nvPr/>
        </p:nvSpPr>
        <p:spPr>
          <a:xfrm>
            <a:off x="5446018" y="1222705"/>
            <a:ext cx="1542509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77" name="Straight Connector 76"/>
          <p:cNvCxnSpPr>
            <a:stCxn id="74" idx="6"/>
          </p:cNvCxnSpPr>
          <p:nvPr/>
        </p:nvCxnSpPr>
        <p:spPr>
          <a:xfrm>
            <a:off x="3376834" y="1599953"/>
            <a:ext cx="634582" cy="206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5" idx="4"/>
          </p:cNvCxnSpPr>
          <p:nvPr/>
        </p:nvCxnSpPr>
        <p:spPr>
          <a:xfrm flipH="1" flipV="1">
            <a:off x="4044942" y="1464913"/>
            <a:ext cx="253239" cy="2541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2"/>
          </p:cNvCxnSpPr>
          <p:nvPr/>
        </p:nvCxnSpPr>
        <p:spPr>
          <a:xfrm flipH="1">
            <a:off x="4777909" y="1452453"/>
            <a:ext cx="668108" cy="2792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783976" y="5416735"/>
            <a:ext cx="1580849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ParentSsn</a:t>
            </a:r>
          </a:p>
        </p:txBody>
      </p:sp>
      <p:sp>
        <p:nvSpPr>
          <p:cNvPr id="98" name="Oval 97"/>
          <p:cNvSpPr/>
          <p:nvPr/>
        </p:nvSpPr>
        <p:spPr>
          <a:xfrm>
            <a:off x="1671277" y="4823966"/>
            <a:ext cx="1648388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ChildrenName</a:t>
            </a:r>
          </a:p>
        </p:txBody>
      </p:sp>
      <p:cxnSp>
        <p:nvCxnSpPr>
          <p:cNvPr id="99" name="Straight Connector 98"/>
          <p:cNvCxnSpPr>
            <a:stCxn id="98" idx="6"/>
          </p:cNvCxnSpPr>
          <p:nvPr/>
        </p:nvCxnSpPr>
        <p:spPr>
          <a:xfrm>
            <a:off x="3319665" y="5069321"/>
            <a:ext cx="666157" cy="1020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7" idx="6"/>
          </p:cNvCxnSpPr>
          <p:nvPr/>
        </p:nvCxnSpPr>
        <p:spPr>
          <a:xfrm flipV="1">
            <a:off x="3364825" y="5338758"/>
            <a:ext cx="620997" cy="306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109508" y="4994149"/>
            <a:ext cx="831951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06" name="Straight Connector 105"/>
          <p:cNvCxnSpPr>
            <a:stCxn id="105" idx="2"/>
          </p:cNvCxnSpPr>
          <p:nvPr/>
        </p:nvCxnSpPr>
        <p:spPr>
          <a:xfrm flipH="1">
            <a:off x="5465454" y="5239504"/>
            <a:ext cx="6440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70" y="836153"/>
            <a:ext cx="164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1a:</a:t>
            </a:r>
          </a:p>
        </p:txBody>
      </p:sp>
    </p:spTree>
    <p:extLst>
      <p:ext uri="{BB962C8B-B14F-4D97-AF65-F5344CB8AC3E}">
        <p14:creationId xmlns:p14="http://schemas.microsoft.com/office/powerpoint/2010/main" val="11429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0981" y="1646785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Companies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0568" y="3340530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Employees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0981" y="5027599"/>
            <a:ext cx="1789186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ChildrenOfEmployees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0330" y="3799356"/>
            <a:ext cx="0" cy="122824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74051" y="3021456"/>
            <a:ext cx="1344991" cy="546818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50067" y="1832680"/>
            <a:ext cx="1220914" cy="59200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374051" y="1877868"/>
            <a:ext cx="1305286" cy="61545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50067" y="3021456"/>
            <a:ext cx="1220914" cy="55597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1602121" y="2424684"/>
            <a:ext cx="1930632" cy="5967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Manage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5714020" y="2459003"/>
            <a:ext cx="1930632" cy="5967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Work in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3565013" y="4113756"/>
            <a:ext cx="1930632" cy="47848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446017" y="1797790"/>
            <a:ext cx="173706" cy="30029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60166" y="1864427"/>
            <a:ext cx="173706" cy="30029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2533" y="1742878"/>
            <a:ext cx="181152" cy="27169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68351" y="3450779"/>
            <a:ext cx="173706" cy="30029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99605" y="3426137"/>
            <a:ext cx="331700" cy="18873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502974" y="3313934"/>
            <a:ext cx="173706" cy="30029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88826" y="3266648"/>
            <a:ext cx="173706" cy="30029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401289" y="3873999"/>
            <a:ext cx="272969" cy="636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393844" y="3958047"/>
            <a:ext cx="272969" cy="636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93843" y="4877452"/>
            <a:ext cx="141449" cy="116697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535292" y="4877451"/>
            <a:ext cx="131521" cy="13064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27344" y="4674815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Oval 56"/>
          <p:cNvSpPr/>
          <p:nvPr/>
        </p:nvSpPr>
        <p:spPr>
          <a:xfrm>
            <a:off x="5653223" y="3313934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Oval 57"/>
          <p:cNvSpPr/>
          <p:nvPr/>
        </p:nvSpPr>
        <p:spPr>
          <a:xfrm>
            <a:off x="3423570" y="1862471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2550067" y="3614225"/>
            <a:ext cx="831951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61" name="Oval 60"/>
          <p:cNvSpPr/>
          <p:nvPr/>
        </p:nvSpPr>
        <p:spPr>
          <a:xfrm>
            <a:off x="3699356" y="2702767"/>
            <a:ext cx="1632170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EmployeeSsn</a:t>
            </a:r>
          </a:p>
        </p:txBody>
      </p:sp>
      <p:sp>
        <p:nvSpPr>
          <p:cNvPr id="62" name="Oval 61"/>
          <p:cNvSpPr/>
          <p:nvPr/>
        </p:nvSpPr>
        <p:spPr>
          <a:xfrm>
            <a:off x="5709489" y="3636912"/>
            <a:ext cx="894938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 flipH="1">
            <a:off x="4514200" y="3160082"/>
            <a:ext cx="1241" cy="2589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2"/>
          </p:cNvCxnSpPr>
          <p:nvPr/>
        </p:nvCxnSpPr>
        <p:spPr>
          <a:xfrm flipH="1" flipV="1">
            <a:off x="5082988" y="3646411"/>
            <a:ext cx="626501" cy="22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0" idx="6"/>
          </p:cNvCxnSpPr>
          <p:nvPr/>
        </p:nvCxnSpPr>
        <p:spPr>
          <a:xfrm flipV="1">
            <a:off x="3382018" y="3661511"/>
            <a:ext cx="706264" cy="198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28989" y="1371295"/>
            <a:ext cx="2247845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DepartmentNumber</a:t>
            </a:r>
          </a:p>
        </p:txBody>
      </p:sp>
      <p:sp>
        <p:nvSpPr>
          <p:cNvPr id="75" name="Oval 74"/>
          <p:cNvSpPr/>
          <p:nvPr/>
        </p:nvSpPr>
        <p:spPr>
          <a:xfrm>
            <a:off x="3009164" y="1005418"/>
            <a:ext cx="207155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DepartmentName</a:t>
            </a:r>
          </a:p>
        </p:txBody>
      </p:sp>
      <p:sp>
        <p:nvSpPr>
          <p:cNvPr id="76" name="Oval 75"/>
          <p:cNvSpPr/>
          <p:nvPr/>
        </p:nvSpPr>
        <p:spPr>
          <a:xfrm>
            <a:off x="5446018" y="1222705"/>
            <a:ext cx="1542509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77" name="Straight Connector 76"/>
          <p:cNvCxnSpPr>
            <a:stCxn id="74" idx="6"/>
          </p:cNvCxnSpPr>
          <p:nvPr/>
        </p:nvCxnSpPr>
        <p:spPr>
          <a:xfrm>
            <a:off x="3376834" y="1599953"/>
            <a:ext cx="634582" cy="206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5" idx="4"/>
          </p:cNvCxnSpPr>
          <p:nvPr/>
        </p:nvCxnSpPr>
        <p:spPr>
          <a:xfrm flipH="1" flipV="1">
            <a:off x="4044942" y="1464913"/>
            <a:ext cx="253239" cy="2541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2"/>
          </p:cNvCxnSpPr>
          <p:nvPr/>
        </p:nvCxnSpPr>
        <p:spPr>
          <a:xfrm flipH="1">
            <a:off x="4777909" y="1452453"/>
            <a:ext cx="668108" cy="2792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783976" y="5416735"/>
            <a:ext cx="1580849" cy="457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ParentSsn</a:t>
            </a:r>
          </a:p>
        </p:txBody>
      </p:sp>
      <p:sp>
        <p:nvSpPr>
          <p:cNvPr id="98" name="Oval 97"/>
          <p:cNvSpPr/>
          <p:nvPr/>
        </p:nvSpPr>
        <p:spPr>
          <a:xfrm>
            <a:off x="1671277" y="4823966"/>
            <a:ext cx="1648388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>
                <a:solidFill>
                  <a:schemeClr val="tx1"/>
                </a:solidFill>
              </a:rPr>
              <a:t>ChildrenName</a:t>
            </a:r>
          </a:p>
        </p:txBody>
      </p:sp>
      <p:cxnSp>
        <p:nvCxnSpPr>
          <p:cNvPr id="99" name="Straight Connector 98"/>
          <p:cNvCxnSpPr>
            <a:stCxn id="98" idx="6"/>
          </p:cNvCxnSpPr>
          <p:nvPr/>
        </p:nvCxnSpPr>
        <p:spPr>
          <a:xfrm>
            <a:off x="3319665" y="5069321"/>
            <a:ext cx="666157" cy="1020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7" idx="6"/>
          </p:cNvCxnSpPr>
          <p:nvPr/>
        </p:nvCxnSpPr>
        <p:spPr>
          <a:xfrm flipV="1">
            <a:off x="3364825" y="5338758"/>
            <a:ext cx="620997" cy="306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109508" y="4994149"/>
            <a:ext cx="831951" cy="490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06" name="Straight Connector 105"/>
          <p:cNvCxnSpPr>
            <a:stCxn id="105" idx="2"/>
          </p:cNvCxnSpPr>
          <p:nvPr/>
        </p:nvCxnSpPr>
        <p:spPr>
          <a:xfrm flipH="1">
            <a:off x="5465454" y="5239504"/>
            <a:ext cx="6440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70" y="836153"/>
            <a:ext cx="164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1a:</a:t>
            </a:r>
          </a:p>
        </p:txBody>
      </p:sp>
    </p:spTree>
    <p:extLst>
      <p:ext uri="{BB962C8B-B14F-4D97-AF65-F5344CB8AC3E}">
        <p14:creationId xmlns:p14="http://schemas.microsoft.com/office/powerpoint/2010/main" val="36464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33196"/>
              </p:ext>
            </p:extLst>
          </p:nvPr>
        </p:nvGraphicFramePr>
        <p:xfrm>
          <a:off x="1066160" y="1869568"/>
          <a:ext cx="7030891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23"/>
                <a:gridCol w="1757723"/>
                <a:gridCol w="812586"/>
                <a:gridCol w="2702859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DepartmentNumber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DepartmentName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EmployeeManagerSsn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79512"/>
              </p:ext>
            </p:extLst>
          </p:nvPr>
        </p:nvGraphicFramePr>
        <p:xfrm>
          <a:off x="1066160" y="3287272"/>
          <a:ext cx="6633244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311"/>
                <a:gridCol w="1658311"/>
                <a:gridCol w="1658311"/>
                <a:gridCol w="165831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EmployeeSsn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DepartmentNumber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36173"/>
              </p:ext>
            </p:extLst>
          </p:nvPr>
        </p:nvGraphicFramePr>
        <p:xfrm>
          <a:off x="1066161" y="4560149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ChildrenName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EmployeeParentSsn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11726099">
            <a:off x="2292798" y="2638204"/>
            <a:ext cx="4467729" cy="145695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 rot="12243651">
            <a:off x="1566852" y="3892214"/>
            <a:ext cx="2457859" cy="208849"/>
          </a:xfrm>
          <a:prstGeom prst="rightArrow">
            <a:avLst>
              <a:gd name="adj1" fmla="val 50000"/>
              <a:gd name="adj2" fmla="val 1799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9776182">
            <a:off x="2115890" y="2663467"/>
            <a:ext cx="4230182" cy="157679"/>
          </a:xfrm>
          <a:prstGeom prst="rightArrow">
            <a:avLst>
              <a:gd name="adj1" fmla="val 50000"/>
              <a:gd name="adj2" fmla="val 2068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991240" y="1563269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Departments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0069" y="2969321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Employees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0" y="4250558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ChildrenOfEmployees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683" y="933613"/>
            <a:ext cx="165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1b:</a:t>
            </a:r>
          </a:p>
        </p:txBody>
      </p:sp>
    </p:spTree>
    <p:extLst>
      <p:ext uri="{BB962C8B-B14F-4D97-AF65-F5344CB8AC3E}">
        <p14:creationId xmlns:p14="http://schemas.microsoft.com/office/powerpoint/2010/main" val="306674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6555" y="1016401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Companies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0166" y="2607862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Drugs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8743" y="5206412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Pharmacies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1774" y="1528106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Doctors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4667" y="5032960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Patients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942299" y="3168384"/>
            <a:ext cx="1930632" cy="5967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Prescrition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329" y="3058886"/>
            <a:ext cx="1930632" cy="5967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Contract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" idx="1"/>
            <a:endCxn id="12" idx="0"/>
          </p:cNvCxnSpPr>
          <p:nvPr/>
        </p:nvCxnSpPr>
        <p:spPr>
          <a:xfrm flipH="1">
            <a:off x="969645" y="1247483"/>
            <a:ext cx="1176910" cy="1811403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7" idx="1"/>
          </p:cNvCxnSpPr>
          <p:nvPr/>
        </p:nvCxnSpPr>
        <p:spPr>
          <a:xfrm>
            <a:off x="969646" y="3655659"/>
            <a:ext cx="1129097" cy="178183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 flipH="1">
            <a:off x="2944288" y="1478565"/>
            <a:ext cx="3803" cy="34779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098742" y="3679021"/>
            <a:ext cx="1930632" cy="5967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Sell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2375922" y="1826362"/>
            <a:ext cx="1136732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6" idx="2"/>
            <a:endCxn id="22" idx="0"/>
          </p:cNvCxnSpPr>
          <p:nvPr/>
        </p:nvCxnSpPr>
        <p:spPr>
          <a:xfrm>
            <a:off x="2901701" y="3070026"/>
            <a:ext cx="162358" cy="60899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  <a:endCxn id="7" idx="0"/>
          </p:cNvCxnSpPr>
          <p:nvPr/>
        </p:nvCxnSpPr>
        <p:spPr>
          <a:xfrm flipH="1">
            <a:off x="2900278" y="4275793"/>
            <a:ext cx="163781" cy="930619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3"/>
            <a:endCxn id="11" idx="1"/>
          </p:cNvCxnSpPr>
          <p:nvPr/>
        </p:nvCxnSpPr>
        <p:spPr>
          <a:xfrm flipV="1">
            <a:off x="4029375" y="3466770"/>
            <a:ext cx="912925" cy="510637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9" idx="1"/>
          </p:cNvCxnSpPr>
          <p:nvPr/>
        </p:nvCxnSpPr>
        <p:spPr>
          <a:xfrm flipV="1">
            <a:off x="5907616" y="1759188"/>
            <a:ext cx="714158" cy="140919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0" idx="1"/>
          </p:cNvCxnSpPr>
          <p:nvPr/>
        </p:nvCxnSpPr>
        <p:spPr>
          <a:xfrm>
            <a:off x="5907615" y="3765157"/>
            <a:ext cx="1227051" cy="149888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  <a:endCxn id="6" idx="0"/>
          </p:cNvCxnSpPr>
          <p:nvPr/>
        </p:nvCxnSpPr>
        <p:spPr>
          <a:xfrm flipH="1">
            <a:off x="2901701" y="2192051"/>
            <a:ext cx="42587" cy="41581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34119" y="1331920"/>
            <a:ext cx="50906" cy="321749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890071" y="1589154"/>
            <a:ext cx="274349" cy="6451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859571" y="5241632"/>
            <a:ext cx="106675" cy="26942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27596" y="1699138"/>
            <a:ext cx="233384" cy="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712196" y="2462053"/>
            <a:ext cx="188081" cy="12223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61567" y="5238669"/>
            <a:ext cx="294278" cy="25373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97275" y="1699138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1782041" y="5023281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2897199" y="2440815"/>
            <a:ext cx="163781" cy="15590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31398" y="1593227"/>
            <a:ext cx="233384" cy="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794256" y="2374446"/>
            <a:ext cx="233384" cy="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776667" y="3122671"/>
            <a:ext cx="153110" cy="8175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944289" y="3058885"/>
            <a:ext cx="83351" cy="134608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847886" y="3204424"/>
            <a:ext cx="213094" cy="6894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712196" y="5028332"/>
            <a:ext cx="230415" cy="17808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2929777" y="5028332"/>
            <a:ext cx="160888" cy="17808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841922" y="4840150"/>
            <a:ext cx="205967" cy="1831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6925380" y="5030576"/>
            <a:ext cx="318743" cy="8427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943457" y="5023280"/>
            <a:ext cx="57711" cy="32755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731214" y="4881380"/>
            <a:ext cx="353537" cy="24997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52599" y="562736"/>
            <a:ext cx="401499" cy="323151"/>
            <a:chOff x="6252599" y="562736"/>
            <a:chExt cx="401499" cy="323151"/>
          </a:xfrm>
        </p:grpSpPr>
        <p:cxnSp>
          <p:nvCxnSpPr>
            <p:cNvPr id="100" name="Straight Connector 99"/>
            <p:cNvCxnSpPr/>
            <p:nvPr/>
          </p:nvCxnSpPr>
          <p:spPr>
            <a:xfrm flipH="1" flipV="1">
              <a:off x="6376055" y="562736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6388182" y="723486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252599" y="713085"/>
              <a:ext cx="357901" cy="172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flipH="1" flipV="1">
            <a:off x="3919918" y="3765156"/>
            <a:ext cx="343136" cy="91183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148795" y="3832858"/>
            <a:ext cx="109469" cy="35427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4221153" y="3643540"/>
            <a:ext cx="254197" cy="425597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127914" y="895788"/>
            <a:ext cx="197099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DoctorNumber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134667" y="4284851"/>
            <a:ext cx="197099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PatientNumber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954384" y="5438828"/>
            <a:ext cx="197099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PatientName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23309" y="2970594"/>
            <a:ext cx="1269817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Date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670506" y="4651632"/>
            <a:ext cx="217036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PharmacyNumber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-18891" y="4109721"/>
            <a:ext cx="1206074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EndDate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-125486" y="2327886"/>
            <a:ext cx="127985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StartDate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932721" y="2101801"/>
            <a:ext cx="1812818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DrugNumber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026296" y="2584288"/>
            <a:ext cx="1812818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DrugName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08723" y="895788"/>
            <a:ext cx="2184042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CompanyNumber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002299" y="1378275"/>
            <a:ext cx="2090467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CompanyName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7" idx="2"/>
          </p:cNvCxnSpPr>
          <p:nvPr/>
        </p:nvCxnSpPr>
        <p:spPr>
          <a:xfrm flipH="1" flipV="1">
            <a:off x="3512654" y="1344579"/>
            <a:ext cx="489645" cy="26344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6" idx="2"/>
          </p:cNvCxnSpPr>
          <p:nvPr/>
        </p:nvCxnSpPr>
        <p:spPr>
          <a:xfrm flipH="1">
            <a:off x="3512654" y="1125536"/>
            <a:ext cx="396070" cy="955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481046" y="2358371"/>
            <a:ext cx="495273" cy="34305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519899" y="2792546"/>
            <a:ext cx="628897" cy="4639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1" idx="4"/>
          </p:cNvCxnSpPr>
          <p:nvPr/>
        </p:nvCxnSpPr>
        <p:spPr>
          <a:xfrm>
            <a:off x="514443" y="2787381"/>
            <a:ext cx="268429" cy="41296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0" idx="0"/>
          </p:cNvCxnSpPr>
          <p:nvPr/>
        </p:nvCxnSpPr>
        <p:spPr>
          <a:xfrm flipV="1">
            <a:off x="584147" y="3466770"/>
            <a:ext cx="248701" cy="64295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460769" y="4911031"/>
            <a:ext cx="491043" cy="43980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598256" y="5376343"/>
            <a:ext cx="786410" cy="26987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7921076" y="4651631"/>
            <a:ext cx="137141" cy="47930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6431551" y="3206257"/>
            <a:ext cx="1244621" cy="25816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991461" y="2254359"/>
            <a:ext cx="197099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DoctorName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H="1" flipV="1">
            <a:off x="7328365" y="1892701"/>
            <a:ext cx="94944" cy="52506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7343875" y="1125535"/>
            <a:ext cx="79433" cy="49383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9947" y="94796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700"/>
              <a:t>Exercise 1</a:t>
            </a: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5208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73588"/>
              </p:ext>
            </p:extLst>
          </p:nvPr>
        </p:nvGraphicFramePr>
        <p:xfrm>
          <a:off x="662683" y="1745947"/>
          <a:ext cx="7030891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23"/>
                <a:gridCol w="1757723"/>
                <a:gridCol w="812586"/>
                <a:gridCol w="2702859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StudentSsn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Major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DateOfBirth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66314"/>
              </p:ext>
            </p:extLst>
          </p:nvPr>
        </p:nvGraphicFramePr>
        <p:xfrm>
          <a:off x="619586" y="5224072"/>
          <a:ext cx="6633244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311"/>
                <a:gridCol w="1658311"/>
                <a:gridCol w="1658311"/>
                <a:gridCol w="165831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BookIsbn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2840"/>
              </p:ext>
            </p:extLst>
          </p:nvPr>
        </p:nvGraphicFramePr>
        <p:xfrm>
          <a:off x="662683" y="3223409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CourseNumber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mtClean="0">
                          <a:solidFill>
                            <a:schemeClr val="tx1"/>
                          </a:solidFill>
                        </a:rPr>
                        <a:t>CourseName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7762" y="1439648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762" y="4877823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Books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763" y="2913818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Courses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683" y="933613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2: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40546"/>
              </p:ext>
            </p:extLst>
          </p:nvPr>
        </p:nvGraphicFramePr>
        <p:xfrm>
          <a:off x="619586" y="2432352"/>
          <a:ext cx="7030891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23"/>
                <a:gridCol w="1757723"/>
                <a:gridCol w="812586"/>
                <a:gridCol w="2702859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StudentSsn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CourseNumber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4665" y="212605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Enrolls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69741"/>
              </p:ext>
            </p:extLst>
          </p:nvPr>
        </p:nvGraphicFramePr>
        <p:xfrm>
          <a:off x="619586" y="4176530"/>
          <a:ext cx="5055131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016"/>
                <a:gridCol w="2053016"/>
                <a:gridCol w="949099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CourseNumber</a:t>
                      </a:r>
                      <a:endParaRPr 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smtClean="0">
                          <a:solidFill>
                            <a:schemeClr val="tx1"/>
                          </a:solidFill>
                        </a:rPr>
                        <a:t>BookIsbn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 rot="9159631">
            <a:off x="1406114" y="4773951"/>
            <a:ext cx="1749517" cy="218425"/>
          </a:xfrm>
          <a:prstGeom prst="rightArrow">
            <a:avLst>
              <a:gd name="adj1" fmla="val 50000"/>
              <a:gd name="adj2" fmla="val 1799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ight Arrow 23"/>
          <p:cNvSpPr/>
          <p:nvPr/>
        </p:nvSpPr>
        <p:spPr>
          <a:xfrm rot="8989028">
            <a:off x="1863896" y="2911595"/>
            <a:ext cx="1190630" cy="254933"/>
          </a:xfrm>
          <a:prstGeom prst="rightArrow">
            <a:avLst>
              <a:gd name="adj1" fmla="val 50000"/>
              <a:gd name="adj2" fmla="val 1799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16200000">
            <a:off x="1114844" y="2149763"/>
            <a:ext cx="509868" cy="188660"/>
          </a:xfrm>
          <a:prstGeom prst="rightArrow">
            <a:avLst>
              <a:gd name="adj1" fmla="val 50000"/>
              <a:gd name="adj2" fmla="val 1799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16200000">
            <a:off x="840978" y="3745610"/>
            <a:ext cx="753080" cy="188661"/>
          </a:xfrm>
          <a:prstGeom prst="rightArrow">
            <a:avLst>
              <a:gd name="adj1" fmla="val 50000"/>
              <a:gd name="adj2" fmla="val 1799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44665" y="3870232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BookAdoption</a:t>
            </a:r>
          </a:p>
        </p:txBody>
      </p:sp>
    </p:spTree>
    <p:extLst>
      <p:ext uri="{BB962C8B-B14F-4D97-AF65-F5344CB8AC3E}">
        <p14:creationId xmlns:p14="http://schemas.microsoft.com/office/powerpoint/2010/main" val="1859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72317"/>
              </p:ext>
            </p:extLst>
          </p:nvPr>
        </p:nvGraphicFramePr>
        <p:xfrm>
          <a:off x="100533" y="1773572"/>
          <a:ext cx="2141284" cy="402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284"/>
              </a:tblGrid>
              <a:tr h="653872">
                <a:tc>
                  <a:txBody>
                    <a:bodyPr/>
                    <a:lstStyle/>
                    <a:p>
                      <a:pPr algn="ctr"/>
                      <a:r>
                        <a:rPr lang="vi-VN" sz="2400" smtClean="0"/>
                        <a:t>Data type</a:t>
                      </a:r>
                      <a:endParaRPr lang="en-US" sz="2400"/>
                    </a:p>
                  </a:txBody>
                  <a:tcPr marL="68580" marR="68580" marT="34290" marB="34290"/>
                </a:tc>
              </a:tr>
              <a:tr h="1226766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SMALLINT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754652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VARCHAR(80)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884200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VARCHAR(5)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503102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SMALLDATETIME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62" y="1683687"/>
            <a:ext cx="7091063" cy="4187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947" y="94796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700"/>
              <a:t>Exercise 3</a:t>
            </a: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5707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4484"/>
              </p:ext>
            </p:extLst>
          </p:nvPr>
        </p:nvGraphicFramePr>
        <p:xfrm>
          <a:off x="100533" y="1733230"/>
          <a:ext cx="2506255" cy="422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55"/>
              </a:tblGrid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vi-VN" sz="2400" smtClean="0"/>
                        <a:t>Data type</a:t>
                      </a:r>
                      <a:endParaRPr lang="en-US" sz="2400"/>
                    </a:p>
                  </a:txBody>
                  <a:tcPr marL="68580" marR="68580" marT="34290" marB="34290"/>
                </a:tc>
              </a:tr>
              <a:tr h="1128467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SMALLINT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584488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NVARCHAR(80)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653932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DATE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662162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BIT NULL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  <a:tr h="639696">
                <a:tc>
                  <a:txBody>
                    <a:bodyPr/>
                    <a:lstStyle/>
                    <a:p>
                      <a:pPr algn="ctr"/>
                      <a:r>
                        <a:rPr lang="vi-VN" sz="1500" smtClean="0"/>
                        <a:t>BIT NOT NULL</a:t>
                      </a:r>
                      <a:endParaRPr lang="en-US" sz="15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947" y="94796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700"/>
              <a:t>Exercise 4</a:t>
            </a:r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88" y="1649667"/>
            <a:ext cx="6395402" cy="43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153" y="1051136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AnimalTypes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5648" y="3430731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Animals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5648" y="5466406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Diseases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7827" y="1002899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TypeKeepers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99197" y="1847247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Cages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80" y="4988827"/>
            <a:ext cx="1603070" cy="4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CageKeepers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2"/>
            <a:endCxn id="21" idx="0"/>
          </p:cNvCxnSpPr>
          <p:nvPr/>
        </p:nvCxnSpPr>
        <p:spPr>
          <a:xfrm>
            <a:off x="3631688" y="1513300"/>
            <a:ext cx="362195" cy="75842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9" idx="0"/>
          </p:cNvCxnSpPr>
          <p:nvPr/>
        </p:nvCxnSpPr>
        <p:spPr>
          <a:xfrm>
            <a:off x="4417183" y="3892895"/>
            <a:ext cx="8020" cy="60391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 rot="2314559">
            <a:off x="2188652" y="2699016"/>
            <a:ext cx="1136732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856837" y="4496805"/>
            <a:ext cx="1136732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 rot="19580418">
            <a:off x="6418684" y="4205305"/>
            <a:ext cx="1587386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Handle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 rot="20559559">
            <a:off x="3274430" y="2263411"/>
            <a:ext cx="1547900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Of Type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35919" y="3401175"/>
            <a:ext cx="1136732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1" idx="2"/>
            <a:endCxn id="5" idx="0"/>
          </p:cNvCxnSpPr>
          <p:nvPr/>
        </p:nvCxnSpPr>
        <p:spPr>
          <a:xfrm>
            <a:off x="4102877" y="2620791"/>
            <a:ext cx="314306" cy="80994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6" idx="0"/>
          </p:cNvCxnSpPr>
          <p:nvPr/>
        </p:nvCxnSpPr>
        <p:spPr>
          <a:xfrm flipH="1">
            <a:off x="4417183" y="4862495"/>
            <a:ext cx="8020" cy="60391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067159" y="1099373"/>
            <a:ext cx="1136732" cy="365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50">
                <a:solidFill>
                  <a:schemeClr val="tx1"/>
                </a:solidFill>
              </a:rPr>
              <a:t>Has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1"/>
            <a:endCxn id="4" idx="3"/>
          </p:cNvCxnSpPr>
          <p:nvPr/>
        </p:nvCxnSpPr>
        <p:spPr>
          <a:xfrm flipH="1">
            <a:off x="4433223" y="1282218"/>
            <a:ext cx="633936" cy="0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1"/>
            <a:endCxn id="40" idx="3"/>
          </p:cNvCxnSpPr>
          <p:nvPr/>
        </p:nvCxnSpPr>
        <p:spPr>
          <a:xfrm flipH="1">
            <a:off x="6203891" y="1233981"/>
            <a:ext cx="633936" cy="48237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2"/>
            <a:endCxn id="20" idx="3"/>
          </p:cNvCxnSpPr>
          <p:nvPr/>
        </p:nvCxnSpPr>
        <p:spPr>
          <a:xfrm>
            <a:off x="7639362" y="1465063"/>
            <a:ext cx="233641" cy="2483175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3"/>
            <a:endCxn id="20" idx="1"/>
          </p:cNvCxnSpPr>
          <p:nvPr/>
        </p:nvCxnSpPr>
        <p:spPr>
          <a:xfrm flipV="1">
            <a:off x="5218718" y="4828062"/>
            <a:ext cx="1333033" cy="86942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1"/>
            <a:endCxn id="18" idx="3"/>
          </p:cNvCxnSpPr>
          <p:nvPr/>
        </p:nvCxnSpPr>
        <p:spPr>
          <a:xfrm flipH="1" flipV="1">
            <a:off x="3201356" y="3236267"/>
            <a:ext cx="414292" cy="42554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1"/>
            <a:endCxn id="8" idx="3"/>
          </p:cNvCxnSpPr>
          <p:nvPr/>
        </p:nvCxnSpPr>
        <p:spPr>
          <a:xfrm flipH="1" flipV="1">
            <a:off x="1303873" y="2078329"/>
            <a:ext cx="1008807" cy="449126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0"/>
            <a:endCxn id="8" idx="2"/>
          </p:cNvCxnSpPr>
          <p:nvPr/>
        </p:nvCxnSpPr>
        <p:spPr>
          <a:xfrm flipH="1" flipV="1">
            <a:off x="502338" y="2309411"/>
            <a:ext cx="101947" cy="1091764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2" idx="2"/>
            <a:endCxn id="9" idx="0"/>
          </p:cNvCxnSpPr>
          <p:nvPr/>
        </p:nvCxnSpPr>
        <p:spPr>
          <a:xfrm>
            <a:off x="604285" y="3766865"/>
            <a:ext cx="214830" cy="122196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18045342">
            <a:off x="6494641" y="1021616"/>
            <a:ext cx="314150" cy="408188"/>
            <a:chOff x="5792679" y="2370043"/>
            <a:chExt cx="313493" cy="408188"/>
          </a:xfrm>
        </p:grpSpPr>
        <p:cxnSp>
          <p:nvCxnSpPr>
            <p:cNvPr id="99" name="Straight Connector 98"/>
            <p:cNvCxnSpPr/>
            <p:nvPr/>
          </p:nvCxnSpPr>
          <p:spPr>
            <a:xfrm rot="7423584" flipH="1" flipV="1">
              <a:off x="5947940" y="2478118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7423584" flipH="1">
              <a:off x="5728983" y="2608475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7423584" flipH="1" flipV="1">
              <a:off x="5700129" y="2462593"/>
              <a:ext cx="357901" cy="172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 rot="7696461">
            <a:off x="4195367" y="3121869"/>
            <a:ext cx="401499" cy="323151"/>
            <a:chOff x="6252599" y="562736"/>
            <a:chExt cx="401499" cy="323151"/>
          </a:xfrm>
        </p:grpSpPr>
        <p:cxnSp>
          <p:nvCxnSpPr>
            <p:cNvPr id="107" name="Straight Connector 106"/>
            <p:cNvCxnSpPr/>
            <p:nvPr/>
          </p:nvCxnSpPr>
          <p:spPr>
            <a:xfrm flipH="1" flipV="1">
              <a:off x="6376055" y="562736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388182" y="723486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6252599" y="713085"/>
              <a:ext cx="357901" cy="172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3532890" y="1583324"/>
            <a:ext cx="356155" cy="18780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585309" y="1698865"/>
            <a:ext cx="356155" cy="187802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1429726">
            <a:off x="4271112" y="5105989"/>
            <a:ext cx="363489" cy="399913"/>
            <a:chOff x="6557441" y="2738255"/>
            <a:chExt cx="363489" cy="399913"/>
          </a:xfrm>
        </p:grpSpPr>
        <p:cxnSp>
          <p:nvCxnSpPr>
            <p:cNvPr id="116" name="Straight Connector 115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2" name="Group 121"/>
          <p:cNvGrpSpPr/>
          <p:nvPr/>
        </p:nvGrpSpPr>
        <p:grpSpPr>
          <a:xfrm rot="12210663">
            <a:off x="311199" y="2273562"/>
            <a:ext cx="363489" cy="399913"/>
            <a:chOff x="6557441" y="2738255"/>
            <a:chExt cx="363489" cy="399913"/>
          </a:xfrm>
        </p:grpSpPr>
        <p:cxnSp>
          <p:nvCxnSpPr>
            <p:cNvPr id="123" name="Straight Connector 122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6" name="Group 125"/>
          <p:cNvGrpSpPr/>
          <p:nvPr/>
        </p:nvGrpSpPr>
        <p:grpSpPr>
          <a:xfrm rot="12203011">
            <a:off x="4228741" y="3834361"/>
            <a:ext cx="363489" cy="399913"/>
            <a:chOff x="6557441" y="2738255"/>
            <a:chExt cx="363489" cy="399913"/>
          </a:xfrm>
        </p:grpSpPr>
        <p:cxnSp>
          <p:nvCxnSpPr>
            <p:cNvPr id="127" name="Straight Connector 126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32" name="Group 131"/>
          <p:cNvGrpSpPr/>
          <p:nvPr/>
        </p:nvGrpSpPr>
        <p:grpSpPr>
          <a:xfrm rot="17766485">
            <a:off x="4403433" y="1145798"/>
            <a:ext cx="408574" cy="303343"/>
            <a:chOff x="5446695" y="1710839"/>
            <a:chExt cx="408574" cy="303343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5446695" y="1710839"/>
              <a:ext cx="356155" cy="187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499114" y="1826380"/>
              <a:ext cx="356155" cy="187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 rot="19397200">
            <a:off x="7444068" y="1456084"/>
            <a:ext cx="401499" cy="323151"/>
            <a:chOff x="6252599" y="562736"/>
            <a:chExt cx="401499" cy="323151"/>
          </a:xfrm>
        </p:grpSpPr>
        <p:cxnSp>
          <p:nvCxnSpPr>
            <p:cNvPr id="137" name="Straight Connector 136"/>
            <p:cNvCxnSpPr/>
            <p:nvPr/>
          </p:nvCxnSpPr>
          <p:spPr>
            <a:xfrm flipH="1" flipV="1">
              <a:off x="6376055" y="562736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388182" y="723486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 flipV="1">
              <a:off x="6252599" y="713085"/>
              <a:ext cx="357901" cy="172802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5400000">
            <a:off x="5233774" y="5426160"/>
            <a:ext cx="363489" cy="399913"/>
            <a:chOff x="6557441" y="2738255"/>
            <a:chExt cx="363489" cy="399913"/>
          </a:xfrm>
        </p:grpSpPr>
        <p:cxnSp>
          <p:nvCxnSpPr>
            <p:cNvPr id="141" name="Straight Connector 140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55" name="Straight Connector 154"/>
          <p:cNvCxnSpPr/>
          <p:nvPr/>
        </p:nvCxnSpPr>
        <p:spPr>
          <a:xfrm flipV="1">
            <a:off x="1387386" y="2007804"/>
            <a:ext cx="131660" cy="276849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592865" y="2078329"/>
            <a:ext cx="166189" cy="300201"/>
          </a:xfrm>
          <a:prstGeom prst="line">
            <a:avLst/>
          </a:prstGeom>
          <a:ln w="698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 rot="20816337">
            <a:off x="3306992" y="3299626"/>
            <a:ext cx="363489" cy="399913"/>
            <a:chOff x="6557441" y="2738255"/>
            <a:chExt cx="363489" cy="399913"/>
          </a:xfrm>
        </p:grpSpPr>
        <p:cxnSp>
          <p:nvCxnSpPr>
            <p:cNvPr id="165" name="Straight Connector 164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8" name="Group 167"/>
          <p:cNvGrpSpPr/>
          <p:nvPr/>
        </p:nvGrpSpPr>
        <p:grpSpPr>
          <a:xfrm rot="970482">
            <a:off x="629288" y="4576542"/>
            <a:ext cx="363489" cy="399913"/>
            <a:chOff x="6557441" y="2738255"/>
            <a:chExt cx="363489" cy="399913"/>
          </a:xfrm>
        </p:grpSpPr>
        <p:cxnSp>
          <p:nvCxnSpPr>
            <p:cNvPr id="169" name="Straight Connector 168"/>
            <p:cNvCxnSpPr/>
            <p:nvPr/>
          </p:nvCxnSpPr>
          <p:spPr>
            <a:xfrm rot="7423584" flipH="1" flipV="1">
              <a:off x="6762698" y="2838055"/>
              <a:ext cx="75339" cy="241124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7423584" flipH="1">
              <a:off x="6543741" y="2968412"/>
              <a:ext cx="265916" cy="73595"/>
            </a:xfrm>
            <a:prstGeom prst="line">
              <a:avLst/>
            </a:prstGeom>
            <a:ln w="698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6557441" y="2738255"/>
              <a:ext cx="205967" cy="1831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-888516" y="-97517"/>
            <a:ext cx="164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Exercise </a:t>
            </a:r>
            <a:r>
              <a:rPr lang="en-US" sz="2400" smtClean="0"/>
              <a:t>1a:</a:t>
            </a:r>
            <a:endParaRPr lang="en-US" sz="2400"/>
          </a:p>
        </p:txBody>
      </p:sp>
      <p:sp>
        <p:nvSpPr>
          <p:cNvPr id="173" name="Oval 172"/>
          <p:cNvSpPr/>
          <p:nvPr/>
        </p:nvSpPr>
        <p:spPr>
          <a:xfrm>
            <a:off x="2188952" y="49572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TypeName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198570" y="2716489"/>
            <a:ext cx="1415746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AnimalId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596801" y="3302422"/>
            <a:ext cx="887792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Age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5342622" y="3996844"/>
            <a:ext cx="107346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Gender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667882" y="4074333"/>
            <a:ext cx="1339984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BeginningTime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708676" y="4755156"/>
            <a:ext cx="1187749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Duration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3627680" y="6199056"/>
            <a:ext cx="1761525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DiseaseName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849248" y="433049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TypeKepperName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6123465" y="370337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EmployeeID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5619408" y="1564511"/>
            <a:ext cx="851113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Ssn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471018" y="2007804"/>
            <a:ext cx="1100412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Address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7802381" y="1811295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PhoneNumber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-1092071" y="1231102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CageId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452760" y="977801"/>
            <a:ext cx="851113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Space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294295" y="1284965"/>
            <a:ext cx="1030532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Height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-1444899" y="5394382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u="sng" smtClean="0">
                <a:solidFill>
                  <a:schemeClr val="tx1"/>
                </a:solidFill>
              </a:rPr>
              <a:t>EmployeeID</a:t>
            </a:r>
            <a:endParaRPr lang="en-US" sz="1350" b="1" u="sng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-1365376" y="4499731"/>
            <a:ext cx="1551410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CageKepperName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-589671" y="5986785"/>
            <a:ext cx="851113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Ssn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435689" y="5998489"/>
            <a:ext cx="1100412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Address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1453216" y="5650339"/>
            <a:ext cx="1181673" cy="459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>
                <a:solidFill>
                  <a:schemeClr val="tx1"/>
                </a:solidFill>
              </a:rPr>
              <a:t>PhoneNumber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-32200" y="1507859"/>
            <a:ext cx="268429" cy="41296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652889" y="1391329"/>
            <a:ext cx="88666" cy="52949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87" idx="3"/>
          </p:cNvCxnSpPr>
          <p:nvPr/>
        </p:nvCxnSpPr>
        <p:spPr>
          <a:xfrm flipH="1">
            <a:off x="901749" y="1677169"/>
            <a:ext cx="543464" cy="33063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-235560" y="4823437"/>
            <a:ext cx="421448" cy="29510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-137289" y="5282933"/>
            <a:ext cx="387951" cy="33344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90" idx="7"/>
          </p:cNvCxnSpPr>
          <p:nvPr/>
        </p:nvCxnSpPr>
        <p:spPr>
          <a:xfrm flipH="1">
            <a:off x="136799" y="5394382"/>
            <a:ext cx="331937" cy="6596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791797" y="5357149"/>
            <a:ext cx="65965" cy="72996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3873" y="5349329"/>
            <a:ext cx="399331" cy="45915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740362" y="4740650"/>
            <a:ext cx="431565" cy="23034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866723" y="4289984"/>
            <a:ext cx="325311" cy="27187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417183" y="5808486"/>
            <a:ext cx="91260" cy="41387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176" idx="1"/>
          </p:cNvCxnSpPr>
          <p:nvPr/>
        </p:nvCxnSpPr>
        <p:spPr>
          <a:xfrm>
            <a:off x="5181820" y="3812628"/>
            <a:ext cx="318007" cy="25150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175" idx="2"/>
          </p:cNvCxnSpPr>
          <p:nvPr/>
        </p:nvCxnSpPr>
        <p:spPr>
          <a:xfrm flipV="1">
            <a:off x="5067159" y="3532170"/>
            <a:ext cx="529642" cy="13923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805345" y="3008852"/>
            <a:ext cx="543176" cy="54903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999003" y="479584"/>
            <a:ext cx="316367" cy="6414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6887009" y="758057"/>
            <a:ext cx="307541" cy="33629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82" idx="6"/>
          </p:cNvCxnSpPr>
          <p:nvPr/>
        </p:nvCxnSpPr>
        <p:spPr>
          <a:xfrm flipH="1">
            <a:off x="6470521" y="1343025"/>
            <a:ext cx="603380" cy="45123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183" idx="0"/>
          </p:cNvCxnSpPr>
          <p:nvPr/>
        </p:nvCxnSpPr>
        <p:spPr>
          <a:xfrm flipH="1">
            <a:off x="7021224" y="1391329"/>
            <a:ext cx="316201" cy="6164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8112125" y="1343025"/>
            <a:ext cx="449759" cy="48459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7974347" y="695325"/>
            <a:ext cx="179054" cy="37931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9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256</Words>
  <Application>Microsoft Office PowerPoint</Application>
  <PresentationFormat>On-screen Show (4:3)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Thinkpad</cp:lastModifiedBy>
  <cp:revision>37</cp:revision>
  <dcterms:created xsi:type="dcterms:W3CDTF">2023-01-10T03:12:59Z</dcterms:created>
  <dcterms:modified xsi:type="dcterms:W3CDTF">2023-01-29T19:45:20Z</dcterms:modified>
</cp:coreProperties>
</file>