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08" r:id="rId4"/>
  </p:sldMasterIdLst>
  <p:notesMasterIdLst>
    <p:notesMasterId r:id="rId24"/>
  </p:notesMasterIdLst>
  <p:handoutMasterIdLst>
    <p:handoutMasterId r:id="rId25"/>
  </p:handoutMasterIdLst>
  <p:sldIdLst>
    <p:sldId id="256" r:id="rId5"/>
    <p:sldId id="257" r:id="rId6"/>
    <p:sldId id="258" r:id="rId7"/>
    <p:sldId id="259" r:id="rId8"/>
    <p:sldId id="260" r:id="rId9"/>
    <p:sldId id="261" r:id="rId10"/>
    <p:sldId id="276" r:id="rId11"/>
    <p:sldId id="263" r:id="rId12"/>
    <p:sldId id="264" r:id="rId13"/>
    <p:sldId id="265" r:id="rId14"/>
    <p:sldId id="266" r:id="rId15"/>
    <p:sldId id="267" r:id="rId16"/>
    <p:sldId id="269" r:id="rId17"/>
    <p:sldId id="270" r:id="rId18"/>
    <p:sldId id="271" r:id="rId19"/>
    <p:sldId id="272" r:id="rId20"/>
    <p:sldId id="273" r:id="rId21"/>
    <p:sldId id="274" r:id="rId22"/>
    <p:sldId id="275" r:id="rId23"/>
  </p:sldIdLst>
  <p:sldSz cx="9144000" cy="6858000" type="screen4x3"/>
  <p:notesSz cx="6858000" cy="9144000"/>
  <p:embeddedFontLst>
    <p:embeddedFont>
      <p:font typeface="Calibri" panose="020F0502020204030204" pitchFamily="34" charset="0"/>
      <p:regular r:id="rId26"/>
      <p:bold r:id="rId27"/>
      <p:italic r:id="rId28"/>
      <p:boldItalic r:id="rId29"/>
    </p:embeddedFont>
    <p:embeddedFont>
      <p:font typeface="MS PGothic" panose="020B0600070205080204" pitchFamily="34" charset="-128"/>
      <p:regular r:id="rId30"/>
    </p:embeddedFont>
    <p:embeddedFont>
      <p:font typeface="Verdana" panose="020B0604030504040204" pitchFamily="34" charset="0"/>
      <p:regular r:id="rId31"/>
      <p:bold r:id="rId32"/>
      <p:italic r:id="rId33"/>
      <p:boldItalic r:id="rId34"/>
    </p:embeddedFont>
    <p:embeddedFont>
      <p:font typeface="Candara" panose="020E0502030303020204" pitchFamily="34" charset="0"/>
      <p:regular r:id="rId35"/>
      <p:bold r:id="rId36"/>
      <p:italic r:id="rId37"/>
      <p:boldItalic r:id="rId3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693">
          <p15:clr>
            <a:srgbClr val="A4A3A4"/>
          </p15:clr>
        </p15:guide>
        <p15:guide id="2" pos="127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96270" autoAdjust="0"/>
  </p:normalViewPr>
  <p:slideViewPr>
    <p:cSldViewPr snapToGrid="0" showGuides="1">
      <p:cViewPr varScale="1">
        <p:scale>
          <a:sx n="66" d="100"/>
          <a:sy n="66" d="100"/>
        </p:scale>
        <p:origin x="1252" y="40"/>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70" d="100"/>
          <a:sy n="70" d="100"/>
        </p:scale>
        <p:origin x="-2532" y="-72"/>
      </p:cViewPr>
      <p:guideLst>
        <p:guide orient="horz" pos="2693"/>
        <p:guide pos="127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1.fntdata"/><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font" Target="fonts/font9.fntdata"/><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33" Type="http://schemas.openxmlformats.org/officeDocument/2006/relationships/font" Target="fonts/font8.fntdata"/><Relationship Id="rId38" Type="http://schemas.openxmlformats.org/officeDocument/2006/relationships/font" Target="fonts/font13.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4.fntdata"/><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6.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5/28/2018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39550" y="4235826"/>
            <a:ext cx="4586881"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833436" y="553456"/>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99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IN" sz="1050" dirty="0" smtClean="0">
                <a:latin typeface="Arial" pitchFamily="34" charset="0"/>
                <a:ea typeface="ＭＳ Ｐゴシック" pitchFamily="34" charset="-128"/>
                <a:cs typeface="Arial" pitchFamily="34" charset="0"/>
              </a:rPr>
              <a:t>Web</a:t>
            </a:r>
            <a:r>
              <a:rPr lang="en-IN" sz="1050" baseline="0" dirty="0" smtClean="0">
                <a:latin typeface="Arial" pitchFamily="34" charset="0"/>
                <a:ea typeface="ＭＳ Ｐゴシック" pitchFamily="34" charset="-128"/>
                <a:cs typeface="Arial" pitchFamily="34" charset="0"/>
              </a:rPr>
              <a:t> Basics - JavaScript</a:t>
            </a:r>
            <a:r>
              <a:rPr lang="en-IN" sz="1050" dirty="0" smtClean="0">
                <a:latin typeface="Arial" pitchFamily="34" charset="0"/>
                <a:ea typeface="ＭＳ Ｐゴシック" pitchFamily="34" charset="-128"/>
                <a:cs typeface="Arial" pitchFamily="34" charset="0"/>
              </a:rPr>
              <a:t>				   Introduction to JavaScript</a:t>
            </a:r>
            <a:endParaRPr lang="en-US" sz="1050" b="1" dirty="0">
              <a:latin typeface="Arial" pitchFamily="34" charset="0"/>
              <a:cs typeface="Arial" pitchFamily="34" charset="0"/>
            </a:endParaRPr>
          </a:p>
        </p:txBody>
      </p:sp>
      <p:sp>
        <p:nvSpPr>
          <p:cNvPr id="12" name="Rectangle 14"/>
          <p:cNvSpPr>
            <a:spLocks noChangeArrowheads="1"/>
          </p:cNvSpPr>
          <p:nvPr/>
        </p:nvSpPr>
        <p:spPr bwMode="auto">
          <a:xfrm>
            <a:off x="3855918" y="8460968"/>
            <a:ext cx="2762530" cy="224117"/>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Candara" panose="020E0502030303020204" pitchFamily="34" charset="0"/>
                <a:cs typeface="Arial" pitchFamily="34" charset="0"/>
              </a:rPr>
              <a:t>	</a:t>
            </a:r>
            <a:r>
              <a:rPr lang="en-US" sz="1200" baseline="0" dirty="0" smtClean="0">
                <a:latin typeface="Candara" panose="020E0502030303020204" pitchFamily="34" charset="0"/>
                <a:cs typeface="Arial" pitchFamily="34" charset="0"/>
              </a:rPr>
              <a:t>                    </a:t>
            </a:r>
            <a:r>
              <a:rPr lang="en-US" sz="1200" dirty="0" smtClean="0">
                <a:latin typeface="Candara" panose="020E0502030303020204" pitchFamily="34" charset="0"/>
                <a:cs typeface="Arial" pitchFamily="34" charset="0"/>
              </a:rPr>
              <a:t> </a:t>
            </a:r>
            <a:r>
              <a:rPr lang="en-US" sz="1200" dirty="0" smtClean="0">
                <a:latin typeface="Arial" pitchFamily="34" charset="0"/>
                <a:cs typeface="Arial" pitchFamily="34" charset="0"/>
              </a:rPr>
              <a:t>Page 01-</a:t>
            </a:r>
            <a:fld id="{BD9FB300-F9DC-4669-88F4-967ABA23CC04}" type="slidenum">
              <a:rPr lang="en-US" sz="12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200" dirty="0" smtClean="0">
                <a:latin typeface="Arial" pitchFamily="34" charset="0"/>
                <a:cs typeface="Arial" pitchFamily="34" charset="0"/>
              </a:rPr>
              <a:t> </a:t>
            </a:r>
          </a:p>
          <a:p>
            <a:r>
              <a:rPr lang="en-US" sz="1200" dirty="0" smtClean="0">
                <a:latin typeface="Candara" panose="020E0502030303020204" pitchFamily="34" charset="0"/>
                <a:cs typeface="Arial" pitchFamily="34" charset="0"/>
              </a:rPr>
              <a:t>  </a:t>
            </a:r>
            <a:endParaRPr lang="en-US" sz="1200" dirty="0">
              <a:latin typeface="Candara" panose="020E0502030303020204"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748184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2022475" y="685800"/>
            <a:ext cx="4572000" cy="3429000"/>
          </a:xfrm>
        </p:spPr>
      </p:sp>
      <p:sp>
        <p:nvSpPr>
          <p:cNvPr id="5" name="Notes Placeholder 4"/>
          <p:cNvSpPr>
            <a:spLocks noGrp="1"/>
          </p:cNvSpPr>
          <p:nvPr>
            <p:ph type="body" idx="1"/>
          </p:nvPr>
        </p:nvSpPr>
        <p:spPr/>
        <p:txBody>
          <a:bodyPr>
            <a:normAutofit/>
          </a:bodyPr>
          <a:lstStyle/>
          <a:p>
            <a:endParaRPr lang="en-IN"/>
          </a:p>
        </p:txBody>
      </p:sp>
    </p:spTree>
    <p:extLst>
      <p:ext uri="{BB962C8B-B14F-4D97-AF65-F5344CB8AC3E}">
        <p14:creationId xmlns:p14="http://schemas.microsoft.com/office/powerpoint/2010/main" val="41882233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5" name="Rectangle 6"/>
          <p:cNvSpPr>
            <a:spLocks noGrp="1" noChangeArrowheads="1"/>
          </p:cNvSpPr>
          <p:nvPr>
            <p:ph type="body" idx="1"/>
          </p:nvPr>
        </p:nvSpPr>
        <p:spPr/>
        <p:txBody>
          <a:bodyPr>
            <a:normAutofit/>
          </a:bodyPr>
          <a:lstStyle/>
          <a:p>
            <a:r>
              <a:rPr lang="en-US" dirty="0" smtClean="0"/>
              <a:t>Embedding JavaScript in HTML: Where to Write JavaScript?</a:t>
            </a:r>
          </a:p>
          <a:p>
            <a:r>
              <a:rPr lang="en-US" dirty="0" smtClean="0"/>
              <a:t>Physically the script code can be placed at three different places in the html file.</a:t>
            </a:r>
          </a:p>
          <a:p>
            <a:r>
              <a:rPr lang="en-US" dirty="0" smtClean="0"/>
              <a:t> Head Section: If you want the Scripts to be executed when they are called, or whenever a user action happens, put script tag in the head section.</a:t>
            </a:r>
          </a:p>
          <a:p>
            <a:r>
              <a:rPr lang="en-US" dirty="0" smtClean="0"/>
              <a:t>Body Section : If you want the Scripts to be executed when the page loads then put script tag in the body section</a:t>
            </a:r>
          </a:p>
          <a:p>
            <a:r>
              <a:rPr lang="en-US" dirty="0" smtClean="0"/>
              <a:t>External File : If you want to run the same JavaScript on several pages, without having to write the same script on every page, you can write a JavaScript in an external file.</a:t>
            </a:r>
          </a:p>
        </p:txBody>
      </p:sp>
      <p:sp>
        <p:nvSpPr>
          <p:cNvPr id="5" name="Slide Image Placeholder 4"/>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31572219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9" name="Rectangle 4"/>
          <p:cNvSpPr>
            <a:spLocks noGrp="1" noChangeArrowheads="1"/>
          </p:cNvSpPr>
          <p:nvPr>
            <p:ph type="body" idx="1"/>
          </p:nvPr>
        </p:nvSpPr>
        <p:spPr/>
        <p:txBody>
          <a:bodyPr>
            <a:normAutofit/>
          </a:bodyPr>
          <a:lstStyle/>
          <a:p>
            <a:r>
              <a:rPr lang="en-US" dirty="0" smtClean="0"/>
              <a:t>Where to Write JavaScript? In the Head Section:</a:t>
            </a:r>
          </a:p>
          <a:p>
            <a:r>
              <a:rPr lang="en-US" dirty="0" smtClean="0"/>
              <a:t>Head Section : </a:t>
            </a:r>
            <a:r>
              <a:rPr lang="en-US" dirty="0" err="1" smtClean="0"/>
              <a:t>JavaScripts</a:t>
            </a:r>
            <a:r>
              <a:rPr lang="en-US" dirty="0" smtClean="0"/>
              <a:t> in an HTML page will be executed when the page loads. This might always not be the case. Sometimes we want to execute a JavaScript when an event occurs, such as when a user clicks a button. In such scenarios, we can put the script inside a function. Scripts that contain functions go in the head section of the document.  Then we can be sure that the script is loaded before the function is called.</a:t>
            </a:r>
          </a:p>
          <a:p>
            <a:r>
              <a:rPr lang="en-US" dirty="0" smtClean="0"/>
              <a:t>The example shown on the slide shows the following output:</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Figure 1.3  Output of Example 1.3 (Script_in_Head.html)</a:t>
            </a:r>
          </a:p>
          <a:p>
            <a:endParaRPr lang="en-US" dirty="0" smtClean="0"/>
          </a:p>
          <a:p>
            <a:endParaRPr lang="en-US" dirty="0" smtClean="0"/>
          </a:p>
        </p:txBody>
      </p:sp>
      <p:pic>
        <p:nvPicPr>
          <p:cNvPr id="4711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7768" y="5710095"/>
            <a:ext cx="42672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Image Placeholder 5"/>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40380326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7" name="Rectangle 4"/>
          <p:cNvSpPr>
            <a:spLocks noGrp="1" noChangeArrowheads="1"/>
          </p:cNvSpPr>
          <p:nvPr>
            <p:ph type="body" idx="1"/>
          </p:nvPr>
        </p:nvSpPr>
        <p:spPr/>
        <p:txBody>
          <a:bodyPr>
            <a:normAutofit/>
          </a:bodyPr>
          <a:lstStyle/>
          <a:p>
            <a:r>
              <a:rPr lang="en-US" dirty="0" smtClean="0"/>
              <a:t>Where to Write JavaScript? In the Body Section:</a:t>
            </a:r>
          </a:p>
          <a:p>
            <a:r>
              <a:rPr lang="en-US" dirty="0" smtClean="0"/>
              <a:t>Body Section : Execute a script that is placed in the body section. The example on the slide shows script written in the body section.</a:t>
            </a:r>
          </a:p>
          <a:p>
            <a:r>
              <a:rPr lang="en-US" dirty="0" smtClean="0"/>
              <a:t>And it produces this output:</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Figure 1.4  Output of Example 1.4 (Script_in_body.html).</a:t>
            </a:r>
          </a:p>
          <a:p>
            <a:endParaRPr lang="en-US" dirty="0" smtClean="0"/>
          </a:p>
        </p:txBody>
      </p:sp>
      <p:pic>
        <p:nvPicPr>
          <p:cNvPr id="4915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5737" y="5293912"/>
            <a:ext cx="3810000"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Image Placeholder 5"/>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31204040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2" name="Rectangle 3"/>
          <p:cNvSpPr>
            <a:spLocks noGrp="1" noChangeArrowheads="1"/>
          </p:cNvSpPr>
          <p:nvPr/>
        </p:nvSpPr>
        <p:spPr bwMode="auto">
          <a:xfrm>
            <a:off x="2028825" y="4275138"/>
            <a:ext cx="4419600" cy="370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spcBef>
                <a:spcPct val="30000"/>
              </a:spcBef>
            </a:pPr>
            <a:r>
              <a:rPr lang="en-US" sz="1000" b="1" u="sng" dirty="0">
                <a:latin typeface="Arial" pitchFamily="34" charset="0"/>
                <a:cs typeface="Arial" pitchFamily="34" charset="0"/>
              </a:rPr>
              <a:t>Where to Write JavaScript? In External File:</a:t>
            </a:r>
          </a:p>
          <a:p>
            <a:pPr algn="just">
              <a:spcBef>
                <a:spcPct val="30000"/>
              </a:spcBef>
            </a:pPr>
            <a:r>
              <a:rPr lang="en-US" sz="1000" dirty="0">
                <a:latin typeface="Arial" pitchFamily="34" charset="0"/>
                <a:cs typeface="Arial" pitchFamily="34" charset="0"/>
              </a:rPr>
              <a:t>The example on the slide demonstrates how to write JavaScript code in an external file. The extension of the external file has to be .</a:t>
            </a:r>
            <a:r>
              <a:rPr lang="en-US" sz="1000" dirty="0" err="1">
                <a:latin typeface="Arial" pitchFamily="34" charset="0"/>
                <a:cs typeface="Arial" pitchFamily="34" charset="0"/>
              </a:rPr>
              <a:t>js</a:t>
            </a:r>
            <a:r>
              <a:rPr lang="en-US" sz="1000" dirty="0">
                <a:latin typeface="Arial" pitchFamily="34" charset="0"/>
                <a:cs typeface="Arial" pitchFamily="34" charset="0"/>
              </a:rPr>
              <a:t> and the it does not contain the </a:t>
            </a:r>
            <a:r>
              <a:rPr lang="en-US" sz="1000" dirty="0" smtClean="0">
                <a:latin typeface="Arial" pitchFamily="34" charset="0"/>
                <a:cs typeface="Arial" pitchFamily="34" charset="0"/>
              </a:rPr>
              <a:t>script </a:t>
            </a:r>
            <a:r>
              <a:rPr lang="en-US" sz="1000" dirty="0">
                <a:latin typeface="Arial" pitchFamily="34" charset="0"/>
                <a:cs typeface="Arial" pitchFamily="34" charset="0"/>
              </a:rPr>
              <a:t>tag.</a:t>
            </a:r>
          </a:p>
        </p:txBody>
      </p:sp>
      <p:sp>
        <p:nvSpPr>
          <p:cNvPr id="6" name="Slide Image Placeholder 5"/>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30283193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2022475" y="685800"/>
            <a:ext cx="4572000" cy="3429000"/>
          </a:xfrm>
        </p:spPr>
      </p:sp>
      <p:sp>
        <p:nvSpPr>
          <p:cNvPr id="5" name="Notes Placeholder 4"/>
          <p:cNvSpPr>
            <a:spLocks noGrp="1"/>
          </p:cNvSpPr>
          <p:nvPr>
            <p:ph type="body" idx="1"/>
          </p:nvPr>
        </p:nvSpPr>
        <p:spPr/>
        <p:txBody>
          <a:bodyPr>
            <a:normAutofit/>
          </a:bodyPr>
          <a:lstStyle/>
          <a:p>
            <a:endParaRPr lang="en-IN"/>
          </a:p>
        </p:txBody>
      </p:sp>
    </p:spTree>
    <p:extLst>
      <p:ext uri="{BB962C8B-B14F-4D97-AF65-F5344CB8AC3E}">
        <p14:creationId xmlns:p14="http://schemas.microsoft.com/office/powerpoint/2010/main" val="5117263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2022475" y="685800"/>
            <a:ext cx="4572000" cy="3429000"/>
          </a:xfrm>
        </p:spPr>
      </p:sp>
      <p:sp>
        <p:nvSpPr>
          <p:cNvPr id="5" name="Notes Placeholder 4"/>
          <p:cNvSpPr>
            <a:spLocks noGrp="1"/>
          </p:cNvSpPr>
          <p:nvPr>
            <p:ph type="body" idx="1"/>
          </p:nvPr>
        </p:nvSpPr>
        <p:spPr/>
        <p:txBody>
          <a:bodyPr>
            <a:normAutofit/>
          </a:bodyPr>
          <a:lstStyle/>
          <a:p>
            <a:endParaRPr lang="en-IN"/>
          </a:p>
        </p:txBody>
      </p:sp>
    </p:spTree>
    <p:extLst>
      <p:ext uri="{BB962C8B-B14F-4D97-AF65-F5344CB8AC3E}">
        <p14:creationId xmlns:p14="http://schemas.microsoft.com/office/powerpoint/2010/main" val="434457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2022475" y="685800"/>
            <a:ext cx="4572000" cy="3429000"/>
          </a:xfrm>
        </p:spPr>
      </p:sp>
      <p:sp>
        <p:nvSpPr>
          <p:cNvPr id="5" name="Notes Placeholder 4"/>
          <p:cNvSpPr>
            <a:spLocks noGrp="1"/>
          </p:cNvSpPr>
          <p:nvPr>
            <p:ph type="body" idx="1"/>
          </p:nvPr>
        </p:nvSpPr>
        <p:spPr/>
        <p:txBody>
          <a:bodyPr>
            <a:normAutofit/>
          </a:bodyPr>
          <a:lstStyle/>
          <a:p>
            <a:endParaRPr lang="en-IN"/>
          </a:p>
        </p:txBody>
      </p:sp>
    </p:spTree>
    <p:extLst>
      <p:ext uri="{BB962C8B-B14F-4D97-AF65-F5344CB8AC3E}">
        <p14:creationId xmlns:p14="http://schemas.microsoft.com/office/powerpoint/2010/main" val="11318731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p:cNvSpPr>
            <a:spLocks noGrp="1" noRot="1" noChangeAspect="1"/>
          </p:cNvSpPr>
          <p:nvPr>
            <p:ph type="sldImg"/>
          </p:nvPr>
        </p:nvSpPr>
        <p:spPr>
          <a:xfrm>
            <a:off x="2022475" y="685800"/>
            <a:ext cx="4572000" cy="3429000"/>
          </a:xfrm>
        </p:spPr>
      </p:sp>
      <p:sp>
        <p:nvSpPr>
          <p:cNvPr id="7" name="Notes Placeholder 6"/>
          <p:cNvSpPr>
            <a:spLocks noGrp="1"/>
          </p:cNvSpPr>
          <p:nvPr>
            <p:ph type="body" idx="1"/>
          </p:nvPr>
        </p:nvSpPr>
        <p:spPr/>
        <p:txBody>
          <a:bodyPr>
            <a:normAutofit/>
          </a:bodyPr>
          <a:lstStyle/>
          <a:p>
            <a:endParaRPr lang="en-IN"/>
          </a:p>
        </p:txBody>
      </p:sp>
    </p:spTree>
    <p:extLst>
      <p:ext uri="{BB962C8B-B14F-4D97-AF65-F5344CB8AC3E}">
        <p14:creationId xmlns:p14="http://schemas.microsoft.com/office/powerpoint/2010/main" val="21914152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40204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2022475" y="685800"/>
            <a:ext cx="4572000" cy="3429000"/>
          </a:xfrm>
        </p:spPr>
      </p:sp>
      <p:sp>
        <p:nvSpPr>
          <p:cNvPr id="5" name="Notes Placeholder 4"/>
          <p:cNvSpPr>
            <a:spLocks noGrp="1"/>
          </p:cNvSpPr>
          <p:nvPr>
            <p:ph type="body" idx="1"/>
          </p:nvPr>
        </p:nvSpPr>
        <p:spPr/>
        <p:txBody>
          <a:bodyPr>
            <a:normAutofit/>
          </a:bodyPr>
          <a:lstStyle/>
          <a:p>
            <a:endParaRPr lang="en-IN"/>
          </a:p>
        </p:txBody>
      </p:sp>
    </p:spTree>
    <p:extLst>
      <p:ext uri="{BB962C8B-B14F-4D97-AF65-F5344CB8AC3E}">
        <p14:creationId xmlns:p14="http://schemas.microsoft.com/office/powerpoint/2010/main" val="1719918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Rectangle 5"/>
          <p:cNvSpPr>
            <a:spLocks noGrp="1" noChangeArrowheads="1"/>
          </p:cNvSpPr>
          <p:nvPr>
            <p:ph type="body" idx="1"/>
          </p:nvPr>
        </p:nvSpPr>
        <p:spPr/>
        <p:txBody>
          <a:bodyPr>
            <a:normAutofit/>
          </a:bodyPr>
          <a:lstStyle/>
          <a:p>
            <a:r>
              <a:rPr lang="en-US" dirty="0" smtClean="0"/>
              <a:t>Basic Concepts of JavaScript</a:t>
            </a:r>
          </a:p>
          <a:p>
            <a:r>
              <a:rPr lang="en-US" dirty="0" smtClean="0"/>
              <a:t>JavaScript History :</a:t>
            </a:r>
          </a:p>
          <a:p>
            <a:r>
              <a:rPr lang="en-US" dirty="0" smtClean="0"/>
              <a:t> Web pages made using only HTML are somewhat static with no interactivity and negligible user involvement. </a:t>
            </a:r>
          </a:p>
          <a:p>
            <a:r>
              <a:rPr lang="en-US" dirty="0" smtClean="0"/>
              <a:t> HTML tags are just instructions on document and the display of the document is dependent on the browser. </a:t>
            </a:r>
          </a:p>
          <a:p>
            <a:r>
              <a:rPr lang="en-US" dirty="0" smtClean="0"/>
              <a:t> Interactive pages cannot be built with only HTML, we need a programming language.</a:t>
            </a:r>
          </a:p>
          <a:p>
            <a:r>
              <a:rPr lang="en-US" dirty="0" smtClean="0"/>
              <a:t> So Netscape came out with a client-side  language called as JavaScript.</a:t>
            </a:r>
          </a:p>
          <a:p>
            <a:endParaRPr lang="en-US" dirty="0" smtClean="0"/>
          </a:p>
          <a:p>
            <a:r>
              <a:rPr lang="en-US" dirty="0" smtClean="0"/>
              <a:t>What is JavaScript?</a:t>
            </a:r>
          </a:p>
          <a:p>
            <a:r>
              <a:rPr lang="en-US" dirty="0" smtClean="0"/>
              <a:t>JavaScript is THE scripting language of the Web.</a:t>
            </a:r>
          </a:p>
          <a:p>
            <a:r>
              <a:rPr lang="en-US" dirty="0" smtClean="0"/>
              <a:t>JavaScript is used in  Web pages to add functionality, validate forms, detect browsers, and much more.</a:t>
            </a:r>
          </a:p>
          <a:p>
            <a:r>
              <a:rPr lang="en-US" dirty="0" smtClean="0"/>
              <a:t> JavaScript is the most popular scripting language on the internet and works on all major browsers available like IE, Firefox, Chrome etc..</a:t>
            </a:r>
          </a:p>
          <a:p>
            <a:endParaRPr lang="en-US" dirty="0" smtClean="0"/>
          </a:p>
          <a:p>
            <a:r>
              <a:rPr lang="en-US" dirty="0" smtClean="0"/>
              <a:t>Need of JavaScript:</a:t>
            </a:r>
          </a:p>
          <a:p>
            <a:r>
              <a:rPr lang="en-US" dirty="0" smtClean="0"/>
              <a:t> For placing dynamic content into an HTML Page.</a:t>
            </a:r>
          </a:p>
          <a:p>
            <a:r>
              <a:rPr lang="en-US" dirty="0" smtClean="0"/>
              <a:t> For client side Validation.</a:t>
            </a:r>
          </a:p>
          <a:p>
            <a:r>
              <a:rPr lang="en-US" dirty="0" smtClean="0"/>
              <a:t> For storing and retrieving client's information in the form of Cookies. </a:t>
            </a:r>
          </a:p>
          <a:p>
            <a:endParaRPr lang="en-US" dirty="0" smtClean="0"/>
          </a:p>
        </p:txBody>
      </p:sp>
      <p:sp>
        <p:nvSpPr>
          <p:cNvPr id="5" name="Slide Image Placeholder 4"/>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21790400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3"/>
          <p:cNvSpPr>
            <a:spLocks noGrp="1" noChangeArrowheads="1"/>
          </p:cNvSpPr>
          <p:nvPr>
            <p:ph type="body" idx="1"/>
          </p:nvPr>
        </p:nvSpPr>
        <p:spPr/>
        <p:txBody>
          <a:bodyPr>
            <a:normAutofit/>
          </a:bodyPr>
          <a:lstStyle/>
          <a:p>
            <a:r>
              <a:rPr lang="en-US" dirty="0" smtClean="0"/>
              <a:t>What is JavaScript?</a:t>
            </a:r>
          </a:p>
          <a:p>
            <a:r>
              <a:rPr lang="en-US" dirty="0" smtClean="0"/>
              <a:t>JavaScript is Netscape's cross-platform, object-based scripting language. Core JavaScript contains a core set of objects, such as Array, Date, and Math, and a core set of language elements such as operators, control structures, and statements. Core JavaScript can be extended for a variety of purposes by supplementing it with additional objects; for example: </a:t>
            </a:r>
          </a:p>
          <a:p>
            <a:r>
              <a:rPr lang="en-US" dirty="0" smtClean="0"/>
              <a:t>Client-side JavaScript extends the core language by supplying objects to control a browser (Navigator or another web browser) and its Document Object Model (DOM). For example, client-side extensions allow an application to place elements on an HTML form and respond to user events such as mouse clicks, form input, and page navigation. </a:t>
            </a:r>
          </a:p>
          <a:p>
            <a:r>
              <a:rPr lang="en-US" dirty="0" smtClean="0"/>
              <a:t>Server-side JavaScript extends the core language by supplying objects relevant to running JavaScript on a server. For example, server-side extensions allow an application to communicate with a relational database, provide continuity of information from one invocation to another of the application, or perform file manipulations on a server. </a:t>
            </a:r>
          </a:p>
          <a:p>
            <a:r>
              <a:rPr lang="en-US" dirty="0" smtClean="0"/>
              <a:t>JavaScript lets you create applications that run over the Internet. Client applications run in a browser, such as Internet Explorer/Firefox, and server applications run on a server, such as Netscape Enterprise Server. Using JavaScript, you can create dynamic HTML pages that process user input and maintain persistent data using special objects, files, and relational databases. </a:t>
            </a:r>
          </a:p>
          <a:p>
            <a:endParaRPr lang="en-US" dirty="0" smtClean="0"/>
          </a:p>
        </p:txBody>
      </p:sp>
      <p:sp>
        <p:nvSpPr>
          <p:cNvPr id="5" name="Slide Image Placeholder 4"/>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26935211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Rectangle 4"/>
          <p:cNvSpPr>
            <a:spLocks noGrp="1" noChangeArrowheads="1"/>
          </p:cNvSpPr>
          <p:nvPr>
            <p:ph type="body" idx="1"/>
          </p:nvPr>
        </p:nvSpPr>
        <p:spPr/>
        <p:txBody>
          <a:bodyPr/>
          <a:lstStyle/>
          <a:p>
            <a:r>
              <a:rPr lang="en-US" dirty="0" smtClean="0"/>
              <a:t>How does JavaScript work?</a:t>
            </a:r>
          </a:p>
          <a:p>
            <a:r>
              <a:rPr lang="en-US" dirty="0" smtClean="0"/>
              <a:t>When a JavaScript is inserted into an HTML document, the JavaScript interpreter which is built-in within the Internet browser will read the HTML and interpret the JavaScript. The JavaScript can be executed immediately, or at a later event.</a:t>
            </a:r>
          </a:p>
        </p:txBody>
      </p:sp>
      <p:sp>
        <p:nvSpPr>
          <p:cNvPr id="3" name="Slide Image Placeholder 2"/>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1252359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Rectangle 4"/>
          <p:cNvSpPr>
            <a:spLocks noGrp="1" noChangeArrowheads="1"/>
          </p:cNvSpPr>
          <p:nvPr>
            <p:ph type="body" idx="1"/>
          </p:nvPr>
        </p:nvSpPr>
        <p:spPr/>
        <p:txBody>
          <a:bodyPr>
            <a:normAutofit/>
          </a:bodyPr>
          <a:lstStyle/>
          <a:p>
            <a:r>
              <a:rPr lang="en-US" dirty="0" smtClean="0"/>
              <a:t>Why use JavaScript?</a:t>
            </a:r>
          </a:p>
          <a:p>
            <a:r>
              <a:rPr lang="en-US" dirty="0" smtClean="0"/>
              <a:t> JavaScript gives HTML designers a programming tool :</a:t>
            </a:r>
          </a:p>
          <a:p>
            <a:r>
              <a:rPr lang="en-US" dirty="0" smtClean="0"/>
              <a:t>JavaScript is a simple scripting language which can be used by HTML authors who essentially are not familiar with programming. Hence the HTML authors can easily put small JavaScript code snippets into HTML pages.</a:t>
            </a:r>
          </a:p>
          <a:p>
            <a:r>
              <a:rPr lang="en-US" dirty="0" smtClean="0"/>
              <a:t> JavaScript can place dynamic text into an HTML page : A simple HTML text which displays static content such as &lt;h1&gt;Welcome&lt;/h1&gt; can be written in JavaScript to display dynamic content using </a:t>
            </a:r>
            <a:r>
              <a:rPr lang="en-US" dirty="0" err="1" smtClean="0"/>
              <a:t>document.write</a:t>
            </a:r>
            <a:r>
              <a:rPr lang="en-US" dirty="0" smtClean="0"/>
              <a:t>("&lt;h1&gt;" + </a:t>
            </a:r>
            <a:r>
              <a:rPr lang="en-US" dirty="0" err="1" smtClean="0"/>
              <a:t>orgname</a:t>
            </a:r>
            <a:r>
              <a:rPr lang="en-US" dirty="0" smtClean="0"/>
              <a:t> + "&lt;/h1&gt;")</a:t>
            </a:r>
          </a:p>
          <a:p>
            <a:r>
              <a:rPr lang="en-US" dirty="0" smtClean="0"/>
              <a:t> JavaScript can react to events : A JavaScript can be set to execute when some action takes place, like when a page has finished loading or when a user clicks on an HTML element.</a:t>
            </a:r>
          </a:p>
          <a:p>
            <a:r>
              <a:rPr lang="en-US" dirty="0" smtClean="0"/>
              <a:t> JavaScript can reads and writes HTML elements: A JavaScript can read values of HTML elements and also write/change the content of an HTML element.</a:t>
            </a:r>
          </a:p>
          <a:p>
            <a:r>
              <a:rPr lang="en-US" dirty="0" smtClean="0"/>
              <a:t>JavaScript can be used to validate data : Client side validation can easily taken care of by JavaScript. This reduces the burden on the server.</a:t>
            </a:r>
          </a:p>
          <a:p>
            <a:r>
              <a:rPr lang="en-US" dirty="0" smtClean="0"/>
              <a:t>With the advent of HTML</a:t>
            </a:r>
            <a:r>
              <a:rPr lang="en-US" baseline="0" dirty="0" smtClean="0"/>
              <a:t> 5, most of the form data validation can be easily performed using HTML 5 elements like input type=email and attributes like required, pattern, </a:t>
            </a:r>
            <a:r>
              <a:rPr lang="en-US" baseline="0" dirty="0" err="1" smtClean="0"/>
              <a:t>maxlength</a:t>
            </a:r>
            <a:r>
              <a:rPr lang="en-US" baseline="0" dirty="0" smtClean="0"/>
              <a:t> </a:t>
            </a:r>
            <a:r>
              <a:rPr lang="en-US" baseline="0" dirty="0" err="1" smtClean="0"/>
              <a:t>etc</a:t>
            </a:r>
            <a:endParaRPr lang="en-US" dirty="0" smtClean="0"/>
          </a:p>
          <a:p>
            <a:r>
              <a:rPr lang="en-US" dirty="0" smtClean="0"/>
              <a:t>Apart from this JavaScript can also be used to create cookies which is stores and retrieves information about the user preferences. JavaScript can also be used to detect browser which helps in loading a page specifically designed for the browser.</a:t>
            </a:r>
          </a:p>
        </p:txBody>
      </p:sp>
      <p:sp>
        <p:nvSpPr>
          <p:cNvPr id="5" name="Slide Image Placeholder 4"/>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26196690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1" name="Rectangle 6"/>
          <p:cNvSpPr>
            <a:spLocks noGrp="1" noChangeArrowheads="1"/>
          </p:cNvSpPr>
          <p:nvPr>
            <p:ph type="body" idx="1"/>
          </p:nvPr>
        </p:nvSpPr>
        <p:spPr/>
        <p:txBody>
          <a:bodyPr>
            <a:normAutofit/>
          </a:bodyPr>
          <a:lstStyle/>
          <a:p>
            <a:r>
              <a:rPr lang="en-US" dirty="0" smtClean="0"/>
              <a:t>Embedding JavaScript in HTML:</a:t>
            </a:r>
          </a:p>
          <a:p>
            <a:r>
              <a:rPr lang="en-US" dirty="0" smtClean="0"/>
              <a:t>The &lt;SCRIPT&gt; tag is an extension to HTML that can enclose any number of JavaScript statements as shown on the slide. </a:t>
            </a:r>
          </a:p>
          <a:p>
            <a:r>
              <a:rPr lang="en-US" dirty="0" smtClean="0"/>
              <a:t>A document can have multiple &lt;SCRIPT&gt; tags, and each can enclose any number of JavaScript statements. </a:t>
            </a:r>
          </a:p>
          <a:p>
            <a:r>
              <a:rPr lang="en-US" dirty="0" smtClean="0"/>
              <a:t>The Script tag has the following attributes:</a:t>
            </a:r>
          </a:p>
          <a:p>
            <a:r>
              <a:rPr lang="en-US" dirty="0" smtClean="0"/>
              <a:t>Language – This attribute specifies the scripting language. It can have values like VBScript, JavaScript. Optionally you can also specify the scripting language version as mentioned on the slide.</a:t>
            </a:r>
          </a:p>
          <a:p>
            <a:r>
              <a:rPr lang="en-US" dirty="0" smtClean="0"/>
              <a:t>Type – Specifies the MIME type of the scripting language</a:t>
            </a:r>
          </a:p>
          <a:p>
            <a:r>
              <a:rPr lang="en-US" dirty="0" err="1" smtClean="0"/>
              <a:t>Src</a:t>
            </a:r>
            <a:r>
              <a:rPr lang="en-US" dirty="0" smtClean="0"/>
              <a:t> – This attribute is for specifying the path and filename of an external .</a:t>
            </a:r>
            <a:r>
              <a:rPr lang="en-US" dirty="0" err="1" smtClean="0"/>
              <a:t>js</a:t>
            </a:r>
            <a:r>
              <a:rPr lang="en-US" dirty="0" smtClean="0"/>
              <a:t> file which contains the script code.</a:t>
            </a:r>
          </a:p>
          <a:p>
            <a:r>
              <a:rPr lang="en-US" dirty="0" smtClean="0"/>
              <a:t>Some browsers may not support JavaScript and the JavaScript code is displayed as page content. To prevent this, the HTML comment should be used which will hide the JavaScript as shown on the slide. Note the two forward slashes at the end of the comment line. This is JavaScript comment  symbol which prevents JavaScript from executing the -- &gt; tag.</a:t>
            </a:r>
          </a:p>
          <a:p>
            <a:r>
              <a:rPr lang="en-US" dirty="0" smtClean="0"/>
              <a:t>Note that </a:t>
            </a:r>
            <a:r>
              <a:rPr lang="en-US" dirty="0" err="1" smtClean="0"/>
              <a:t>Javascript</a:t>
            </a:r>
            <a:r>
              <a:rPr lang="en-US" dirty="0" smtClean="0"/>
              <a:t> is a case-sensitive scripting language.</a:t>
            </a:r>
          </a:p>
          <a:p>
            <a:endParaRPr lang="en-US" dirty="0" smtClean="0"/>
          </a:p>
          <a:p>
            <a:endParaRPr lang="en-US" dirty="0" smtClean="0"/>
          </a:p>
          <a:p>
            <a:endParaRPr lang="en-US" dirty="0" smtClean="0"/>
          </a:p>
          <a:p>
            <a:endParaRPr lang="en-US" dirty="0" smtClean="0"/>
          </a:p>
          <a:p>
            <a:r>
              <a:rPr lang="en-US" dirty="0" smtClean="0"/>
              <a:t>				</a:t>
            </a:r>
          </a:p>
          <a:p>
            <a:endParaRPr lang="en-US" dirty="0" smtClean="0"/>
          </a:p>
          <a:p>
            <a:endParaRPr lang="en-US" dirty="0" smtClean="0"/>
          </a:p>
          <a:p>
            <a:endParaRPr lang="en-US" dirty="0" smtClean="0"/>
          </a:p>
          <a:p>
            <a:endParaRPr lang="en-US" dirty="0" smtClean="0"/>
          </a:p>
          <a:p>
            <a:endParaRPr lang="en-US" dirty="0" smtClean="0"/>
          </a:p>
        </p:txBody>
      </p:sp>
      <p:sp>
        <p:nvSpPr>
          <p:cNvPr id="5" name="Slide Image Placeholder 4"/>
          <p:cNvSpPr>
            <a:spLocks noGrp="1" noRot="1" noChangeAspect="1"/>
          </p:cNvSpPr>
          <p:nvPr>
            <p:ph type="sldImg"/>
          </p:nvPr>
        </p:nvSpPr>
        <p:spPr>
          <a:xfrm>
            <a:off x="2022475" y="685800"/>
            <a:ext cx="4572000" cy="3429000"/>
          </a:xfrm>
        </p:spPr>
      </p:sp>
    </p:spTree>
    <p:extLst>
      <p:ext uri="{BB962C8B-B14F-4D97-AF65-F5344CB8AC3E}">
        <p14:creationId xmlns:p14="http://schemas.microsoft.com/office/powerpoint/2010/main" val="36832055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2022475" y="685800"/>
            <a:ext cx="4572000" cy="3429000"/>
          </a:xfrm>
        </p:spPr>
      </p:sp>
      <p:sp>
        <p:nvSpPr>
          <p:cNvPr id="5" name="Notes Placeholder 4"/>
          <p:cNvSpPr>
            <a:spLocks noGrp="1"/>
          </p:cNvSpPr>
          <p:nvPr>
            <p:ph type="body" idx="1"/>
          </p:nvPr>
        </p:nvSpPr>
        <p:spPr/>
        <p:txBody>
          <a:bodyPr>
            <a:normAutofit/>
          </a:bodyPr>
          <a:lstStyle/>
          <a:p>
            <a:endParaRPr lang="en-IN" dirty="0"/>
          </a:p>
        </p:txBody>
      </p:sp>
    </p:spTree>
    <p:extLst>
      <p:ext uri="{BB962C8B-B14F-4D97-AF65-F5344CB8AC3E}">
        <p14:creationId xmlns:p14="http://schemas.microsoft.com/office/powerpoint/2010/main" val="29229249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4"/>
          <p:cNvSpPr>
            <a:spLocks noGrp="1" noRot="1" noChangeAspect="1" noChangeArrowheads="1" noTextEdit="1"/>
          </p:cNvSpPr>
          <p:nvPr>
            <p:ph type="sldImg"/>
          </p:nvPr>
        </p:nvSpPr>
        <p:spPr>
          <a:xfrm>
            <a:off x="2028825" y="628650"/>
            <a:ext cx="4670425" cy="3503613"/>
          </a:xfrm>
          <a:ln/>
        </p:spPr>
      </p:sp>
      <p:sp>
        <p:nvSpPr>
          <p:cNvPr id="43013" name="Rectangle 6"/>
          <p:cNvSpPr>
            <a:spLocks noGrp="1" noChangeArrowheads="1"/>
          </p:cNvSpPr>
          <p:nvPr>
            <p:ph type="body" idx="1"/>
          </p:nvPr>
        </p:nvSpPr>
        <p:spPr>
          <a:xfrm>
            <a:off x="2028825" y="4282454"/>
            <a:ext cx="4572000" cy="39639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u="sng" dirty="0" smtClean="0"/>
              <a:t>Embedding JavaScript in HTML (contd..):</a:t>
            </a:r>
          </a:p>
          <a:p>
            <a:pPr algn="just" eaLnBrk="1" hangingPunct="1"/>
            <a:r>
              <a:rPr lang="en-US" dirty="0" smtClean="0"/>
              <a:t>Whenever you want to indicate a quoted string inside a string literal, use single quotation marks (') to delimit the string literal. This allows the script to distinguish the literal inside the string. In the following example, </a:t>
            </a:r>
          </a:p>
          <a:p>
            <a:pPr algn="just" eaLnBrk="1" hangingPunct="1"/>
            <a:r>
              <a:rPr lang="en-US" dirty="0" smtClean="0"/>
              <a:t>The attribute values are in double quotes, but in the call to the function  </a:t>
            </a:r>
            <a:r>
              <a:rPr lang="en-US" dirty="0" err="1" smtClean="0"/>
              <a:t>myfunc</a:t>
            </a:r>
            <a:r>
              <a:rPr lang="en-US" dirty="0" smtClean="0"/>
              <a:t> the argument passed is a string which is enclosed in a single quotes.</a:t>
            </a:r>
          </a:p>
          <a:p>
            <a:pPr eaLnBrk="1" hangingPunct="1"/>
            <a:endParaRPr lang="en-US" dirty="0" smtClean="0"/>
          </a:p>
          <a:p>
            <a:pPr eaLnBrk="1" hangingPunct="1"/>
            <a:endParaRPr lang="en-US" dirty="0"/>
          </a:p>
          <a:p>
            <a:pPr eaLnBrk="1" hangingPunct="1"/>
            <a:endParaRPr lang="en-US" dirty="0" smtClean="0"/>
          </a:p>
          <a:p>
            <a:pPr algn="just" eaLnBrk="1" hangingPunct="1"/>
            <a:endParaRPr lang="en-US" dirty="0" smtClean="0"/>
          </a:p>
          <a:p>
            <a:pPr algn="just" eaLnBrk="1" hangingPunct="1"/>
            <a:r>
              <a:rPr lang="en-US" dirty="0" smtClean="0"/>
              <a:t>Use the &lt;NOSCRIPT&gt; tag to specify alternate content for browsers that do not support JavaScript. HTML enclosed within a &lt;NOSCRIPT&gt; tag is displayed by browsers that do not support JavaScript; code within the tag is ignored by browser. In case, if the user has disabled JavaScript from the Advanced tab of the Preferences dialog, the browser displays the code within the &lt;NOSCRIPT&gt; tag. </a:t>
            </a:r>
          </a:p>
          <a:p>
            <a:pPr eaLnBrk="1" hangingPunct="1"/>
            <a:endParaRPr lang="en-US" dirty="0" smtClean="0"/>
          </a:p>
        </p:txBody>
      </p:sp>
      <p:sp>
        <p:nvSpPr>
          <p:cNvPr id="43015" name="AutoShape 8"/>
          <p:cNvSpPr>
            <a:spLocks noChangeArrowheads="1"/>
          </p:cNvSpPr>
          <p:nvPr/>
        </p:nvSpPr>
        <p:spPr bwMode="auto">
          <a:xfrm>
            <a:off x="2057400" y="5289681"/>
            <a:ext cx="4419600" cy="381000"/>
          </a:xfrm>
          <a:prstGeom prst="roundRect">
            <a:avLst>
              <a:gd name="adj" fmla="val 16667"/>
            </a:avLst>
          </a:prstGeom>
          <a:solidFill>
            <a:schemeClr val="accent1">
              <a:alpha val="0"/>
            </a:schemeClr>
          </a:solidFill>
          <a:ln w="9525">
            <a:solidFill>
              <a:schemeClr val="tx1"/>
            </a:solidFill>
            <a:round/>
            <a:headEnd/>
            <a:tailEnd/>
          </a:ln>
        </p:spPr>
        <p:txBody>
          <a:bodyPr wrap="none" anchor="ctr"/>
          <a:lstStyle/>
          <a:p>
            <a:r>
              <a:rPr lang="en-US" sz="1000">
                <a:latin typeface="Candara" pitchFamily="34" charset="0"/>
                <a:cs typeface="Arial" pitchFamily="34" charset="0"/>
              </a:rPr>
              <a:t>&lt;INPUT TYPE="button" VALUE="Press Me" onClick="myfunc('astring')"&gt;.</a:t>
            </a:r>
          </a:p>
        </p:txBody>
      </p:sp>
    </p:spTree>
    <p:extLst>
      <p:ext uri="{BB962C8B-B14F-4D97-AF65-F5344CB8AC3E}">
        <p14:creationId xmlns:p14="http://schemas.microsoft.com/office/powerpoint/2010/main" val="40956374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 xmlns:a16="http://schemas.microsoft.com/office/drawing/2014/main" id="{46279687-00F0-4823-8159-585447C125F0}"/>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 xmlns:a16="http://schemas.microsoft.com/office/drawing/2014/main" id="{C3D2EC56-D17C-4A75-8178-C69397BC7353}"/>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3236057287"/>
      </p:ext>
    </p:extLst>
  </p:cSld>
  <p:clrMapOvr>
    <a:masterClrMapping/>
  </p:clrMapOvr>
  <p:hf sldNum="0" hdr="0" dt="0"/>
  <p:extLst mod="1">
    <p:ext uri="{DCECCB84-F9BA-43D5-87BE-67443E8EF086}">
      <p15:sldGuideLst xmlns:p15="http://schemas.microsoft.com/office/powerpoint/2012/main">
        <p15:guide id="1"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 xmlns:a16="http://schemas.microsoft.com/office/drawing/2014/main" id="{8567D75B-5423-48DB-8633-03391840D131}"/>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 xmlns:a16="http://schemas.microsoft.com/office/drawing/2014/main"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smtClean="0"/>
              <a:t>Click icon to add picture</a:t>
            </a:r>
            <a:endParaRPr lang="pt-PT" dirty="0"/>
          </a:p>
        </p:txBody>
      </p:sp>
      <p:sp>
        <p:nvSpPr>
          <p:cNvPr id="8"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 xmlns:a16="http://schemas.microsoft.com/office/drawing/2014/main"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 xmlns:a16="http://schemas.microsoft.com/office/drawing/2014/main"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 xmlns:a16="http://schemas.microsoft.com/office/drawing/2014/main"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5">
            <a:extLst>
              <a:ext uri="{96DAC541-7B7A-43D3-8B79-37D633B846F1}">
                <asvg:svgBlip xmlns="" xmlns:asvg="http://schemas.microsoft.com/office/drawing/2016/SVG/main"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1006113286"/>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2714075804"/>
      </p:ext>
    </p:extLst>
  </p:cSld>
  <p:clrMapOvr>
    <a:masterClrMapping/>
  </p:clrMapOvr>
  <p:timing>
    <p:tnLst>
      <p:par>
        <p:cTn id="1" dur="indefinite" restart="never" nodeType="tmRoot"/>
      </p:par>
    </p:tnLst>
  </p:timing>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336180898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572367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11701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 xmlns:a16="http://schemas.microsoft.com/office/drawing/2014/main" id="{BED4D731-14A5-4158-B245-8DDD87FF6DE2}"/>
              </a:ext>
            </a:extLst>
          </p:cNvPr>
          <p:cNvPicPr>
            <a:picLocks noChangeAspect="1"/>
          </p:cNvPicPr>
          <p:nvPr/>
        </p:nvPicPr>
        <p:blipFill rotWithShape="1">
          <a:blip r:embed="rId2">
            <a:extLst>
              <a:ext uri="{96DAC541-7B7A-43D3-8B79-37D633B846F1}">
                <asvg:svgBlip xmlns="" xmlns:asvg="http://schemas.microsoft.com/office/drawing/2016/SVG/main"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 xmlns:a16="http://schemas.microsoft.com/office/drawing/2014/main"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3193826102"/>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3960710993"/>
      </p:ext>
    </p:extLst>
  </p:cSld>
  <p:clrMapOvr>
    <a:masterClrMapping/>
  </p:clrMapOvr>
  <p:hf sldNum="0" hdr="0" dt="0"/>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7412"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8769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8436"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1708695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6156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50712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84302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3131339928"/>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sv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16">
            <a:extLst>
              <a:ext uri="{96DAC541-7B7A-43D3-8B79-37D633B846F1}">
                <asvg:svgBlip xmlns="" xmlns:asvg="http://schemas.microsoft.com/office/drawing/2016/SVG/main" r:embed="rId17"/>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400658002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Lst>
  <p:hf sldNum="0" hdr="0" dt="0"/>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Javascript</a:t>
            </a:r>
            <a:r>
              <a:rPr lang="en-US" dirty="0"/>
              <a:t> ES6</a:t>
            </a:r>
            <a:endParaRPr lang="en-US" dirty="0"/>
          </a:p>
        </p:txBody>
      </p:sp>
      <p:sp>
        <p:nvSpPr>
          <p:cNvPr id="12" name="Subtitle 11"/>
          <p:cNvSpPr>
            <a:spLocks noGrp="1"/>
          </p:cNvSpPr>
          <p:nvPr>
            <p:ph type="subTitle" idx="1"/>
          </p:nvPr>
        </p:nvSpPr>
        <p:spPr/>
        <p:txBody>
          <a:bodyPr>
            <a:normAutofit/>
          </a:bodyPr>
          <a:lstStyle/>
          <a:p>
            <a:pPr algn="l">
              <a:lnSpc>
                <a:spcPct val="100000"/>
              </a:lnSpc>
            </a:pPr>
            <a:r>
              <a:rPr lang="en-US" sz="2400" b="0" dirty="0">
                <a:ea typeface="ＭＳ Ｐゴシック" pitchFamily="34" charset="-128"/>
              </a:rPr>
              <a:t>Lesson 1</a:t>
            </a:r>
            <a:r>
              <a:rPr lang="en-US" sz="2400" b="0" dirty="0" smtClean="0">
                <a:ea typeface="ＭＳ Ｐゴシック" pitchFamily="34" charset="-128"/>
              </a:rPr>
              <a:t>: Introduction </a:t>
            </a:r>
            <a:r>
              <a:rPr lang="en-US" sz="2400" b="0" dirty="0">
                <a:ea typeface="ＭＳ Ｐゴシック" pitchFamily="34" charset="-128"/>
              </a:rPr>
              <a:t>to </a:t>
            </a:r>
            <a:r>
              <a:rPr lang="en-US" sz="2400" b="0" dirty="0" smtClean="0">
                <a:ea typeface="ＭＳ Ｐゴシック" pitchFamily="34" charset="-128"/>
              </a:rPr>
              <a:t>JavaScript</a:t>
            </a:r>
            <a:endParaRPr lang="en-US" sz="2400" b="0" dirty="0">
              <a:ea typeface="ＭＳ Ｐゴシック" pitchFamily="34"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1.2: Embedding JavaScript in HTML</a:t>
            </a:r>
            <a:r>
              <a:rPr lang="en-US" dirty="0"/>
              <a:t/>
            </a:r>
            <a:br>
              <a:rPr lang="en-US" dirty="0"/>
            </a:br>
            <a:r>
              <a:rPr lang="en-US" dirty="0"/>
              <a:t>Embedding JavaScript in HTML (Contd.)</a:t>
            </a:r>
          </a:p>
        </p:txBody>
      </p:sp>
      <p:sp>
        <p:nvSpPr>
          <p:cNvPr id="6" name="Content Placeholder 5"/>
          <p:cNvSpPr>
            <a:spLocks noGrp="1"/>
          </p:cNvSpPr>
          <p:nvPr>
            <p:ph idx="1"/>
          </p:nvPr>
        </p:nvSpPr>
        <p:spPr>
          <a:xfrm>
            <a:off x="298516" y="1318494"/>
            <a:ext cx="8845484" cy="4643751"/>
          </a:xfrm>
        </p:spPr>
        <p:txBody>
          <a:bodyPr/>
          <a:lstStyle/>
          <a:p>
            <a:r>
              <a:rPr lang="en-US" dirty="0">
                <a:solidFill>
                  <a:srgbClr val="000000"/>
                </a:solidFill>
                <a:cs typeface="Arial" pitchFamily="34" charset="0"/>
              </a:rPr>
              <a:t>Including text-formatting features</a:t>
            </a:r>
          </a:p>
          <a:p>
            <a:endParaRPr lang="en-US" dirty="0"/>
          </a:p>
        </p:txBody>
      </p:sp>
      <p:sp>
        <p:nvSpPr>
          <p:cNvPr id="18438" name="AutoShape 5"/>
          <p:cNvSpPr>
            <a:spLocks noChangeArrowheads="1"/>
          </p:cNvSpPr>
          <p:nvPr/>
        </p:nvSpPr>
        <p:spPr bwMode="auto">
          <a:xfrm>
            <a:off x="457200" y="1828800"/>
            <a:ext cx="5257800" cy="30480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r>
              <a:rPr lang="en-US" dirty="0" smtClean="0">
                <a:cs typeface="Arial" pitchFamily="34" charset="0"/>
              </a:rPr>
              <a:t>&lt;!DOCTYPE html&gt;</a:t>
            </a:r>
          </a:p>
          <a:p>
            <a:r>
              <a:rPr lang="en-US" dirty="0" smtClean="0">
                <a:cs typeface="Arial" pitchFamily="34" charset="0"/>
              </a:rPr>
              <a:t>&lt;</a:t>
            </a:r>
            <a:r>
              <a:rPr lang="en-US" dirty="0">
                <a:cs typeface="Arial" pitchFamily="34" charset="0"/>
              </a:rPr>
              <a:t>html&gt;</a:t>
            </a:r>
          </a:p>
          <a:p>
            <a:r>
              <a:rPr lang="en-US" dirty="0">
                <a:cs typeface="Arial" pitchFamily="34" charset="0"/>
              </a:rPr>
              <a:t>&lt;head&gt; &lt;/head&gt;</a:t>
            </a:r>
          </a:p>
          <a:p>
            <a:r>
              <a:rPr lang="en-US" dirty="0">
                <a:cs typeface="Arial" pitchFamily="34" charset="0"/>
              </a:rPr>
              <a:t>&lt;body&gt;</a:t>
            </a:r>
          </a:p>
          <a:p>
            <a:r>
              <a:rPr lang="en-US" dirty="0">
                <a:cs typeface="Arial" pitchFamily="34" charset="0"/>
              </a:rPr>
              <a:t>&lt;</a:t>
            </a:r>
            <a:r>
              <a:rPr lang="en-US" dirty="0" smtClean="0">
                <a:cs typeface="Arial" pitchFamily="34" charset="0"/>
              </a:rPr>
              <a:t>script&gt;</a:t>
            </a:r>
            <a:endParaRPr lang="en-US" dirty="0">
              <a:cs typeface="Arial" pitchFamily="34" charset="0"/>
            </a:endParaRPr>
          </a:p>
          <a:p>
            <a:r>
              <a:rPr lang="en-US" dirty="0" err="1">
                <a:cs typeface="Arial" pitchFamily="34" charset="0"/>
              </a:rPr>
              <a:t>document.write</a:t>
            </a:r>
            <a:r>
              <a:rPr lang="en-US" dirty="0">
                <a:cs typeface="Arial" pitchFamily="34" charset="0"/>
              </a:rPr>
              <a:t>("&lt;H1&gt;Hello World!&lt;/H1&gt;")</a:t>
            </a:r>
          </a:p>
          <a:p>
            <a:r>
              <a:rPr lang="en-US" dirty="0">
                <a:cs typeface="Arial" pitchFamily="34" charset="0"/>
              </a:rPr>
              <a:t>&lt;/script&gt;</a:t>
            </a:r>
          </a:p>
          <a:p>
            <a:r>
              <a:rPr lang="en-US" dirty="0">
                <a:cs typeface="Arial" pitchFamily="34" charset="0"/>
              </a:rPr>
              <a:t>&lt;/body&gt;</a:t>
            </a:r>
          </a:p>
          <a:p>
            <a:r>
              <a:rPr lang="en-US" dirty="0">
                <a:cs typeface="Arial" pitchFamily="34" charset="0"/>
              </a:rPr>
              <a:t>&lt;/html&gt;</a:t>
            </a:r>
          </a:p>
          <a:p>
            <a:endParaRPr lang="en-US" dirty="0">
              <a:latin typeface="Candara"/>
              <a:cs typeface="Arial" pitchFamily="34" charset="0"/>
            </a:endParaRPr>
          </a:p>
        </p:txBody>
      </p:sp>
      <p:pic>
        <p:nvPicPr>
          <p:cNvPr id="1844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3962400"/>
            <a:ext cx="58674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466402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200" dirty="0"/>
              <a:t>1.3: Writing JavaScript  </a:t>
            </a:r>
            <a:r>
              <a:rPr lang="en-US" dirty="0"/>
              <a:t/>
            </a:r>
            <a:br>
              <a:rPr lang="en-US" dirty="0"/>
            </a:br>
            <a:r>
              <a:rPr lang="en-US" dirty="0"/>
              <a:t>Where to write JavaScript?</a:t>
            </a:r>
          </a:p>
        </p:txBody>
      </p:sp>
      <p:sp>
        <p:nvSpPr>
          <p:cNvPr id="4" name="Content Placeholder 3"/>
          <p:cNvSpPr>
            <a:spLocks noGrp="1"/>
          </p:cNvSpPr>
          <p:nvPr>
            <p:ph idx="1"/>
          </p:nvPr>
        </p:nvSpPr>
        <p:spPr>
          <a:xfrm>
            <a:off x="298516" y="1519238"/>
            <a:ext cx="8845484" cy="4619279"/>
          </a:xfrm>
        </p:spPr>
        <p:txBody>
          <a:bodyPr/>
          <a:lstStyle/>
          <a:p>
            <a:r>
              <a:rPr lang="en-US" dirty="0"/>
              <a:t>Head Section</a:t>
            </a:r>
          </a:p>
          <a:p>
            <a:endParaRPr lang="en-US" dirty="0"/>
          </a:p>
          <a:p>
            <a:r>
              <a:rPr lang="en-US" dirty="0"/>
              <a:t>Body Section</a:t>
            </a:r>
          </a:p>
          <a:p>
            <a:endParaRPr lang="en-US" dirty="0"/>
          </a:p>
          <a:p>
            <a:r>
              <a:rPr lang="en-US" dirty="0"/>
              <a:t>External File</a:t>
            </a:r>
          </a:p>
          <a:p>
            <a:pPr marL="0" indent="0">
              <a:buNone/>
            </a:pPr>
            <a:endParaRPr lang="en-US" dirty="0"/>
          </a:p>
        </p:txBody>
      </p:sp>
      <p:grpSp>
        <p:nvGrpSpPr>
          <p:cNvPr id="2" name="Group 1"/>
          <p:cNvGrpSpPr/>
          <p:nvPr/>
        </p:nvGrpSpPr>
        <p:grpSpPr>
          <a:xfrm>
            <a:off x="3103085" y="1331949"/>
            <a:ext cx="5678488" cy="4195762"/>
            <a:chOff x="3048000" y="922338"/>
            <a:chExt cx="5678488" cy="4792662"/>
          </a:xfrm>
        </p:grpSpPr>
        <p:sp>
          <p:nvSpPr>
            <p:cNvPr id="19461" name="Line 7"/>
            <p:cNvSpPr>
              <a:spLocks noChangeShapeType="1"/>
            </p:cNvSpPr>
            <p:nvPr/>
          </p:nvSpPr>
          <p:spPr bwMode="auto">
            <a:xfrm flipV="1">
              <a:off x="5105400" y="1885950"/>
              <a:ext cx="693738" cy="395287"/>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Candara" pitchFamily="34" charset="0"/>
                <a:cs typeface="Arial" pitchFamily="34" charset="0"/>
              </a:endParaRPr>
            </a:p>
          </p:txBody>
        </p:sp>
        <p:sp>
          <p:nvSpPr>
            <p:cNvPr id="19466" name="Rectangle 4" descr="cross-tab-1"/>
            <p:cNvSpPr>
              <a:spLocks noChangeArrowheads="1"/>
            </p:cNvSpPr>
            <p:nvPr/>
          </p:nvSpPr>
          <p:spPr bwMode="auto">
            <a:xfrm>
              <a:off x="5842000" y="1414463"/>
              <a:ext cx="2884488" cy="27432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ndara" pitchFamily="34" charset="0"/>
                <a:cs typeface="Arial" pitchFamily="34" charset="0"/>
              </a:endParaRPr>
            </a:p>
          </p:txBody>
        </p:sp>
        <p:sp>
          <p:nvSpPr>
            <p:cNvPr id="19467" name="Line 5"/>
            <p:cNvSpPr>
              <a:spLocks noChangeShapeType="1"/>
            </p:cNvSpPr>
            <p:nvPr/>
          </p:nvSpPr>
          <p:spPr bwMode="auto">
            <a:xfrm>
              <a:off x="5864225" y="2362200"/>
              <a:ext cx="2844800"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latin typeface="Candara" pitchFamily="34" charset="0"/>
                <a:cs typeface="Arial" pitchFamily="34" charset="0"/>
              </a:endParaRPr>
            </a:p>
          </p:txBody>
        </p:sp>
        <p:sp>
          <p:nvSpPr>
            <p:cNvPr id="19468" name="Text Box 6" descr="cross-tab-1"/>
            <p:cNvSpPr txBox="1">
              <a:spLocks noChangeArrowheads="1"/>
            </p:cNvSpPr>
            <p:nvPr/>
          </p:nvSpPr>
          <p:spPr bwMode="auto">
            <a:xfrm>
              <a:off x="3124200" y="1519238"/>
              <a:ext cx="1981200" cy="896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dirty="0">
                  <a:latin typeface="+mn-lt"/>
                  <a:cs typeface="Arial" pitchFamily="34" charset="0"/>
                </a:rPr>
                <a:t>&lt;script </a:t>
              </a:r>
              <a:r>
                <a:rPr lang="en-US" dirty="0" smtClean="0">
                  <a:latin typeface="+mn-lt"/>
                  <a:cs typeface="Arial" pitchFamily="34" charset="0"/>
                </a:rPr>
                <a:t>&gt;</a:t>
              </a:r>
              <a:endParaRPr lang="en-US" dirty="0">
                <a:latin typeface="+mn-lt"/>
                <a:cs typeface="Arial" pitchFamily="34" charset="0"/>
              </a:endParaRPr>
            </a:p>
            <a:p>
              <a:pPr eaLnBrk="1" hangingPunct="1">
                <a:spcBef>
                  <a:spcPct val="50000"/>
                </a:spcBef>
              </a:pPr>
              <a:r>
                <a:rPr lang="en-US" dirty="0">
                  <a:latin typeface="+mn-lt"/>
                  <a:cs typeface="Arial" pitchFamily="34" charset="0"/>
                </a:rPr>
                <a:t>&lt;/script&gt;</a:t>
              </a:r>
            </a:p>
          </p:txBody>
        </p:sp>
        <p:sp>
          <p:nvSpPr>
            <p:cNvPr id="19469" name="Text Box 9" descr="cross-tab-1"/>
            <p:cNvSpPr txBox="1">
              <a:spLocks noChangeArrowheads="1"/>
            </p:cNvSpPr>
            <p:nvPr/>
          </p:nvSpPr>
          <p:spPr bwMode="auto">
            <a:xfrm>
              <a:off x="6241416" y="1690688"/>
              <a:ext cx="1813317" cy="421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dirty="0">
                  <a:latin typeface="+mn-lt"/>
                  <a:cs typeface="Arial" pitchFamily="34" charset="0"/>
                </a:rPr>
                <a:t>&lt;head&gt;&lt;/head&gt;</a:t>
              </a:r>
            </a:p>
          </p:txBody>
        </p:sp>
        <p:sp>
          <p:nvSpPr>
            <p:cNvPr id="19470" name="Text Box 10" descr="cross-tab-1"/>
            <p:cNvSpPr txBox="1">
              <a:spLocks noChangeArrowheads="1"/>
            </p:cNvSpPr>
            <p:nvPr/>
          </p:nvSpPr>
          <p:spPr bwMode="auto">
            <a:xfrm>
              <a:off x="6300338" y="3038475"/>
              <a:ext cx="1787669" cy="421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dirty="0">
                  <a:latin typeface="+mn-lt"/>
                  <a:cs typeface="Arial" pitchFamily="34" charset="0"/>
                </a:rPr>
                <a:t>&lt;body&gt;&lt;/body&gt;</a:t>
              </a:r>
            </a:p>
          </p:txBody>
        </p:sp>
        <p:sp>
          <p:nvSpPr>
            <p:cNvPr id="19471" name="Rectangle 11" descr="cross-tab-1"/>
            <p:cNvSpPr>
              <a:spLocks noChangeArrowheads="1"/>
            </p:cNvSpPr>
            <p:nvPr/>
          </p:nvSpPr>
          <p:spPr bwMode="auto">
            <a:xfrm>
              <a:off x="3048000" y="1519238"/>
              <a:ext cx="2109788" cy="20574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ndara" pitchFamily="34" charset="0"/>
                <a:cs typeface="Arial" pitchFamily="34" charset="0"/>
              </a:endParaRPr>
            </a:p>
          </p:txBody>
        </p:sp>
        <p:sp>
          <p:nvSpPr>
            <p:cNvPr id="19472" name="Text Box 12" descr="cross-tab-1"/>
            <p:cNvSpPr txBox="1">
              <a:spLocks noChangeArrowheads="1"/>
            </p:cNvSpPr>
            <p:nvPr/>
          </p:nvSpPr>
          <p:spPr bwMode="auto">
            <a:xfrm>
              <a:off x="6482239" y="922338"/>
              <a:ext cx="1261884" cy="421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dirty="0">
                  <a:latin typeface="+mn-lt"/>
                  <a:cs typeface="Arial" pitchFamily="34" charset="0"/>
                </a:rPr>
                <a:t>Html Page</a:t>
              </a:r>
            </a:p>
          </p:txBody>
        </p:sp>
        <p:sp>
          <p:nvSpPr>
            <p:cNvPr id="19473" name="Text Box 15" descr="cross-tab-1"/>
            <p:cNvSpPr txBox="1">
              <a:spLocks noChangeArrowheads="1"/>
            </p:cNvSpPr>
            <p:nvPr/>
          </p:nvSpPr>
          <p:spPr bwMode="auto">
            <a:xfrm>
              <a:off x="6514097" y="4467225"/>
              <a:ext cx="1390125" cy="421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dirty="0">
                  <a:latin typeface="+mn-lt"/>
                  <a:cs typeface="Arial" pitchFamily="34" charset="0"/>
                </a:rPr>
                <a:t>External file</a:t>
              </a:r>
            </a:p>
          </p:txBody>
        </p:sp>
        <p:sp>
          <p:nvSpPr>
            <p:cNvPr id="19474" name="Text Box 16" descr="cross-tab-1"/>
            <p:cNvSpPr txBox="1">
              <a:spLocks noChangeArrowheads="1"/>
            </p:cNvSpPr>
            <p:nvPr/>
          </p:nvSpPr>
          <p:spPr bwMode="auto">
            <a:xfrm>
              <a:off x="6220472" y="5114925"/>
              <a:ext cx="1941557" cy="421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r>
                <a:rPr lang="en-US" dirty="0">
                  <a:latin typeface="+mn-lt"/>
                  <a:cs typeface="Arial" pitchFamily="34" charset="0"/>
                </a:rPr>
                <a:t>//script statement</a:t>
              </a:r>
            </a:p>
          </p:txBody>
        </p:sp>
        <p:sp>
          <p:nvSpPr>
            <p:cNvPr id="19464" name="Line 17"/>
            <p:cNvSpPr>
              <a:spLocks noChangeShapeType="1"/>
            </p:cNvSpPr>
            <p:nvPr/>
          </p:nvSpPr>
          <p:spPr bwMode="auto">
            <a:xfrm>
              <a:off x="5105400" y="2890838"/>
              <a:ext cx="700088" cy="357187"/>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latin typeface="Candara" pitchFamily="34" charset="0"/>
                <a:cs typeface="Arial" pitchFamily="34" charset="0"/>
              </a:endParaRPr>
            </a:p>
          </p:txBody>
        </p:sp>
        <p:sp>
          <p:nvSpPr>
            <p:cNvPr id="19465" name="Rectangle 19" descr="cross-tab-1"/>
            <p:cNvSpPr>
              <a:spLocks noChangeArrowheads="1"/>
            </p:cNvSpPr>
            <p:nvPr/>
          </p:nvSpPr>
          <p:spPr bwMode="auto">
            <a:xfrm>
              <a:off x="5819775" y="5029200"/>
              <a:ext cx="2884488" cy="68580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andara" pitchFamily="34" charset="0"/>
                <a:cs typeface="Arial" pitchFamily="34" charset="0"/>
              </a:endParaRPr>
            </a:p>
          </p:txBody>
        </p:sp>
      </p:grpSp>
    </p:spTree>
    <p:extLst>
      <p:ext uri="{BB962C8B-B14F-4D97-AF65-F5344CB8AC3E}">
        <p14:creationId xmlns:p14="http://schemas.microsoft.com/office/powerpoint/2010/main" val="3670905031"/>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3648"/>
            <a:ext cx="9143999" cy="1002135"/>
          </a:xfrm>
        </p:spPr>
        <p:txBody>
          <a:bodyPr/>
          <a:lstStyle/>
          <a:p>
            <a:r>
              <a:rPr lang="en-US" sz="1200" dirty="0"/>
              <a:t>1.3: Writing </a:t>
            </a:r>
            <a:r>
              <a:rPr lang="en-US" sz="1200" dirty="0" smtClean="0"/>
              <a:t>JavaScript</a:t>
            </a:r>
            <a:br>
              <a:rPr lang="en-US" sz="1200" dirty="0" smtClean="0"/>
            </a:br>
            <a:r>
              <a:rPr lang="en-US" dirty="0" err="1" smtClean="0"/>
              <a:t>JavaScript</a:t>
            </a:r>
            <a:r>
              <a:rPr lang="en-US" dirty="0" smtClean="0"/>
              <a:t> </a:t>
            </a:r>
            <a:r>
              <a:rPr lang="en-US" dirty="0"/>
              <a:t>in Head </a:t>
            </a:r>
            <a:r>
              <a:rPr lang="en-US" dirty="0" smtClean="0"/>
              <a:t>Section</a:t>
            </a:r>
            <a:endParaRPr lang="en-US" dirty="0"/>
          </a:p>
        </p:txBody>
      </p:sp>
      <p:sp>
        <p:nvSpPr>
          <p:cNvPr id="3" name="Content Placeholder 2"/>
          <p:cNvSpPr>
            <a:spLocks noGrp="1"/>
          </p:cNvSpPr>
          <p:nvPr>
            <p:ph idx="1"/>
          </p:nvPr>
        </p:nvSpPr>
        <p:spPr/>
        <p:txBody>
          <a:bodyPr/>
          <a:lstStyle/>
          <a:p>
            <a:r>
              <a:rPr lang="en-US" dirty="0"/>
              <a:t>Syntax</a:t>
            </a:r>
          </a:p>
          <a:p>
            <a:pPr marL="0" indent="0">
              <a:buNone/>
            </a:pPr>
            <a:endParaRPr lang="en-US" dirty="0"/>
          </a:p>
        </p:txBody>
      </p:sp>
      <p:sp>
        <p:nvSpPr>
          <p:cNvPr id="20491" name="AutoShape 11"/>
          <p:cNvSpPr>
            <a:spLocks noChangeArrowheads="1"/>
          </p:cNvSpPr>
          <p:nvPr/>
        </p:nvSpPr>
        <p:spPr bwMode="auto">
          <a:xfrm>
            <a:off x="709613" y="2114550"/>
            <a:ext cx="7680960" cy="4023360"/>
          </a:xfrm>
          <a:prstGeom prst="roundRect">
            <a:avLst>
              <a:gd name="adj" fmla="val 16667"/>
            </a:avLst>
          </a:prstGeom>
          <a:ln>
            <a:headEnd/>
            <a:tailEnd/>
          </a:ln>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anchor="ctr"/>
          <a:lstStyle/>
          <a:p>
            <a:pPr lvl="1"/>
            <a:endParaRPr lang="en-US" dirty="0" smtClean="0">
              <a:solidFill>
                <a:schemeClr val="tx1"/>
              </a:solidFill>
              <a:latin typeface="Candara"/>
              <a:cs typeface="Arial" pitchFamily="34" charset="0"/>
            </a:endParaRPr>
          </a:p>
          <a:p>
            <a:pPr lvl="1"/>
            <a:r>
              <a:rPr lang="en-US" dirty="0" smtClean="0">
                <a:solidFill>
                  <a:schemeClr val="tx1"/>
                </a:solidFill>
                <a:cs typeface="Arial" pitchFamily="34" charset="0"/>
              </a:rPr>
              <a:t>&lt;!DOCTYPE html&gt;</a:t>
            </a:r>
          </a:p>
          <a:p>
            <a:pPr lvl="1"/>
            <a:r>
              <a:rPr lang="en-US" dirty="0" smtClean="0">
                <a:solidFill>
                  <a:schemeClr val="tx1"/>
                </a:solidFill>
                <a:cs typeface="Arial" pitchFamily="34" charset="0"/>
              </a:rPr>
              <a:t>&lt;</a:t>
            </a:r>
            <a:r>
              <a:rPr lang="en-US" dirty="0">
                <a:solidFill>
                  <a:schemeClr val="tx1"/>
                </a:solidFill>
                <a:cs typeface="Arial" pitchFamily="34" charset="0"/>
              </a:rPr>
              <a:t>html&gt;</a:t>
            </a:r>
          </a:p>
          <a:p>
            <a:pPr lvl="1"/>
            <a:r>
              <a:rPr lang="en-US" dirty="0">
                <a:solidFill>
                  <a:schemeClr val="tx1"/>
                </a:solidFill>
                <a:cs typeface="Arial" pitchFamily="34" charset="0"/>
              </a:rPr>
              <a:t>&lt;head&gt;</a:t>
            </a:r>
          </a:p>
          <a:p>
            <a:pPr lvl="1"/>
            <a:r>
              <a:rPr lang="en-US" dirty="0">
                <a:solidFill>
                  <a:schemeClr val="tx1"/>
                </a:solidFill>
                <a:cs typeface="Arial" pitchFamily="34" charset="0"/>
              </a:rPr>
              <a:t>&lt;script type="text/</a:t>
            </a:r>
            <a:r>
              <a:rPr lang="en-US" dirty="0" err="1">
                <a:solidFill>
                  <a:schemeClr val="tx1"/>
                </a:solidFill>
                <a:cs typeface="Arial" pitchFamily="34" charset="0"/>
              </a:rPr>
              <a:t>javascript</a:t>
            </a:r>
            <a:r>
              <a:rPr lang="en-US" dirty="0">
                <a:solidFill>
                  <a:schemeClr val="tx1"/>
                </a:solidFill>
                <a:cs typeface="Arial" pitchFamily="34" charset="0"/>
              </a:rPr>
              <a:t>"&gt;</a:t>
            </a:r>
          </a:p>
          <a:p>
            <a:pPr lvl="1"/>
            <a:r>
              <a:rPr lang="en-US" dirty="0">
                <a:solidFill>
                  <a:schemeClr val="tx1"/>
                </a:solidFill>
                <a:cs typeface="Arial" pitchFamily="34" charset="0"/>
              </a:rPr>
              <a:t>function message()</a:t>
            </a:r>
          </a:p>
          <a:p>
            <a:pPr lvl="1"/>
            <a:r>
              <a:rPr lang="en-US" dirty="0">
                <a:solidFill>
                  <a:schemeClr val="tx1"/>
                </a:solidFill>
                <a:cs typeface="Arial" pitchFamily="34" charset="0"/>
              </a:rPr>
              <a:t>       {</a:t>
            </a:r>
          </a:p>
          <a:p>
            <a:pPr lvl="1"/>
            <a:r>
              <a:rPr lang="en-US" dirty="0">
                <a:solidFill>
                  <a:schemeClr val="tx1"/>
                </a:solidFill>
                <a:cs typeface="Arial" pitchFamily="34" charset="0"/>
              </a:rPr>
              <a:t>          alert("This alert box was called with the </a:t>
            </a:r>
          </a:p>
          <a:p>
            <a:pPr lvl="1"/>
            <a:r>
              <a:rPr lang="en-US" dirty="0">
                <a:solidFill>
                  <a:schemeClr val="tx1"/>
                </a:solidFill>
                <a:cs typeface="Arial" pitchFamily="34" charset="0"/>
              </a:rPr>
              <a:t>                   </a:t>
            </a:r>
            <a:r>
              <a:rPr lang="en-US" dirty="0" err="1">
                <a:solidFill>
                  <a:schemeClr val="tx1"/>
                </a:solidFill>
                <a:cs typeface="Arial" pitchFamily="34" charset="0"/>
              </a:rPr>
              <a:t>onload</a:t>
            </a:r>
            <a:r>
              <a:rPr lang="en-US" dirty="0">
                <a:solidFill>
                  <a:schemeClr val="tx1"/>
                </a:solidFill>
                <a:cs typeface="Arial" pitchFamily="34" charset="0"/>
              </a:rPr>
              <a:t> event")</a:t>
            </a:r>
          </a:p>
          <a:p>
            <a:pPr lvl="1"/>
            <a:r>
              <a:rPr lang="en-US" dirty="0">
                <a:solidFill>
                  <a:schemeClr val="tx1"/>
                </a:solidFill>
                <a:cs typeface="Arial" pitchFamily="34" charset="0"/>
              </a:rPr>
              <a:t>        }</a:t>
            </a:r>
          </a:p>
          <a:p>
            <a:pPr lvl="1"/>
            <a:r>
              <a:rPr lang="en-US" dirty="0">
                <a:solidFill>
                  <a:schemeClr val="tx1"/>
                </a:solidFill>
                <a:cs typeface="Arial" pitchFamily="34" charset="0"/>
              </a:rPr>
              <a:t>&lt;/script&gt;</a:t>
            </a:r>
          </a:p>
          <a:p>
            <a:pPr lvl="1"/>
            <a:r>
              <a:rPr lang="en-US" dirty="0">
                <a:solidFill>
                  <a:schemeClr val="tx1"/>
                </a:solidFill>
                <a:cs typeface="Arial" pitchFamily="34" charset="0"/>
              </a:rPr>
              <a:t>&lt;/head&gt;</a:t>
            </a:r>
          </a:p>
          <a:p>
            <a:pPr lvl="1"/>
            <a:r>
              <a:rPr lang="en-US" dirty="0">
                <a:solidFill>
                  <a:schemeClr val="tx1"/>
                </a:solidFill>
                <a:cs typeface="Arial" pitchFamily="34" charset="0"/>
              </a:rPr>
              <a:t>&lt;body </a:t>
            </a:r>
            <a:r>
              <a:rPr lang="en-US" dirty="0" err="1">
                <a:solidFill>
                  <a:schemeClr val="tx1"/>
                </a:solidFill>
                <a:cs typeface="Arial" pitchFamily="34" charset="0"/>
              </a:rPr>
              <a:t>onload</a:t>
            </a:r>
            <a:r>
              <a:rPr lang="en-US" dirty="0">
                <a:solidFill>
                  <a:schemeClr val="tx1"/>
                </a:solidFill>
                <a:cs typeface="Arial" pitchFamily="34" charset="0"/>
              </a:rPr>
              <a:t>="message()"&gt;</a:t>
            </a:r>
          </a:p>
          <a:p>
            <a:pPr lvl="1"/>
            <a:r>
              <a:rPr lang="en-US" dirty="0">
                <a:solidFill>
                  <a:schemeClr val="tx1"/>
                </a:solidFill>
                <a:cs typeface="Arial" pitchFamily="34" charset="0"/>
              </a:rPr>
              <a:t>&lt;/body&gt;</a:t>
            </a:r>
          </a:p>
          <a:p>
            <a:pPr lvl="1"/>
            <a:r>
              <a:rPr lang="en-US" dirty="0">
                <a:solidFill>
                  <a:schemeClr val="tx1"/>
                </a:solidFill>
                <a:cs typeface="Arial" pitchFamily="34" charset="0"/>
              </a:rPr>
              <a:t>&lt;/html&gt;</a:t>
            </a:r>
          </a:p>
          <a:p>
            <a:pPr lvl="1" algn="ctr">
              <a:lnSpc>
                <a:spcPct val="135000"/>
              </a:lnSpc>
            </a:pPr>
            <a:endParaRPr lang="en-US" dirty="0">
              <a:solidFill>
                <a:schemeClr val="tx1"/>
              </a:solidFill>
              <a:latin typeface="Candara"/>
              <a:cs typeface="Arial" pitchFamily="34" charset="0"/>
            </a:endParaRPr>
          </a:p>
        </p:txBody>
      </p:sp>
    </p:spTree>
    <p:extLst>
      <p:ext uri="{BB962C8B-B14F-4D97-AF65-F5344CB8AC3E}">
        <p14:creationId xmlns:p14="http://schemas.microsoft.com/office/powerpoint/2010/main" val="3869684920"/>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1200" dirty="0"/>
              <a:t>1.3: Writing JavaScript</a:t>
            </a:r>
            <a:r>
              <a:rPr lang="en-US" dirty="0"/>
              <a:t/>
            </a:r>
            <a:br>
              <a:rPr lang="en-US" dirty="0"/>
            </a:br>
            <a:r>
              <a:rPr lang="en-US" dirty="0" err="1"/>
              <a:t>JavaScript</a:t>
            </a:r>
            <a:r>
              <a:rPr lang="en-US" dirty="0"/>
              <a:t> in Body Section</a:t>
            </a:r>
          </a:p>
        </p:txBody>
      </p:sp>
      <p:sp>
        <p:nvSpPr>
          <p:cNvPr id="3" name="Content Placeholder 2"/>
          <p:cNvSpPr>
            <a:spLocks noGrp="1"/>
          </p:cNvSpPr>
          <p:nvPr>
            <p:ph idx="1"/>
          </p:nvPr>
        </p:nvSpPr>
        <p:spPr/>
        <p:txBody>
          <a:bodyPr/>
          <a:lstStyle/>
          <a:p>
            <a:r>
              <a:rPr lang="en-US" dirty="0"/>
              <a:t>Syntax</a:t>
            </a:r>
          </a:p>
          <a:p>
            <a:pPr marL="0" indent="0">
              <a:buNone/>
            </a:pPr>
            <a:endParaRPr lang="en-US" dirty="0"/>
          </a:p>
        </p:txBody>
      </p:sp>
      <p:sp>
        <p:nvSpPr>
          <p:cNvPr id="22537" name="AutoShape 9"/>
          <p:cNvSpPr>
            <a:spLocks noChangeArrowheads="1"/>
          </p:cNvSpPr>
          <p:nvPr/>
        </p:nvSpPr>
        <p:spPr bwMode="auto">
          <a:xfrm>
            <a:off x="685800" y="1981200"/>
            <a:ext cx="6477000" cy="4100286"/>
          </a:xfrm>
          <a:prstGeom prst="roundRect">
            <a:avLst>
              <a:gd name="adj" fmla="val 16667"/>
            </a:avLst>
          </a:prstGeom>
          <a:ln>
            <a:headEnd/>
            <a:tailEnd/>
          </a:ln>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anchor="ctr"/>
          <a:lstStyle/>
          <a:p>
            <a:pPr lvl="1">
              <a:lnSpc>
                <a:spcPct val="135000"/>
              </a:lnSpc>
            </a:pPr>
            <a:endParaRPr lang="en-US">
              <a:latin typeface="Candara"/>
              <a:cs typeface="Arial" pitchFamily="34" charset="0"/>
            </a:endParaRPr>
          </a:p>
          <a:p>
            <a:pPr lvl="1">
              <a:lnSpc>
                <a:spcPct val="135000"/>
              </a:lnSpc>
            </a:pPr>
            <a:endParaRPr lang="en-US">
              <a:latin typeface="Candara"/>
              <a:cs typeface="Arial" pitchFamily="34" charset="0"/>
            </a:endParaRPr>
          </a:p>
          <a:p>
            <a:pPr lvl="1" algn="ctr">
              <a:lnSpc>
                <a:spcPct val="135000"/>
              </a:lnSpc>
            </a:pPr>
            <a:endParaRPr lang="en-US">
              <a:latin typeface="Candara"/>
              <a:cs typeface="Arial" pitchFamily="34" charset="0"/>
            </a:endParaRPr>
          </a:p>
          <a:p>
            <a:pPr lvl="1" algn="ctr">
              <a:lnSpc>
                <a:spcPct val="135000"/>
              </a:lnSpc>
            </a:pPr>
            <a:endParaRPr lang="en-US">
              <a:latin typeface="Candara"/>
              <a:cs typeface="Arial" pitchFamily="34" charset="0"/>
            </a:endParaRPr>
          </a:p>
        </p:txBody>
      </p:sp>
      <p:sp>
        <p:nvSpPr>
          <p:cNvPr id="22539" name="Rectangle 11"/>
          <p:cNvSpPr>
            <a:spLocks noChangeArrowheads="1"/>
          </p:cNvSpPr>
          <p:nvPr/>
        </p:nvSpPr>
        <p:spPr bwMode="auto">
          <a:xfrm>
            <a:off x="838200" y="2193925"/>
            <a:ext cx="59436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r>
              <a:rPr lang="en-US" dirty="0" smtClean="0">
                <a:solidFill>
                  <a:srgbClr val="000000"/>
                </a:solidFill>
                <a:cs typeface="Arial" pitchFamily="34" charset="0"/>
              </a:rPr>
              <a:t>&lt;!DOCTYPE html&gt;</a:t>
            </a:r>
          </a:p>
          <a:p>
            <a:pPr lvl="1"/>
            <a:r>
              <a:rPr lang="en-US" dirty="0" smtClean="0">
                <a:solidFill>
                  <a:srgbClr val="000000"/>
                </a:solidFill>
                <a:cs typeface="Arial" pitchFamily="34" charset="0"/>
              </a:rPr>
              <a:t>&lt;</a:t>
            </a:r>
            <a:r>
              <a:rPr lang="en-US" dirty="0">
                <a:solidFill>
                  <a:srgbClr val="000000"/>
                </a:solidFill>
                <a:cs typeface="Arial" pitchFamily="34" charset="0"/>
              </a:rPr>
              <a:t>html&gt;</a:t>
            </a:r>
          </a:p>
          <a:p>
            <a:pPr lvl="1"/>
            <a:r>
              <a:rPr lang="en-US" dirty="0">
                <a:solidFill>
                  <a:srgbClr val="000000"/>
                </a:solidFill>
                <a:cs typeface="Arial" pitchFamily="34" charset="0"/>
              </a:rPr>
              <a:t>&lt;head&gt;</a:t>
            </a:r>
          </a:p>
          <a:p>
            <a:pPr lvl="1"/>
            <a:r>
              <a:rPr lang="en-US" dirty="0">
                <a:solidFill>
                  <a:srgbClr val="000000"/>
                </a:solidFill>
                <a:cs typeface="Arial" pitchFamily="34" charset="0"/>
              </a:rPr>
              <a:t>&lt;title&gt;script tag in body&lt;/title&gt;</a:t>
            </a:r>
          </a:p>
          <a:p>
            <a:pPr lvl="1"/>
            <a:r>
              <a:rPr lang="en-US" dirty="0">
                <a:solidFill>
                  <a:srgbClr val="000000"/>
                </a:solidFill>
                <a:cs typeface="Arial" pitchFamily="34" charset="0"/>
              </a:rPr>
              <a:t>&lt;/head&gt;</a:t>
            </a:r>
          </a:p>
          <a:p>
            <a:pPr lvl="1"/>
            <a:r>
              <a:rPr lang="en-US" dirty="0">
                <a:solidFill>
                  <a:srgbClr val="000000"/>
                </a:solidFill>
                <a:cs typeface="Arial" pitchFamily="34" charset="0"/>
              </a:rPr>
              <a:t>&lt;body &gt;</a:t>
            </a:r>
          </a:p>
          <a:p>
            <a:pPr lvl="1"/>
            <a:r>
              <a:rPr lang="en-US" dirty="0">
                <a:solidFill>
                  <a:srgbClr val="000000"/>
                </a:solidFill>
                <a:cs typeface="Arial" pitchFamily="34" charset="0"/>
              </a:rPr>
              <a:t>&lt;script language=“</a:t>
            </a:r>
            <a:r>
              <a:rPr lang="en-US" dirty="0" err="1">
                <a:solidFill>
                  <a:srgbClr val="000000"/>
                </a:solidFill>
                <a:cs typeface="Arial" pitchFamily="34" charset="0"/>
              </a:rPr>
              <a:t>javascript</a:t>
            </a:r>
            <a:r>
              <a:rPr lang="en-US" dirty="0">
                <a:solidFill>
                  <a:srgbClr val="000000"/>
                </a:solidFill>
                <a:cs typeface="Arial" pitchFamily="34" charset="0"/>
              </a:rPr>
              <a:t>"&gt;</a:t>
            </a:r>
          </a:p>
          <a:p>
            <a:pPr lvl="1"/>
            <a:r>
              <a:rPr lang="en-US" dirty="0">
                <a:solidFill>
                  <a:srgbClr val="000000"/>
                </a:solidFill>
                <a:cs typeface="Arial" pitchFamily="34" charset="0"/>
              </a:rPr>
              <a:t>               </a:t>
            </a:r>
            <a:r>
              <a:rPr lang="en-US" dirty="0" err="1">
                <a:solidFill>
                  <a:srgbClr val="000000"/>
                </a:solidFill>
                <a:cs typeface="Arial" pitchFamily="34" charset="0"/>
              </a:rPr>
              <a:t>document.write</a:t>
            </a:r>
            <a:r>
              <a:rPr lang="en-US" dirty="0">
                <a:solidFill>
                  <a:srgbClr val="000000"/>
                </a:solidFill>
                <a:cs typeface="Arial" pitchFamily="34" charset="0"/>
              </a:rPr>
              <a:t>("this message is written when the page loads“)</a:t>
            </a:r>
          </a:p>
          <a:p>
            <a:pPr lvl="1"/>
            <a:r>
              <a:rPr lang="en-US" dirty="0">
                <a:solidFill>
                  <a:srgbClr val="000000"/>
                </a:solidFill>
                <a:cs typeface="Arial" pitchFamily="34" charset="0"/>
              </a:rPr>
              <a:t>&lt;/script&gt;</a:t>
            </a:r>
          </a:p>
          <a:p>
            <a:pPr lvl="1"/>
            <a:r>
              <a:rPr lang="en-US" dirty="0">
                <a:solidFill>
                  <a:srgbClr val="000000"/>
                </a:solidFill>
                <a:cs typeface="Arial" pitchFamily="34" charset="0"/>
              </a:rPr>
              <a:t>&lt;/body&gt;</a:t>
            </a:r>
          </a:p>
          <a:p>
            <a:pPr lvl="1"/>
            <a:r>
              <a:rPr lang="en-US" dirty="0">
                <a:solidFill>
                  <a:srgbClr val="000000"/>
                </a:solidFill>
                <a:cs typeface="Arial" pitchFamily="34" charset="0"/>
              </a:rPr>
              <a:t>&lt;/html&gt;</a:t>
            </a:r>
          </a:p>
        </p:txBody>
      </p:sp>
    </p:spTree>
    <p:extLst>
      <p:ext uri="{BB962C8B-B14F-4D97-AF65-F5344CB8AC3E}">
        <p14:creationId xmlns:p14="http://schemas.microsoft.com/office/powerpoint/2010/main" val="3195673970"/>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AutoShape 5"/>
          <p:cNvSpPr>
            <a:spLocks noChangeArrowheads="1"/>
          </p:cNvSpPr>
          <p:nvPr/>
        </p:nvSpPr>
        <p:spPr bwMode="auto">
          <a:xfrm>
            <a:off x="609600" y="3048000"/>
            <a:ext cx="8229600" cy="32004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pPr marL="742950" lvl="1" indent="-285750"/>
            <a:r>
              <a:rPr lang="en-US" dirty="0" smtClean="0">
                <a:latin typeface="Candara"/>
                <a:cs typeface="Arial" pitchFamily="34" charset="0"/>
              </a:rPr>
              <a:t>&lt;!</a:t>
            </a:r>
            <a:r>
              <a:rPr lang="en-US" dirty="0" smtClean="0">
                <a:cs typeface="Arial" pitchFamily="34" charset="0"/>
              </a:rPr>
              <a:t>DOCTYPE html&gt;</a:t>
            </a:r>
          </a:p>
          <a:p>
            <a:pPr marL="742950" lvl="1" indent="-285750"/>
            <a:r>
              <a:rPr lang="en-US" dirty="0" smtClean="0">
                <a:cs typeface="Arial" pitchFamily="34" charset="0"/>
              </a:rPr>
              <a:t>&lt;</a:t>
            </a:r>
            <a:r>
              <a:rPr lang="en-US" dirty="0">
                <a:cs typeface="Arial" pitchFamily="34" charset="0"/>
              </a:rPr>
              <a:t>html&gt;</a:t>
            </a:r>
          </a:p>
          <a:p>
            <a:pPr marL="742950" lvl="1" indent="-285750"/>
            <a:r>
              <a:rPr lang="en-US" dirty="0">
                <a:cs typeface="Arial" pitchFamily="34" charset="0"/>
              </a:rPr>
              <a:t>&lt;head&gt;&lt;title&gt;script tag in external file&lt;/title&gt;</a:t>
            </a:r>
          </a:p>
          <a:p>
            <a:pPr marL="742950" lvl="1" indent="-285750"/>
            <a:r>
              <a:rPr lang="en-US" dirty="0">
                <a:cs typeface="Arial" pitchFamily="34" charset="0"/>
              </a:rPr>
              <a:t>&lt;script </a:t>
            </a:r>
            <a:r>
              <a:rPr lang="en-US" dirty="0" err="1">
                <a:cs typeface="Arial" pitchFamily="34" charset="0"/>
              </a:rPr>
              <a:t>src</a:t>
            </a:r>
            <a:r>
              <a:rPr lang="en-US" dirty="0">
                <a:cs typeface="Arial" pitchFamily="34" charset="0"/>
              </a:rPr>
              <a:t>="common.js"&gt;</a:t>
            </a:r>
          </a:p>
          <a:p>
            <a:pPr marL="742950" lvl="1" indent="-285750"/>
            <a:r>
              <a:rPr lang="en-US" dirty="0">
                <a:cs typeface="Arial" pitchFamily="34" charset="0"/>
              </a:rPr>
              <a:t>&lt;!– no </a:t>
            </a:r>
            <a:r>
              <a:rPr lang="en-US" dirty="0" err="1">
                <a:cs typeface="Arial" pitchFamily="34" charset="0"/>
              </a:rPr>
              <a:t>javascript</a:t>
            </a:r>
            <a:r>
              <a:rPr lang="en-US" dirty="0">
                <a:cs typeface="Arial" pitchFamily="34" charset="0"/>
              </a:rPr>
              <a:t> statements can be written here</a:t>
            </a:r>
            <a:r>
              <a:rPr lang="en-US" dirty="0">
                <a:cs typeface="Arial" pitchFamily="34" charset="0"/>
                <a:sym typeface="Wingdings" pitchFamily="2" charset="2"/>
              </a:rPr>
              <a:t></a:t>
            </a:r>
            <a:endParaRPr lang="en-US" dirty="0">
              <a:cs typeface="Arial" pitchFamily="34" charset="0"/>
            </a:endParaRPr>
          </a:p>
          <a:p>
            <a:pPr marL="742950" lvl="1" indent="-285750"/>
            <a:r>
              <a:rPr lang="en-US" dirty="0">
                <a:cs typeface="Arial" pitchFamily="34" charset="0"/>
              </a:rPr>
              <a:t>&lt;/ script&gt;</a:t>
            </a:r>
          </a:p>
          <a:p>
            <a:pPr marL="742950" lvl="1" indent="-285750"/>
            <a:r>
              <a:rPr lang="en-US" dirty="0">
                <a:cs typeface="Arial" pitchFamily="34" charset="0"/>
              </a:rPr>
              <a:t>&lt;/head&gt;</a:t>
            </a:r>
          </a:p>
          <a:p>
            <a:pPr marL="742950" lvl="1" indent="-285750"/>
            <a:r>
              <a:rPr lang="en-US" dirty="0">
                <a:cs typeface="Arial" pitchFamily="34" charset="0"/>
              </a:rPr>
              <a:t>&lt;body&gt; &lt;script&gt;</a:t>
            </a:r>
          </a:p>
          <a:p>
            <a:pPr marL="742950" lvl="1" indent="-285750"/>
            <a:r>
              <a:rPr lang="en-US" dirty="0" err="1">
                <a:cs typeface="Arial" pitchFamily="34" charset="0"/>
              </a:rPr>
              <a:t>document.write</a:t>
            </a:r>
            <a:r>
              <a:rPr lang="en-US" dirty="0">
                <a:cs typeface="Arial" pitchFamily="34" charset="0"/>
              </a:rPr>
              <a:t>("display value of a variable”+</a:t>
            </a:r>
            <a:r>
              <a:rPr lang="en-US" dirty="0" err="1">
                <a:cs typeface="Arial" pitchFamily="34" charset="0"/>
              </a:rPr>
              <a:t>msg</a:t>
            </a:r>
            <a:r>
              <a:rPr lang="en-US" dirty="0">
                <a:cs typeface="Arial" pitchFamily="34" charset="0"/>
              </a:rPr>
              <a:t>)</a:t>
            </a:r>
          </a:p>
          <a:p>
            <a:pPr marL="742950" lvl="1" indent="-285750"/>
            <a:r>
              <a:rPr lang="en-US" dirty="0">
                <a:cs typeface="Arial" pitchFamily="34" charset="0"/>
              </a:rPr>
              <a:t>&lt;/script&gt; &lt;/body&gt;</a:t>
            </a:r>
          </a:p>
          <a:p>
            <a:pPr marL="742950" lvl="1" indent="-285750"/>
            <a:r>
              <a:rPr lang="en-US" dirty="0">
                <a:cs typeface="Arial" pitchFamily="34" charset="0"/>
              </a:rPr>
              <a:t>&lt;/html&gt;</a:t>
            </a:r>
          </a:p>
        </p:txBody>
      </p:sp>
      <p:sp>
        <p:nvSpPr>
          <p:cNvPr id="23560" name="AutoShape 6"/>
          <p:cNvSpPr>
            <a:spLocks noChangeArrowheads="1"/>
          </p:cNvSpPr>
          <p:nvPr/>
        </p:nvSpPr>
        <p:spPr bwMode="auto">
          <a:xfrm>
            <a:off x="606425" y="1752600"/>
            <a:ext cx="8308975" cy="685800"/>
          </a:xfrm>
          <a:prstGeom prst="roundRect">
            <a:avLst>
              <a:gd name="adj" fmla="val 16667"/>
            </a:avLst>
          </a:prstGeom>
          <a:ln>
            <a:headEnd/>
            <a:tailEnd/>
          </a:ln>
          <a:extLst>
            <a:ext uri="{909E8E84-426E-40DD-AFC4-6F175D3DCCD1}">
              <a14:hiddenFill xmlns:a14="http://schemas.microsoft.com/office/drawing/2010/main">
                <a:solidFill>
                  <a:schemeClr val="accent1">
                    <a:alpha val="0"/>
                  </a:schemeClr>
                </a:solidFill>
              </a14:hiddenFill>
            </a:ext>
          </a:extLst>
        </p:spPr>
        <p:style>
          <a:lnRef idx="2">
            <a:schemeClr val="dk1"/>
          </a:lnRef>
          <a:fillRef idx="1">
            <a:schemeClr val="lt1"/>
          </a:fillRef>
          <a:effectRef idx="0">
            <a:schemeClr val="dk1"/>
          </a:effectRef>
          <a:fontRef idx="minor">
            <a:schemeClr val="dk1"/>
          </a:fontRef>
        </p:style>
        <p:txBody>
          <a:bodyPr wrap="none" anchor="ctr"/>
          <a:lstStyle/>
          <a:p>
            <a:endParaRPr lang="en-US" dirty="0">
              <a:latin typeface="Candara"/>
              <a:cs typeface="Arial" pitchFamily="34" charset="0"/>
            </a:endParaRPr>
          </a:p>
          <a:p>
            <a:pPr marL="742950" lvl="1" indent="-285750"/>
            <a:r>
              <a:rPr lang="en-US" dirty="0" err="1">
                <a:cs typeface="Arial" pitchFamily="34" charset="0"/>
              </a:rPr>
              <a:t>var</a:t>
            </a:r>
            <a:r>
              <a:rPr lang="en-US" dirty="0">
                <a:cs typeface="Arial" pitchFamily="34" charset="0"/>
              </a:rPr>
              <a:t> </a:t>
            </a:r>
            <a:r>
              <a:rPr lang="en-US" dirty="0" err="1">
                <a:cs typeface="Arial" pitchFamily="34" charset="0"/>
              </a:rPr>
              <a:t>msg</a:t>
            </a:r>
            <a:endParaRPr lang="en-US" dirty="0">
              <a:cs typeface="Arial" pitchFamily="34" charset="0"/>
            </a:endParaRPr>
          </a:p>
          <a:p>
            <a:pPr marL="742950" lvl="1" indent="-285750"/>
            <a:r>
              <a:rPr lang="en-US" dirty="0" err="1">
                <a:cs typeface="Arial" pitchFamily="34" charset="0"/>
              </a:rPr>
              <a:t>msg</a:t>
            </a:r>
            <a:r>
              <a:rPr lang="en-US" dirty="0">
                <a:cs typeface="Arial" pitchFamily="34" charset="0"/>
              </a:rPr>
              <a:t>=“&lt;h1&gt;declared in external </a:t>
            </a:r>
            <a:r>
              <a:rPr lang="en-US" dirty="0" err="1">
                <a:cs typeface="Arial" pitchFamily="34" charset="0"/>
              </a:rPr>
              <a:t>js</a:t>
            </a:r>
            <a:r>
              <a:rPr lang="en-US" dirty="0">
                <a:cs typeface="Arial" pitchFamily="34" charset="0"/>
              </a:rPr>
              <a:t> file&lt;/h1&gt;"</a:t>
            </a:r>
          </a:p>
          <a:p>
            <a:endParaRPr lang="en-US" dirty="0">
              <a:cs typeface="Arial" pitchFamily="34" charset="0"/>
            </a:endParaRPr>
          </a:p>
        </p:txBody>
      </p:sp>
      <p:sp>
        <p:nvSpPr>
          <p:cNvPr id="13" name="Content Placeholder 12"/>
          <p:cNvSpPr>
            <a:spLocks/>
          </p:cNvSpPr>
          <p:nvPr/>
        </p:nvSpPr>
        <p:spPr bwMode="auto">
          <a:xfrm>
            <a:off x="319088" y="1233488"/>
            <a:ext cx="82264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
            </a:pPr>
            <a:r>
              <a:rPr lang="en-US" b="1" dirty="0">
                <a:solidFill>
                  <a:srgbClr val="000000"/>
                </a:solidFill>
                <a:latin typeface="+mj-lt"/>
                <a:cs typeface="Arial" pitchFamily="34" charset="0"/>
              </a:rPr>
              <a:t>Content of common.js</a:t>
            </a:r>
          </a:p>
          <a:p>
            <a:pPr marL="342900" indent="-342900" eaLnBrk="0" hangingPunct="0">
              <a:spcBef>
                <a:spcPct val="20000"/>
              </a:spcBef>
              <a:buClr>
                <a:srgbClr val="00A1E4"/>
              </a:buClr>
              <a:buFont typeface="Wingdings" pitchFamily="2" charset="2"/>
              <a:buChar char="§"/>
            </a:pPr>
            <a:endParaRPr lang="en-US" dirty="0">
              <a:solidFill>
                <a:srgbClr val="000000"/>
              </a:solidFill>
              <a:latin typeface="Candara"/>
              <a:cs typeface="Arial" pitchFamily="34" charset="0"/>
            </a:endParaRPr>
          </a:p>
        </p:txBody>
      </p:sp>
      <p:sp>
        <p:nvSpPr>
          <p:cNvPr id="2" name="Content Placeholder 12"/>
          <p:cNvSpPr>
            <a:spLocks/>
          </p:cNvSpPr>
          <p:nvPr/>
        </p:nvSpPr>
        <p:spPr bwMode="auto">
          <a:xfrm>
            <a:off x="307975" y="2590800"/>
            <a:ext cx="8226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7663" indent="-347663">
              <a:spcBef>
                <a:spcPct val="20000"/>
              </a:spcBef>
              <a:buClr>
                <a:srgbClr val="00A1E4"/>
              </a:buClr>
              <a:buFont typeface="Wingdings" pitchFamily="2" charset="2"/>
              <a:buChar char="§"/>
            </a:pPr>
            <a:r>
              <a:rPr lang="en-US" b="1" dirty="0">
                <a:solidFill>
                  <a:srgbClr val="000000"/>
                </a:solidFill>
                <a:cs typeface="Arial" pitchFamily="34" charset="0"/>
              </a:rPr>
              <a:t>HTML page using the external script file</a:t>
            </a:r>
          </a:p>
          <a:p>
            <a:pPr marL="342900" indent="-342900" eaLnBrk="0" hangingPunct="0">
              <a:spcBef>
                <a:spcPct val="20000"/>
              </a:spcBef>
              <a:buClr>
                <a:srgbClr val="00A1E4"/>
              </a:buClr>
              <a:buFont typeface="Arial" pitchFamily="34" charset="0"/>
              <a:buChar char="•"/>
            </a:pPr>
            <a:endParaRPr lang="en-US" dirty="0">
              <a:solidFill>
                <a:srgbClr val="000000"/>
              </a:solidFill>
              <a:latin typeface="Candara"/>
              <a:cs typeface="Arial" pitchFamily="34" charset="0"/>
            </a:endParaRPr>
          </a:p>
        </p:txBody>
      </p:sp>
      <p:sp>
        <p:nvSpPr>
          <p:cNvPr id="8" name="Title 7"/>
          <p:cNvSpPr>
            <a:spLocks noGrp="1"/>
          </p:cNvSpPr>
          <p:nvPr>
            <p:ph type="title"/>
          </p:nvPr>
        </p:nvSpPr>
        <p:spPr/>
        <p:txBody>
          <a:bodyPr/>
          <a:lstStyle/>
          <a:p>
            <a:r>
              <a:rPr lang="en-US" sz="1200" dirty="0"/>
              <a:t>1.3: Writing JavaScript</a:t>
            </a:r>
            <a:r>
              <a:rPr lang="en-US" dirty="0"/>
              <a:t/>
            </a:r>
            <a:br>
              <a:rPr lang="en-US" dirty="0"/>
            </a:br>
            <a:r>
              <a:rPr lang="en-US" dirty="0" err="1"/>
              <a:t>JavaScript</a:t>
            </a:r>
            <a:r>
              <a:rPr lang="en-US" dirty="0"/>
              <a:t> in External File</a:t>
            </a:r>
          </a:p>
        </p:txBody>
      </p:sp>
    </p:spTree>
    <p:extLst>
      <p:ext uri="{BB962C8B-B14F-4D97-AF65-F5344CB8AC3E}">
        <p14:creationId xmlns:p14="http://schemas.microsoft.com/office/powerpoint/2010/main" val="642337914"/>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Demo</a:t>
            </a:r>
            <a:endParaRPr lang="en-US" dirty="0"/>
          </a:p>
        </p:txBody>
      </p:sp>
      <p:sp>
        <p:nvSpPr>
          <p:cNvPr id="4" name="Content Placeholder 3"/>
          <p:cNvSpPr>
            <a:spLocks noGrp="1"/>
          </p:cNvSpPr>
          <p:nvPr>
            <p:ph idx="1"/>
          </p:nvPr>
        </p:nvSpPr>
        <p:spPr/>
        <p:txBody>
          <a:bodyPr/>
          <a:lstStyle/>
          <a:p>
            <a:r>
              <a:rPr lang="en-US" dirty="0"/>
              <a:t>Hello.html</a:t>
            </a:r>
          </a:p>
          <a:p>
            <a:r>
              <a:rPr lang="en-US" dirty="0"/>
              <a:t>Head_section.html</a:t>
            </a:r>
          </a:p>
          <a:p>
            <a:r>
              <a:rPr lang="en-US" dirty="0"/>
              <a:t>Extern_file.html</a:t>
            </a:r>
          </a:p>
          <a:p>
            <a:r>
              <a:rPr lang="en-US" dirty="0"/>
              <a:t>Comm.js</a:t>
            </a:r>
          </a:p>
          <a:p>
            <a:r>
              <a:rPr lang="en-US" dirty="0"/>
              <a:t>Var_ex.html</a:t>
            </a:r>
          </a:p>
          <a:p>
            <a:endParaRPr lang="en-US" dirty="0"/>
          </a:p>
        </p:txBody>
      </p:sp>
    </p:spTree>
    <p:extLst>
      <p:ext uri="{BB962C8B-B14F-4D97-AF65-F5344CB8AC3E}">
        <p14:creationId xmlns:p14="http://schemas.microsoft.com/office/powerpoint/2010/main" val="38007039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Lab</a:t>
            </a:r>
          </a:p>
        </p:txBody>
      </p:sp>
      <p:sp>
        <p:nvSpPr>
          <p:cNvPr id="5" name="Content Placeholder 4"/>
          <p:cNvSpPr>
            <a:spLocks noGrp="1"/>
          </p:cNvSpPr>
          <p:nvPr>
            <p:ph idx="1"/>
          </p:nvPr>
        </p:nvSpPr>
        <p:spPr/>
        <p:txBody>
          <a:bodyPr/>
          <a:lstStyle/>
          <a:p>
            <a:r>
              <a:rPr lang="en-US" dirty="0"/>
              <a:t>Lab 1:</a:t>
            </a:r>
          </a:p>
          <a:p>
            <a:pPr lvl="1"/>
            <a:r>
              <a:rPr lang="en-US" dirty="0"/>
              <a:t>Basic concepts of JavaScript</a:t>
            </a:r>
          </a:p>
          <a:p>
            <a:endParaRPr lang="en-US" dirty="0"/>
          </a:p>
        </p:txBody>
      </p:sp>
    </p:spTree>
    <p:extLst>
      <p:ext uri="{BB962C8B-B14F-4D97-AF65-F5344CB8AC3E}">
        <p14:creationId xmlns:p14="http://schemas.microsoft.com/office/powerpoint/2010/main" val="6521683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Summary</a:t>
            </a:r>
          </a:p>
        </p:txBody>
      </p:sp>
      <p:sp>
        <p:nvSpPr>
          <p:cNvPr id="5" name="Content Placeholder 4"/>
          <p:cNvSpPr>
            <a:spLocks noGrp="1"/>
          </p:cNvSpPr>
          <p:nvPr>
            <p:ph idx="1"/>
          </p:nvPr>
        </p:nvSpPr>
        <p:spPr/>
        <p:txBody>
          <a:bodyPr/>
          <a:lstStyle/>
          <a:p>
            <a:r>
              <a:rPr lang="en-US" dirty="0"/>
              <a:t>JavaScript is the client side scripting language</a:t>
            </a:r>
          </a:p>
          <a:p>
            <a:r>
              <a:rPr lang="en-US" dirty="0"/>
              <a:t>When JavaScript code is placed inside a web page, the browser loads the page &amp; the built-in interpreter reads the script &amp; executes the same</a:t>
            </a:r>
          </a:p>
          <a:p>
            <a:r>
              <a:rPr lang="en-US" dirty="0"/>
              <a:t>JavaScript is used in Web pages for</a:t>
            </a:r>
          </a:p>
          <a:p>
            <a:pPr lvl="1"/>
            <a:r>
              <a:rPr lang="en-US" dirty="0"/>
              <a:t>Validating client side data. </a:t>
            </a:r>
          </a:p>
          <a:p>
            <a:pPr lvl="1"/>
            <a:r>
              <a:rPr lang="en-US" dirty="0"/>
              <a:t>Placing dynamic content into an HTML page.</a:t>
            </a:r>
          </a:p>
          <a:p>
            <a:pPr lvl="1"/>
            <a:r>
              <a:rPr lang="en-US" dirty="0"/>
              <a:t>Storing client’s information in the form of  Cookies. </a:t>
            </a:r>
          </a:p>
          <a:p>
            <a:endParaRPr lang="en-US" dirty="0"/>
          </a:p>
        </p:txBody>
      </p:sp>
    </p:spTree>
    <p:extLst>
      <p:ext uri="{BB962C8B-B14F-4D97-AF65-F5344CB8AC3E}">
        <p14:creationId xmlns:p14="http://schemas.microsoft.com/office/powerpoint/2010/main" val="3969898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Review </a:t>
            </a:r>
            <a:r>
              <a:rPr lang="en-US" dirty="0" smtClean="0"/>
              <a:t>Question</a:t>
            </a:r>
            <a:endParaRPr lang="en-US" dirty="0"/>
          </a:p>
        </p:txBody>
      </p:sp>
      <p:sp>
        <p:nvSpPr>
          <p:cNvPr id="4" name="Content Placeholder 3"/>
          <p:cNvSpPr>
            <a:spLocks noGrp="1"/>
          </p:cNvSpPr>
          <p:nvPr>
            <p:ph idx="1"/>
          </p:nvPr>
        </p:nvSpPr>
        <p:spPr/>
        <p:txBody>
          <a:bodyPr/>
          <a:lstStyle/>
          <a:p>
            <a:r>
              <a:rPr lang="en-US" dirty="0"/>
              <a:t>Question 1: JavaScript, a scripting language, is:</a:t>
            </a:r>
          </a:p>
          <a:p>
            <a:pPr lvl="1"/>
            <a:r>
              <a:rPr lang="en-US" dirty="0"/>
              <a:t>Option 1: Cross-platform, object-oriented </a:t>
            </a:r>
          </a:p>
          <a:p>
            <a:pPr lvl="1"/>
            <a:r>
              <a:rPr lang="en-US" dirty="0"/>
              <a:t>Option 2: Cross-platform, object-based</a:t>
            </a:r>
          </a:p>
          <a:p>
            <a:pPr lvl="1"/>
            <a:r>
              <a:rPr lang="en-US" dirty="0"/>
              <a:t>Option 3: Non cross-platform, object-oriented</a:t>
            </a:r>
          </a:p>
          <a:p>
            <a:pPr lvl="1"/>
            <a:endParaRPr lang="en-US" dirty="0"/>
          </a:p>
          <a:p>
            <a:r>
              <a:rPr lang="en-US" dirty="0"/>
              <a:t>Question 2:The &lt;SCR&gt; tag is an extension to HTML that can enclose any number of JavaScript statements.</a:t>
            </a:r>
          </a:p>
          <a:p>
            <a:pPr lvl="1"/>
            <a:r>
              <a:rPr lang="en-US" dirty="0"/>
              <a:t>True/False</a:t>
            </a:r>
          </a:p>
          <a:p>
            <a:endParaRPr lang="en-US" dirty="0"/>
          </a:p>
          <a:p>
            <a:r>
              <a:rPr lang="en-US" dirty="0"/>
              <a:t>Question 3:HTML enclosed within a ___________ tag is displayed by browsers that do not support JavaScript.</a:t>
            </a:r>
          </a:p>
          <a:p>
            <a:endParaRPr lang="en-US" dirty="0"/>
          </a:p>
        </p:txBody>
      </p:sp>
    </p:spTree>
    <p:extLst>
      <p:ext uri="{BB962C8B-B14F-4D97-AF65-F5344CB8AC3E}">
        <p14:creationId xmlns:p14="http://schemas.microsoft.com/office/powerpoint/2010/main" val="762413596"/>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Review Question: Match the </a:t>
            </a:r>
            <a:r>
              <a:rPr lang="en-US" dirty="0" smtClean="0"/>
              <a:t>Following</a:t>
            </a:r>
            <a:endParaRPr lang="en-US" dirty="0"/>
          </a:p>
        </p:txBody>
      </p:sp>
      <p:graphicFrame>
        <p:nvGraphicFramePr>
          <p:cNvPr id="76807" name="Group 7"/>
          <p:cNvGraphicFramePr>
            <a:graphicFrameLocks noGrp="1"/>
          </p:cNvGraphicFramePr>
          <p:nvPr>
            <p:ph idx="1"/>
            <p:extLst>
              <p:ext uri="{D42A27DB-BD31-4B8C-83A1-F6EECF244321}">
                <p14:modId xmlns:p14="http://schemas.microsoft.com/office/powerpoint/2010/main" val="3657924716"/>
              </p:ext>
            </p:extLst>
          </p:nvPr>
        </p:nvGraphicFramePr>
        <p:xfrm>
          <a:off x="1021782" y="1214651"/>
          <a:ext cx="2581227" cy="5119905"/>
        </p:xfrm>
        <a:graphic>
          <a:graphicData uri="http://schemas.openxmlformats.org/drawingml/2006/table">
            <a:tbl>
              <a:tblPr/>
              <a:tblGrid>
                <a:gridCol w="2581227"/>
              </a:tblGrid>
              <a:tr h="1785232">
                <a:tc>
                  <a:txBody>
                    <a:bodyPr/>
                    <a:lstStyle/>
                    <a:p>
                      <a:pPr marL="381000" marR="0" lvl="0" indent="-381000" algn="l" defTabSz="914400" rtl="0" eaLnBrk="1" fontAlgn="base" latinLnBrk="0" hangingPunct="1">
                        <a:lnSpc>
                          <a:spcPct val="100000"/>
                        </a:lnSpc>
                        <a:spcBef>
                          <a:spcPct val="20000"/>
                        </a:spcBef>
                        <a:spcAft>
                          <a:spcPct val="0"/>
                        </a:spcAft>
                        <a:buClr>
                          <a:schemeClr val="tx1"/>
                        </a:buClr>
                        <a:buSzTx/>
                        <a:buFontTx/>
                        <a:buAutoNum type="arabicPeriod"/>
                        <a:tabLst/>
                      </a:pPr>
                      <a:r>
                        <a:rPr kumimoji="0" lang="en-US" sz="1800" b="0" i="0" u="none" strike="noStrike" cap="none" normalizeH="0" baseline="0" dirty="0" smtClean="0">
                          <a:ln>
                            <a:noFill/>
                          </a:ln>
                          <a:solidFill>
                            <a:schemeClr val="tx1"/>
                          </a:solidFill>
                          <a:effectLst/>
                          <a:latin typeface="+mn-lt"/>
                        </a:rPr>
                        <a:t>Embed JavaScript in an HTML document as statements and functions within this tag </a:t>
                      </a:r>
                    </a:p>
                  </a:txBody>
                  <a:tcPr marL="165316" marR="16531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03353">
                <a:tc>
                  <a:txBody>
                    <a:bodyPr/>
                    <a:lstStyle/>
                    <a:p>
                      <a:pPr marL="381000" marR="0" lvl="0" indent="-381000" algn="l" defTabSz="914400" rtl="0" eaLnBrk="1" fontAlgn="base" latinLnBrk="0" hangingPunct="1">
                        <a:lnSpc>
                          <a:spcPct val="100000"/>
                        </a:lnSpc>
                        <a:spcBef>
                          <a:spcPct val="20000"/>
                        </a:spcBef>
                        <a:spcAft>
                          <a:spcPct val="0"/>
                        </a:spcAft>
                        <a:buClr>
                          <a:schemeClr val="tx1"/>
                        </a:buClr>
                        <a:buSzTx/>
                        <a:buFontTx/>
                        <a:buAutoNum type="arabicPeriod" startAt="2"/>
                        <a:tabLst/>
                      </a:pPr>
                      <a:r>
                        <a:rPr kumimoji="0" lang="en-US" sz="1800" b="0" i="0" u="none" strike="noStrike" cap="none" normalizeH="0" baseline="0" dirty="0" smtClean="0">
                          <a:ln>
                            <a:noFill/>
                          </a:ln>
                          <a:solidFill>
                            <a:schemeClr val="tx1"/>
                          </a:solidFill>
                          <a:effectLst/>
                          <a:latin typeface="+mn-lt"/>
                        </a:rPr>
                        <a:t>To specify alternate content for browsers that do not support JavaScript </a:t>
                      </a:r>
                    </a:p>
                  </a:txBody>
                  <a:tcPr marL="165316" marR="16531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57717">
                <a:tc>
                  <a:txBody>
                    <a:bodyPr/>
                    <a:lstStyle/>
                    <a:p>
                      <a:pPr marL="381000" marR="0" lvl="0" indent="-381000" algn="l" defTabSz="914400" rtl="0" eaLnBrk="1" fontAlgn="base" latinLnBrk="0" hangingPunct="1">
                        <a:lnSpc>
                          <a:spcPct val="100000"/>
                        </a:lnSpc>
                        <a:spcBef>
                          <a:spcPct val="20000"/>
                        </a:spcBef>
                        <a:spcAft>
                          <a:spcPct val="0"/>
                        </a:spcAft>
                        <a:buClr>
                          <a:schemeClr val="tx1"/>
                        </a:buClr>
                        <a:buSzTx/>
                        <a:buFontTx/>
                        <a:buAutoNum type="arabicPeriod" startAt="3"/>
                        <a:tabLst/>
                      </a:pPr>
                      <a:r>
                        <a:rPr kumimoji="0" lang="en-US" sz="1800" b="0" i="0" u="none" strike="noStrike" cap="none" normalizeH="0" baseline="0" dirty="0" smtClean="0">
                          <a:ln>
                            <a:noFill/>
                          </a:ln>
                          <a:solidFill>
                            <a:schemeClr val="tx1"/>
                          </a:solidFill>
                          <a:effectLst/>
                          <a:latin typeface="+mn-lt"/>
                        </a:rPr>
                        <a:t>Feature of JavaScript</a:t>
                      </a:r>
                    </a:p>
                  </a:txBody>
                  <a:tcPr marL="165316" marR="16531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39596">
                <a:tc>
                  <a:txBody>
                    <a:bodyPr/>
                    <a:lstStyle/>
                    <a:p>
                      <a:pPr marL="381000" marR="0" lvl="0" indent="-381000" algn="l" defTabSz="914400" rtl="0" eaLnBrk="1" fontAlgn="base" latinLnBrk="0" hangingPunct="1">
                        <a:lnSpc>
                          <a:spcPct val="100000"/>
                        </a:lnSpc>
                        <a:spcBef>
                          <a:spcPct val="20000"/>
                        </a:spcBef>
                        <a:spcAft>
                          <a:spcPct val="0"/>
                        </a:spcAft>
                        <a:buClr>
                          <a:schemeClr val="tx1"/>
                        </a:buClr>
                        <a:buSzTx/>
                        <a:buFontTx/>
                        <a:buAutoNum type="arabicPeriod" startAt="4"/>
                        <a:tabLst/>
                      </a:pPr>
                      <a:r>
                        <a:rPr kumimoji="0" lang="en-US" sz="1800" b="0" i="0" u="none" strike="noStrike" cap="none" normalizeH="0" baseline="0" dirty="0" smtClean="0">
                          <a:ln>
                            <a:noFill/>
                          </a:ln>
                          <a:solidFill>
                            <a:schemeClr val="tx1"/>
                          </a:solidFill>
                          <a:effectLst/>
                          <a:latin typeface="+mn-lt"/>
                        </a:rPr>
                        <a:t>JavaScript can be written in these sections</a:t>
                      </a:r>
                    </a:p>
                  </a:txBody>
                  <a:tcPr marL="165316" marR="16531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76819" name="Group 19"/>
          <p:cNvGraphicFramePr>
            <a:graphicFrameLocks noGrp="1"/>
          </p:cNvGraphicFramePr>
          <p:nvPr>
            <p:ph sz="half" idx="4294967295"/>
            <p:extLst>
              <p:ext uri="{D42A27DB-BD31-4B8C-83A1-F6EECF244321}">
                <p14:modId xmlns:p14="http://schemas.microsoft.com/office/powerpoint/2010/main" val="4180460978"/>
              </p:ext>
            </p:extLst>
          </p:nvPr>
        </p:nvGraphicFramePr>
        <p:xfrm>
          <a:off x="6264275" y="1299410"/>
          <a:ext cx="2879678" cy="4828528"/>
        </p:xfrm>
        <a:graphic>
          <a:graphicData uri="http://schemas.openxmlformats.org/drawingml/2006/table">
            <a:tbl>
              <a:tblPr/>
              <a:tblGrid>
                <a:gridCol w="2879678"/>
              </a:tblGrid>
              <a:tr h="1426806">
                <a:tc>
                  <a:txBody>
                    <a:bodyPr/>
                    <a:lstStyle/>
                    <a:p>
                      <a:pPr marL="381000" marR="0" lvl="0" indent="-381000" algn="l" defTabSz="914400" rtl="0" eaLnBrk="1" fontAlgn="base" latinLnBrk="0" hangingPunct="1">
                        <a:lnSpc>
                          <a:spcPct val="100000"/>
                        </a:lnSpc>
                        <a:spcBef>
                          <a:spcPct val="20000"/>
                        </a:spcBef>
                        <a:spcAft>
                          <a:spcPct val="0"/>
                        </a:spcAft>
                        <a:buClr>
                          <a:schemeClr val="tx1"/>
                        </a:buClr>
                        <a:buSzTx/>
                        <a:buFontTx/>
                        <a:buAutoNum type="arabicPeriod"/>
                        <a:tabLst/>
                      </a:pPr>
                      <a:r>
                        <a:rPr kumimoji="0" lang="en-US" sz="1800" b="0" i="0" u="none" strike="noStrike" cap="none" normalizeH="0" baseline="0" dirty="0" smtClean="0">
                          <a:ln>
                            <a:noFill/>
                          </a:ln>
                          <a:solidFill>
                            <a:schemeClr val="tx1"/>
                          </a:solidFill>
                          <a:effectLst/>
                          <a:latin typeface="+mj-lt"/>
                        </a:rPr>
                        <a:t>&lt;NOSCRIPT&gt;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74313">
                <a:tc>
                  <a:txBody>
                    <a:bodyPr/>
                    <a:lstStyle/>
                    <a:p>
                      <a:pPr marL="381000" marR="0" lvl="0" indent="-381000" algn="l" defTabSz="914400" rtl="0" eaLnBrk="1" fontAlgn="base" latinLnBrk="0" hangingPunct="1">
                        <a:lnSpc>
                          <a:spcPct val="100000"/>
                        </a:lnSpc>
                        <a:spcBef>
                          <a:spcPct val="20000"/>
                        </a:spcBef>
                        <a:spcAft>
                          <a:spcPct val="0"/>
                        </a:spcAft>
                        <a:buClr>
                          <a:schemeClr val="tx1"/>
                        </a:buClr>
                        <a:buSzTx/>
                        <a:buFontTx/>
                        <a:buAutoNum type="arabicPeriod" startAt="2"/>
                        <a:tabLst/>
                      </a:pPr>
                      <a:r>
                        <a:rPr kumimoji="0" lang="en-US" sz="1800" b="0" i="0" u="none" strike="noStrike" cap="none" normalizeH="0" baseline="0" dirty="0" smtClean="0">
                          <a:ln>
                            <a:noFill/>
                          </a:ln>
                          <a:solidFill>
                            <a:schemeClr val="tx1"/>
                          </a:solidFill>
                          <a:effectLst/>
                          <a:latin typeface="+mj-lt"/>
                        </a:rPr>
                        <a:t>Head, Body</a:t>
                      </a:r>
                    </a:p>
                    <a:p>
                      <a:pPr marL="381000" marR="0" lvl="0" indent="-381000" algn="l" defTabSz="914400" rtl="0" eaLnBrk="1" fontAlgn="base" latinLnBrk="0" hangingPunct="1">
                        <a:lnSpc>
                          <a:spcPct val="100000"/>
                        </a:lnSpc>
                        <a:spcBef>
                          <a:spcPct val="20000"/>
                        </a:spcBef>
                        <a:spcAft>
                          <a:spcPct val="0"/>
                        </a:spcAft>
                        <a:buClr>
                          <a:schemeClr val="tx1"/>
                        </a:buClr>
                        <a:buSzTx/>
                        <a:buFontTx/>
                        <a:buAutoNum type="arabicPeriod" startAt="2"/>
                        <a:tabLst/>
                      </a:pPr>
                      <a:endParaRPr kumimoji="0" lang="en-US" sz="1800" b="0" i="0" u="none" strike="noStrike" cap="none" normalizeH="0" baseline="0" dirty="0" smtClean="0">
                        <a:ln>
                          <a:noFill/>
                        </a:ln>
                        <a:solidFill>
                          <a:schemeClr val="tx1"/>
                        </a:solidFill>
                        <a:effectLst/>
                        <a:latin typeface="+mj-lt"/>
                      </a:endParaRPr>
                    </a:p>
                    <a:p>
                      <a:pPr marL="381000" marR="0" lvl="0" indent="-381000" algn="l" defTabSz="914400" rtl="0" eaLnBrk="1" fontAlgn="base" latinLnBrk="0" hangingPunct="1">
                        <a:lnSpc>
                          <a:spcPct val="100000"/>
                        </a:lnSpc>
                        <a:spcBef>
                          <a:spcPct val="20000"/>
                        </a:spcBef>
                        <a:spcAft>
                          <a:spcPct val="0"/>
                        </a:spcAft>
                        <a:buClr>
                          <a:schemeClr val="tx1"/>
                        </a:buClr>
                        <a:buSzTx/>
                        <a:buFont typeface="Arial" pitchFamily="34" charset="0"/>
                        <a:buNone/>
                        <a:tabLst/>
                      </a:pPr>
                      <a:endParaRPr kumimoji="0" lang="en-US" sz="1800" b="0" i="0" u="none" strike="noStrike" cap="none" normalizeH="0" baseline="0" dirty="0" smtClean="0">
                        <a:ln>
                          <a:noFill/>
                        </a:ln>
                        <a:solidFill>
                          <a:schemeClr val="tx1"/>
                        </a:solidFill>
                        <a:effectLst/>
                        <a:latin typeface="+mj-lt"/>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39507">
                <a:tc>
                  <a:txBody>
                    <a:bodyPr/>
                    <a:lstStyle/>
                    <a:p>
                      <a:pPr marL="381000" marR="0" lvl="0" indent="-381000" algn="l" defTabSz="914400" rtl="0" eaLnBrk="1" fontAlgn="base" latinLnBrk="0" hangingPunct="1">
                        <a:lnSpc>
                          <a:spcPct val="100000"/>
                        </a:lnSpc>
                        <a:spcBef>
                          <a:spcPct val="20000"/>
                        </a:spcBef>
                        <a:spcAft>
                          <a:spcPct val="0"/>
                        </a:spcAft>
                        <a:buClr>
                          <a:schemeClr val="tx1"/>
                        </a:buClr>
                        <a:buSzTx/>
                        <a:buFontTx/>
                        <a:buAutoNum type="arabicPeriod" startAt="3"/>
                        <a:tabLst/>
                      </a:pPr>
                      <a:r>
                        <a:rPr kumimoji="0" lang="en-US" sz="1800" b="0" i="0" u="none" strike="noStrike" cap="none" normalizeH="0" baseline="0" dirty="0" smtClean="0">
                          <a:ln>
                            <a:noFill/>
                          </a:ln>
                          <a:solidFill>
                            <a:schemeClr val="tx1"/>
                          </a:solidFill>
                          <a:effectLst/>
                          <a:latin typeface="+mj-lt"/>
                        </a:rPr>
                        <a:t>SCRIPT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87902">
                <a:tc>
                  <a:txBody>
                    <a:bodyPr/>
                    <a:lstStyle/>
                    <a:p>
                      <a:pPr marL="381000" marR="0" lvl="0" indent="-381000" algn="l" defTabSz="914400" rtl="0" eaLnBrk="1" fontAlgn="base" latinLnBrk="0" hangingPunct="1">
                        <a:lnSpc>
                          <a:spcPct val="100000"/>
                        </a:lnSpc>
                        <a:spcBef>
                          <a:spcPct val="20000"/>
                        </a:spcBef>
                        <a:spcAft>
                          <a:spcPct val="0"/>
                        </a:spcAft>
                        <a:buClr>
                          <a:schemeClr val="tx1"/>
                        </a:buClr>
                        <a:buSzTx/>
                        <a:buFontTx/>
                        <a:buAutoNum type="arabicPeriod" startAt="4"/>
                        <a:tabLst/>
                      </a:pPr>
                      <a:r>
                        <a:rPr kumimoji="0" lang="en-US" sz="1800" b="0" i="0" u="none" strike="noStrike" cap="none" normalizeH="0" baseline="0" dirty="0" smtClean="0">
                          <a:ln>
                            <a:noFill/>
                          </a:ln>
                          <a:solidFill>
                            <a:schemeClr val="tx1"/>
                          </a:solidFill>
                          <a:effectLst/>
                          <a:latin typeface="+mj-lt"/>
                        </a:rPr>
                        <a:t>To validate and process user data</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0682341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52"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endParaRPr lang="en-US" sz="3200" dirty="0">
              <a:solidFill>
                <a:srgbClr val="000000"/>
              </a:solidFill>
              <a:latin typeface="+mj-lt"/>
              <a:ea typeface="ヒラギノ角ゴ Pro W3"/>
              <a:cs typeface="Arial" pitchFamily="34" charset="0"/>
            </a:endParaRPr>
          </a:p>
        </p:txBody>
      </p:sp>
      <p:sp>
        <p:nvSpPr>
          <p:cNvPr id="8" name="Title 7"/>
          <p:cNvSpPr>
            <a:spLocks noGrp="1"/>
          </p:cNvSpPr>
          <p:nvPr>
            <p:ph type="title"/>
          </p:nvPr>
        </p:nvSpPr>
        <p:spPr/>
        <p:txBody>
          <a:bodyPr/>
          <a:lstStyle/>
          <a:p>
            <a:r>
              <a:rPr lang="en-US" dirty="0"/>
              <a:t>Lesson </a:t>
            </a:r>
            <a:r>
              <a:rPr lang="en-US" dirty="0" smtClean="0"/>
              <a:t>Objectives</a:t>
            </a:r>
            <a:endParaRPr lang="en-US" dirty="0"/>
          </a:p>
        </p:txBody>
      </p:sp>
      <p:sp>
        <p:nvSpPr>
          <p:cNvPr id="9" name="Content Placeholder 8"/>
          <p:cNvSpPr>
            <a:spLocks noGrp="1"/>
          </p:cNvSpPr>
          <p:nvPr>
            <p:ph idx="1"/>
          </p:nvPr>
        </p:nvSpPr>
        <p:spPr/>
        <p:txBody>
          <a:bodyPr/>
          <a:lstStyle/>
          <a:p>
            <a:r>
              <a:rPr lang="en-US" dirty="0"/>
              <a:t>To understand the following topics: </a:t>
            </a:r>
          </a:p>
          <a:p>
            <a:r>
              <a:rPr lang="en-US" dirty="0"/>
              <a:t>Basic Concepts of JavaScript</a:t>
            </a:r>
          </a:p>
          <a:p>
            <a:r>
              <a:rPr lang="en-US" dirty="0"/>
              <a:t>Embedding JavaScript in HTML</a:t>
            </a:r>
          </a:p>
          <a:p>
            <a:r>
              <a:rPr lang="en-US" dirty="0"/>
              <a:t>Writing JavaScript</a:t>
            </a:r>
          </a:p>
          <a:p>
            <a:pPr marL="0" indent="0">
              <a:buNone/>
            </a:pPr>
            <a:endParaRPr lang="en-US" dirty="0"/>
          </a:p>
        </p:txBody>
      </p:sp>
    </p:spTree>
    <p:extLst>
      <p:ext uri="{BB962C8B-B14F-4D97-AF65-F5344CB8AC3E}">
        <p14:creationId xmlns:p14="http://schemas.microsoft.com/office/powerpoint/2010/main" val="3293177769"/>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01" name="Title 1"/>
          <p:cNvSpPr>
            <a:spLocks/>
          </p:cNvSpPr>
          <p:nvPr/>
        </p:nvSpPr>
        <p:spPr bwMode="auto">
          <a:xfrm>
            <a:off x="457200"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endParaRPr lang="en-US" sz="2800" dirty="0">
              <a:solidFill>
                <a:srgbClr val="000000"/>
              </a:solidFill>
              <a:latin typeface="Candara"/>
              <a:ea typeface="ヒラギノ角ゴ Pro W3"/>
              <a:cs typeface="Arial" pitchFamily="34" charset="0"/>
            </a:endParaRPr>
          </a:p>
        </p:txBody>
      </p:sp>
      <p:sp>
        <p:nvSpPr>
          <p:cNvPr id="5" name="Title 4"/>
          <p:cNvSpPr>
            <a:spLocks noGrp="1"/>
          </p:cNvSpPr>
          <p:nvPr>
            <p:ph type="title"/>
          </p:nvPr>
        </p:nvSpPr>
        <p:spPr/>
        <p:txBody>
          <a:bodyPr/>
          <a:lstStyle/>
          <a:p>
            <a:r>
              <a:rPr lang="en-US" sz="1200" dirty="0"/>
              <a:t>1.1: Basic Concepts of JavaScript</a:t>
            </a:r>
            <a:r>
              <a:rPr lang="en-US" dirty="0"/>
              <a:t/>
            </a:r>
            <a:br>
              <a:rPr lang="en-US" dirty="0"/>
            </a:br>
            <a:r>
              <a:rPr lang="en-US" dirty="0"/>
              <a:t>Basic Concepts of </a:t>
            </a:r>
            <a:r>
              <a:rPr lang="en-US" dirty="0" smtClean="0"/>
              <a:t>JavaScript</a:t>
            </a:r>
            <a:endParaRPr lang="en-US" dirty="0"/>
          </a:p>
        </p:txBody>
      </p:sp>
      <p:sp>
        <p:nvSpPr>
          <p:cNvPr id="6" name="Content Placeholder 5"/>
          <p:cNvSpPr>
            <a:spLocks noGrp="1"/>
          </p:cNvSpPr>
          <p:nvPr>
            <p:ph idx="1"/>
          </p:nvPr>
        </p:nvSpPr>
        <p:spPr/>
        <p:txBody>
          <a:bodyPr/>
          <a:lstStyle/>
          <a:p>
            <a:r>
              <a:rPr lang="en-US" dirty="0"/>
              <a:t>JavaScript is the scripting language of the Web</a:t>
            </a:r>
          </a:p>
          <a:p>
            <a:r>
              <a:rPr lang="en-US" dirty="0"/>
              <a:t>JavaScript is used for placing dynamic content into HTML page and for client side validation which cannot be performed with HTML 5 elements and attributes</a:t>
            </a:r>
          </a:p>
        </p:txBody>
      </p:sp>
      <p:pic>
        <p:nvPicPr>
          <p:cNvPr id="9" name="Picture 4" descr="for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3117775"/>
            <a:ext cx="5029200" cy="278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3046788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24"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endParaRPr lang="en-US" sz="2800" dirty="0">
              <a:solidFill>
                <a:srgbClr val="000000"/>
              </a:solidFill>
              <a:latin typeface="Candara"/>
              <a:ea typeface="ヒラギノ角ゴ Pro W3"/>
              <a:cs typeface="Arial" pitchFamily="34" charset="0"/>
            </a:endParaRPr>
          </a:p>
        </p:txBody>
      </p:sp>
      <p:sp>
        <p:nvSpPr>
          <p:cNvPr id="7" name="Title 6"/>
          <p:cNvSpPr>
            <a:spLocks noGrp="1"/>
          </p:cNvSpPr>
          <p:nvPr>
            <p:ph type="title"/>
          </p:nvPr>
        </p:nvSpPr>
        <p:spPr/>
        <p:txBody>
          <a:bodyPr/>
          <a:lstStyle/>
          <a:p>
            <a:r>
              <a:rPr lang="en-US" sz="1200" dirty="0"/>
              <a:t>1.1: Basic Concepts of JavaScript </a:t>
            </a:r>
            <a:r>
              <a:rPr lang="en-US" dirty="0"/>
              <a:t/>
            </a:r>
            <a:br>
              <a:rPr lang="en-US" dirty="0"/>
            </a:br>
            <a:r>
              <a:rPr lang="en-US" dirty="0" smtClean="0"/>
              <a:t>Overview</a:t>
            </a:r>
            <a:endParaRPr lang="en-US" dirty="0"/>
          </a:p>
        </p:txBody>
      </p:sp>
      <p:sp>
        <p:nvSpPr>
          <p:cNvPr id="8" name="Content Placeholder 7"/>
          <p:cNvSpPr>
            <a:spLocks noGrp="1"/>
          </p:cNvSpPr>
          <p:nvPr>
            <p:ph idx="1"/>
          </p:nvPr>
        </p:nvSpPr>
        <p:spPr/>
        <p:txBody>
          <a:bodyPr/>
          <a:lstStyle/>
          <a:p>
            <a:r>
              <a:rPr lang="en-US" dirty="0"/>
              <a:t>JavaScript is Netscape's cross-platform, object-based scripting language </a:t>
            </a:r>
          </a:p>
          <a:p>
            <a:r>
              <a:rPr lang="en-US" dirty="0"/>
              <a:t>JavaScript code is embedded into HTML pages</a:t>
            </a:r>
          </a:p>
          <a:p>
            <a:r>
              <a:rPr lang="en-US" dirty="0"/>
              <a:t>It is a lightweight programming language</a:t>
            </a:r>
          </a:p>
          <a:p>
            <a:r>
              <a:rPr lang="en-US" dirty="0"/>
              <a:t>Client-side JavaScript extends the core language by supplying objects to control a browser and its Document Object Model</a:t>
            </a:r>
          </a:p>
          <a:p>
            <a:r>
              <a:rPr lang="en-US" dirty="0"/>
              <a:t>Server-side JavaScript extends the core language by supplying objects relevant to running JavaScript on a server</a:t>
            </a:r>
          </a:p>
          <a:p>
            <a:endParaRPr lang="en-US" dirty="0"/>
          </a:p>
          <a:p>
            <a:pPr marL="0" indent="0">
              <a:buNone/>
            </a:pPr>
            <a:endParaRPr lang="en-US" dirty="0"/>
          </a:p>
        </p:txBody>
      </p:sp>
    </p:spTree>
    <p:extLst>
      <p:ext uri="{BB962C8B-B14F-4D97-AF65-F5344CB8AC3E}">
        <p14:creationId xmlns:p14="http://schemas.microsoft.com/office/powerpoint/2010/main" val="1589994744"/>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1.1: Basic Concepts of JavaScript</a:t>
            </a:r>
            <a:r>
              <a:rPr lang="en-US" dirty="0"/>
              <a:t/>
            </a:r>
            <a:br>
              <a:rPr lang="en-US" dirty="0"/>
            </a:br>
            <a:r>
              <a:rPr lang="en-US" dirty="0"/>
              <a:t>How does it work ?</a:t>
            </a:r>
          </a:p>
        </p:txBody>
      </p:sp>
      <p:sp>
        <p:nvSpPr>
          <p:cNvPr id="5" name="Content Placeholder 4"/>
          <p:cNvSpPr>
            <a:spLocks noGrp="1"/>
          </p:cNvSpPr>
          <p:nvPr>
            <p:ph idx="1"/>
          </p:nvPr>
        </p:nvSpPr>
        <p:spPr/>
        <p:txBody>
          <a:bodyPr/>
          <a:lstStyle/>
          <a:p>
            <a:r>
              <a:rPr lang="en-US" dirty="0"/>
              <a:t>When  JavaScript code is inserted into an HTML document, and the HTML document is opened in a web browser:</a:t>
            </a:r>
          </a:p>
          <a:p>
            <a:r>
              <a:rPr lang="en-US" dirty="0"/>
              <a:t>The browser will read the HTML .</a:t>
            </a:r>
          </a:p>
          <a:p>
            <a:r>
              <a:rPr lang="en-US" dirty="0"/>
              <a:t> The JavaScript interpreter which is built-in within the browser interprets the JavaScript.</a:t>
            </a:r>
          </a:p>
          <a:p>
            <a:r>
              <a:rPr lang="en-US" dirty="0"/>
              <a:t> It executes the JavaScript immediately, or at a later event </a:t>
            </a:r>
            <a:r>
              <a:rPr lang="en-US" dirty="0" err="1"/>
              <a:t>i.e</a:t>
            </a:r>
            <a:r>
              <a:rPr lang="en-US" dirty="0"/>
              <a:t> could be based on user action or system event.</a:t>
            </a:r>
          </a:p>
          <a:p>
            <a:pPr marL="0" indent="0">
              <a:buNone/>
            </a:pPr>
            <a:endParaRPr lang="en-US" dirty="0"/>
          </a:p>
        </p:txBody>
      </p:sp>
    </p:spTree>
    <p:extLst>
      <p:ext uri="{BB962C8B-B14F-4D97-AF65-F5344CB8AC3E}">
        <p14:creationId xmlns:p14="http://schemas.microsoft.com/office/powerpoint/2010/main" val="2147373595"/>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72" name="Title 1"/>
          <p:cNvSpPr>
            <a:spLocks/>
          </p:cNvSpPr>
          <p:nvPr/>
        </p:nvSpPr>
        <p:spPr bwMode="auto">
          <a:xfrm>
            <a:off x="466725" y="122238"/>
            <a:ext cx="8153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eaLnBrk="0" hangingPunct="0">
              <a:lnSpc>
                <a:spcPct val="80000"/>
              </a:lnSpc>
            </a:pPr>
            <a:endParaRPr lang="en-US" sz="3200" dirty="0">
              <a:solidFill>
                <a:srgbClr val="000000"/>
              </a:solidFill>
              <a:latin typeface="+mj-lt"/>
              <a:ea typeface="ヒラギノ角ゴ Pro W3"/>
              <a:cs typeface="Arial" pitchFamily="34" charset="0"/>
            </a:endParaRPr>
          </a:p>
        </p:txBody>
      </p:sp>
      <p:sp>
        <p:nvSpPr>
          <p:cNvPr id="2" name="Title 1"/>
          <p:cNvSpPr>
            <a:spLocks noGrp="1"/>
          </p:cNvSpPr>
          <p:nvPr>
            <p:ph type="title"/>
          </p:nvPr>
        </p:nvSpPr>
        <p:spPr/>
        <p:txBody>
          <a:bodyPr/>
          <a:lstStyle/>
          <a:p>
            <a:r>
              <a:rPr lang="en-US" sz="1200" dirty="0"/>
              <a:t>1.1: Basic Concepts of JavaScript </a:t>
            </a:r>
            <a:r>
              <a:rPr lang="en-US" dirty="0"/>
              <a:t/>
            </a:r>
            <a:br>
              <a:rPr lang="en-US" dirty="0"/>
            </a:br>
            <a:r>
              <a:rPr lang="en-US" dirty="0"/>
              <a:t>Why use JavaScript</a:t>
            </a:r>
            <a:r>
              <a:rPr lang="en-US" dirty="0" smtClean="0"/>
              <a:t>?</a:t>
            </a:r>
            <a:endParaRPr lang="en-US" dirty="0"/>
          </a:p>
        </p:txBody>
      </p:sp>
      <p:sp>
        <p:nvSpPr>
          <p:cNvPr id="3" name="Content Placeholder 2"/>
          <p:cNvSpPr>
            <a:spLocks noGrp="1"/>
          </p:cNvSpPr>
          <p:nvPr>
            <p:ph idx="1"/>
          </p:nvPr>
        </p:nvSpPr>
        <p:spPr/>
        <p:txBody>
          <a:bodyPr/>
          <a:lstStyle/>
          <a:p>
            <a:r>
              <a:rPr lang="en-US" dirty="0"/>
              <a:t>JavaScript:</a:t>
            </a:r>
          </a:p>
          <a:p>
            <a:pPr lvl="1"/>
            <a:r>
              <a:rPr lang="en-US" dirty="0"/>
              <a:t>Provides HTML designers a programming tool</a:t>
            </a:r>
          </a:p>
          <a:p>
            <a:pPr lvl="1"/>
            <a:r>
              <a:rPr lang="en-US" dirty="0"/>
              <a:t>Places dynamic text into an HTML page</a:t>
            </a:r>
          </a:p>
          <a:p>
            <a:pPr lvl="1"/>
            <a:r>
              <a:rPr lang="en-US" dirty="0"/>
              <a:t>Reacts to events</a:t>
            </a:r>
          </a:p>
          <a:p>
            <a:pPr lvl="1"/>
            <a:r>
              <a:rPr lang="en-US" dirty="0"/>
              <a:t>Reads and writes to HTML elements</a:t>
            </a:r>
          </a:p>
          <a:p>
            <a:pPr lvl="1"/>
            <a:r>
              <a:rPr lang="en-US" dirty="0"/>
              <a:t>Can be used to validate form data. </a:t>
            </a:r>
          </a:p>
          <a:p>
            <a:pPr lvl="1"/>
            <a:r>
              <a:rPr lang="en-US" dirty="0"/>
              <a:t>for validation not possible using HTML 5 elements and attributes</a:t>
            </a:r>
          </a:p>
          <a:p>
            <a:endParaRPr lang="en-US" dirty="0"/>
          </a:p>
          <a:p>
            <a:pPr marL="0" indent="0">
              <a:buNone/>
            </a:pPr>
            <a:endParaRPr lang="en-US" dirty="0"/>
          </a:p>
        </p:txBody>
      </p:sp>
    </p:spTree>
    <p:extLst>
      <p:ext uri="{BB962C8B-B14F-4D97-AF65-F5344CB8AC3E}">
        <p14:creationId xmlns:p14="http://schemas.microsoft.com/office/powerpoint/2010/main" val="1671997378"/>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11017"/>
            <a:ext cx="9143999" cy="1002135"/>
          </a:xfrm>
        </p:spPr>
        <p:txBody>
          <a:bodyPr/>
          <a:lstStyle/>
          <a:p>
            <a:r>
              <a:rPr lang="nl-NL" sz="1200" dirty="0"/>
              <a:t>1.2: Embedding JavaScript in HTML</a:t>
            </a:r>
            <a:r>
              <a:rPr lang="nl-NL" dirty="0"/>
              <a:t/>
            </a:r>
            <a:br>
              <a:rPr lang="nl-NL" dirty="0"/>
            </a:br>
            <a:r>
              <a:rPr lang="nl-NL" dirty="0"/>
              <a:t>Embedding JavaScript in </a:t>
            </a:r>
            <a:r>
              <a:rPr lang="nl-NL" dirty="0" smtClean="0"/>
              <a:t>HTML</a:t>
            </a:r>
            <a:endParaRPr lang="en-US" dirty="0"/>
          </a:p>
        </p:txBody>
      </p:sp>
      <p:sp>
        <p:nvSpPr>
          <p:cNvPr id="8" name="Content Placeholder 7"/>
          <p:cNvSpPr>
            <a:spLocks noGrp="1"/>
          </p:cNvSpPr>
          <p:nvPr>
            <p:ph idx="1"/>
          </p:nvPr>
        </p:nvSpPr>
        <p:spPr/>
        <p:txBody>
          <a:bodyPr/>
          <a:lstStyle/>
          <a:p>
            <a:r>
              <a:rPr lang="en-US" dirty="0"/>
              <a:t>The &lt;SCRIPT&gt; tag</a:t>
            </a:r>
          </a:p>
          <a:p>
            <a:pPr marL="0" indent="0">
              <a:buNone/>
            </a:pPr>
            <a:endParaRPr lang="en-US" dirty="0"/>
          </a:p>
        </p:txBody>
      </p:sp>
      <p:sp>
        <p:nvSpPr>
          <p:cNvPr id="13322" name="AutoShape 10"/>
          <p:cNvSpPr>
            <a:spLocks noChangeArrowheads="1"/>
          </p:cNvSpPr>
          <p:nvPr/>
        </p:nvSpPr>
        <p:spPr bwMode="auto">
          <a:xfrm>
            <a:off x="609600" y="1981200"/>
            <a:ext cx="7177088" cy="1295400"/>
          </a:xfrm>
          <a:prstGeom prst="roundRect">
            <a:avLst>
              <a:gd name="adj" fmla="val 16667"/>
            </a:avLst>
          </a:prstGeom>
          <a:ln>
            <a:headEnd/>
            <a:tailEnd/>
          </a:ln>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anchor="ctr"/>
          <a:lstStyle/>
          <a:p>
            <a:pPr lvl="1">
              <a:lnSpc>
                <a:spcPct val="135000"/>
              </a:lnSpc>
            </a:pPr>
            <a:r>
              <a:rPr lang="en-US" dirty="0">
                <a:latin typeface="Candara"/>
                <a:cs typeface="Arial" pitchFamily="34" charset="0"/>
              </a:rPr>
              <a:t>&lt;</a:t>
            </a:r>
            <a:r>
              <a:rPr lang="en-US" dirty="0">
                <a:latin typeface="+mj-lt"/>
                <a:cs typeface="Arial" pitchFamily="34" charset="0"/>
              </a:rPr>
              <a:t>SCRIPT&gt;</a:t>
            </a:r>
          </a:p>
          <a:p>
            <a:pPr lvl="1">
              <a:lnSpc>
                <a:spcPct val="135000"/>
              </a:lnSpc>
            </a:pPr>
            <a:r>
              <a:rPr lang="en-US" dirty="0">
                <a:latin typeface="+mj-lt"/>
                <a:cs typeface="Arial" pitchFamily="34" charset="0"/>
              </a:rPr>
              <a:t>    JavaScript statements …</a:t>
            </a:r>
          </a:p>
          <a:p>
            <a:pPr lvl="1">
              <a:lnSpc>
                <a:spcPct val="135000"/>
              </a:lnSpc>
            </a:pPr>
            <a:r>
              <a:rPr lang="en-US" dirty="0">
                <a:latin typeface="+mj-lt"/>
                <a:cs typeface="Arial" pitchFamily="34" charset="0"/>
              </a:rPr>
              <a:t>&lt;/SCRIPT&gt; </a:t>
            </a:r>
          </a:p>
        </p:txBody>
      </p:sp>
      <p:sp>
        <p:nvSpPr>
          <p:cNvPr id="2" name="Content Placeholder 12"/>
          <p:cNvSpPr>
            <a:spLocks/>
          </p:cNvSpPr>
          <p:nvPr/>
        </p:nvSpPr>
        <p:spPr bwMode="auto">
          <a:xfrm>
            <a:off x="304800" y="3429000"/>
            <a:ext cx="8226425" cy="74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66189" indent="-166189" defTabSz="914342">
              <a:lnSpc>
                <a:spcPct val="90000"/>
              </a:lnSpc>
              <a:spcAft>
                <a:spcPts val="600"/>
              </a:spcAft>
              <a:buClr>
                <a:schemeClr val="accent5"/>
              </a:buClr>
              <a:buFont typeface="Wingdings" pitchFamily="2" charset="2"/>
              <a:buChar char="§"/>
            </a:pPr>
            <a:r>
              <a:rPr lang="en-US" sz="2200" dirty="0">
                <a:solidFill>
                  <a:schemeClr val="bg2">
                    <a:lumMod val="50000"/>
                  </a:schemeClr>
                </a:solidFill>
              </a:rPr>
              <a:t>Specifying the JavaScript version</a:t>
            </a:r>
          </a:p>
          <a:p>
            <a:pPr>
              <a:spcBef>
                <a:spcPct val="20000"/>
              </a:spcBef>
              <a:buClr>
                <a:srgbClr val="00A1E4"/>
              </a:buClr>
            </a:pPr>
            <a:endParaRPr lang="en-US" b="1" dirty="0">
              <a:solidFill>
                <a:srgbClr val="000000"/>
              </a:solidFill>
              <a:latin typeface="Candara"/>
              <a:cs typeface="Arial" pitchFamily="34" charset="0"/>
            </a:endParaRPr>
          </a:p>
        </p:txBody>
      </p:sp>
      <p:sp>
        <p:nvSpPr>
          <p:cNvPr id="13325" name="AutoShape 13"/>
          <p:cNvSpPr>
            <a:spLocks noChangeArrowheads="1"/>
          </p:cNvSpPr>
          <p:nvPr/>
        </p:nvSpPr>
        <p:spPr bwMode="auto">
          <a:xfrm>
            <a:off x="762000" y="4114800"/>
            <a:ext cx="7177088" cy="1152525"/>
          </a:xfrm>
          <a:prstGeom prst="roundRect">
            <a:avLst>
              <a:gd name="adj" fmla="val 16667"/>
            </a:avLst>
          </a:prstGeom>
          <a:ln>
            <a:headEnd/>
            <a:tailEnd/>
          </a:ln>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anchor="ctr"/>
          <a:lstStyle/>
          <a:p>
            <a:pPr lvl="1">
              <a:lnSpc>
                <a:spcPct val="135000"/>
              </a:lnSpc>
            </a:pPr>
            <a:endParaRPr lang="en-US" dirty="0">
              <a:latin typeface="Candara"/>
              <a:cs typeface="Arial" pitchFamily="34" charset="0"/>
            </a:endParaRPr>
          </a:p>
          <a:p>
            <a:pPr lvl="1">
              <a:lnSpc>
                <a:spcPct val="135000"/>
              </a:lnSpc>
            </a:pPr>
            <a:r>
              <a:rPr lang="en-US" dirty="0" smtClean="0">
                <a:latin typeface="+mj-lt"/>
                <a:cs typeface="Arial" pitchFamily="34" charset="0"/>
              </a:rPr>
              <a:t>&lt;SCRIPT LANGUAGE=“JavaScript 1.2”&gt;</a:t>
            </a:r>
            <a:endParaRPr lang="en-US" dirty="0">
              <a:latin typeface="+mj-lt"/>
              <a:cs typeface="Arial" pitchFamily="34" charset="0"/>
            </a:endParaRPr>
          </a:p>
          <a:p>
            <a:pPr lvl="1">
              <a:lnSpc>
                <a:spcPct val="135000"/>
              </a:lnSpc>
            </a:pPr>
            <a:r>
              <a:rPr lang="en-US" dirty="0">
                <a:latin typeface="Candara"/>
                <a:cs typeface="Arial" pitchFamily="34" charset="0"/>
              </a:rPr>
              <a:t>    </a:t>
            </a:r>
          </a:p>
        </p:txBody>
      </p:sp>
    </p:spTree>
    <p:extLst>
      <p:ext uri="{BB962C8B-B14F-4D97-AF65-F5344CB8AC3E}">
        <p14:creationId xmlns:p14="http://schemas.microsoft.com/office/powerpoint/2010/main" val="1794906196"/>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1200" dirty="0"/>
              <a:t>1.2: Embedding JavaScript in HTML</a:t>
            </a:r>
            <a:r>
              <a:rPr lang="en-US" dirty="0"/>
              <a:t/>
            </a:r>
            <a:br>
              <a:rPr lang="en-US" dirty="0"/>
            </a:br>
            <a:r>
              <a:rPr lang="en-US" dirty="0"/>
              <a:t>Embedding JavaScript in HTML(</a:t>
            </a:r>
            <a:r>
              <a:rPr lang="en-US" dirty="0" err="1"/>
              <a:t>contd</a:t>
            </a:r>
            <a:r>
              <a:rPr lang="en-US" dirty="0" smtClean="0"/>
              <a:t>)</a:t>
            </a:r>
            <a:endParaRPr lang="en-US" dirty="0"/>
          </a:p>
        </p:txBody>
      </p:sp>
      <p:sp>
        <p:nvSpPr>
          <p:cNvPr id="2" name="Content Placeholder 1"/>
          <p:cNvSpPr>
            <a:spLocks noGrp="1"/>
          </p:cNvSpPr>
          <p:nvPr>
            <p:ph idx="1"/>
          </p:nvPr>
        </p:nvSpPr>
        <p:spPr/>
        <p:txBody>
          <a:bodyPr/>
          <a:lstStyle/>
          <a:p>
            <a:r>
              <a:rPr lang="en-US" dirty="0"/>
              <a:t>Hiding Scripts with Comment tags</a:t>
            </a:r>
          </a:p>
          <a:p>
            <a:endParaRPr lang="en-US" dirty="0"/>
          </a:p>
        </p:txBody>
      </p:sp>
      <p:sp>
        <p:nvSpPr>
          <p:cNvPr id="78853" name="AutoShape 5"/>
          <p:cNvSpPr>
            <a:spLocks noChangeArrowheads="1"/>
          </p:cNvSpPr>
          <p:nvPr/>
        </p:nvSpPr>
        <p:spPr bwMode="auto">
          <a:xfrm>
            <a:off x="671513" y="2124075"/>
            <a:ext cx="7710487" cy="2066925"/>
          </a:xfrm>
          <a:prstGeom prst="roundRect">
            <a:avLst>
              <a:gd name="adj" fmla="val 16667"/>
            </a:avLst>
          </a:prstGeom>
          <a:ln>
            <a:headEnd/>
            <a:tailEnd/>
          </a:ln>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anchor="ctr"/>
          <a:lstStyle/>
          <a:p>
            <a:pPr lvl="1">
              <a:lnSpc>
                <a:spcPct val="135000"/>
              </a:lnSpc>
            </a:pPr>
            <a:endParaRPr lang="en-US" dirty="0">
              <a:latin typeface="Candara"/>
              <a:cs typeface="Arial" pitchFamily="34" charset="0"/>
            </a:endParaRPr>
          </a:p>
          <a:p>
            <a:pPr lvl="1">
              <a:lnSpc>
                <a:spcPct val="135000"/>
              </a:lnSpc>
            </a:pPr>
            <a:endParaRPr lang="en-US" dirty="0">
              <a:latin typeface="Candara"/>
              <a:cs typeface="Arial" pitchFamily="34" charset="0"/>
            </a:endParaRPr>
          </a:p>
          <a:p>
            <a:pPr lvl="1">
              <a:lnSpc>
                <a:spcPct val="135000"/>
              </a:lnSpc>
            </a:pPr>
            <a:endParaRPr lang="en-US" dirty="0">
              <a:latin typeface="Candara"/>
              <a:cs typeface="Arial" pitchFamily="34" charset="0"/>
            </a:endParaRPr>
          </a:p>
          <a:p>
            <a:pPr lvl="1">
              <a:lnSpc>
                <a:spcPct val="135000"/>
              </a:lnSpc>
            </a:pPr>
            <a:endParaRPr lang="en-US" dirty="0">
              <a:latin typeface="Candara"/>
              <a:cs typeface="Arial" pitchFamily="34" charset="0"/>
            </a:endParaRPr>
          </a:p>
          <a:p>
            <a:pPr lvl="1">
              <a:lnSpc>
                <a:spcPct val="135000"/>
              </a:lnSpc>
            </a:pPr>
            <a:endParaRPr lang="en-US" dirty="0">
              <a:latin typeface="Candara"/>
              <a:cs typeface="Arial" pitchFamily="34" charset="0"/>
            </a:endParaRPr>
          </a:p>
          <a:p>
            <a:pPr lvl="1">
              <a:lnSpc>
                <a:spcPct val="135000"/>
              </a:lnSpc>
            </a:pPr>
            <a:endParaRPr lang="en-US" dirty="0">
              <a:latin typeface="Candara"/>
              <a:cs typeface="Arial" pitchFamily="34" charset="0"/>
            </a:endParaRPr>
          </a:p>
          <a:p>
            <a:pPr lvl="1">
              <a:lnSpc>
                <a:spcPct val="135000"/>
              </a:lnSpc>
            </a:pPr>
            <a:r>
              <a:rPr lang="en-US" dirty="0">
                <a:latin typeface="+mj-lt"/>
                <a:cs typeface="Arial" pitchFamily="34" charset="0"/>
              </a:rPr>
              <a:t>&lt;script type=“text/</a:t>
            </a:r>
            <a:r>
              <a:rPr lang="en-US" dirty="0" err="1">
                <a:latin typeface="+mj-lt"/>
                <a:cs typeface="Arial" pitchFamily="34" charset="0"/>
              </a:rPr>
              <a:t>javascript</a:t>
            </a:r>
            <a:r>
              <a:rPr lang="en-US" dirty="0">
                <a:latin typeface="+mj-lt"/>
                <a:cs typeface="Arial" pitchFamily="34" charset="0"/>
              </a:rPr>
              <a:t>”&gt;</a:t>
            </a:r>
          </a:p>
          <a:p>
            <a:pPr lvl="1">
              <a:lnSpc>
                <a:spcPct val="135000"/>
              </a:lnSpc>
            </a:pPr>
            <a:r>
              <a:rPr lang="en-US" dirty="0">
                <a:latin typeface="+mj-lt"/>
                <a:cs typeface="Arial" pitchFamily="34" charset="0"/>
              </a:rPr>
              <a:t>	&lt;!--</a:t>
            </a:r>
          </a:p>
          <a:p>
            <a:pPr lvl="1">
              <a:lnSpc>
                <a:spcPct val="135000"/>
              </a:lnSpc>
            </a:pPr>
            <a:r>
              <a:rPr lang="en-US" dirty="0">
                <a:latin typeface="+mj-lt"/>
                <a:cs typeface="Arial" pitchFamily="34" charset="0"/>
              </a:rPr>
              <a:t>		some statements …</a:t>
            </a:r>
          </a:p>
          <a:p>
            <a:pPr lvl="1">
              <a:lnSpc>
                <a:spcPct val="135000"/>
              </a:lnSpc>
            </a:pPr>
            <a:r>
              <a:rPr lang="en-US" dirty="0">
                <a:latin typeface="+mj-lt"/>
                <a:cs typeface="Arial" pitchFamily="34" charset="0"/>
              </a:rPr>
              <a:t>	// --&gt;</a:t>
            </a:r>
          </a:p>
          <a:p>
            <a:pPr lvl="1">
              <a:lnSpc>
                <a:spcPct val="135000"/>
              </a:lnSpc>
            </a:pPr>
            <a:r>
              <a:rPr lang="en-US" dirty="0">
                <a:latin typeface="+mj-lt"/>
                <a:cs typeface="Arial" pitchFamily="34" charset="0"/>
              </a:rPr>
              <a:t>&lt;/script&gt; </a:t>
            </a:r>
          </a:p>
          <a:p>
            <a:pPr lvl="1">
              <a:lnSpc>
                <a:spcPct val="135000"/>
              </a:lnSpc>
            </a:pPr>
            <a:endParaRPr lang="en-US" dirty="0">
              <a:latin typeface="Candara"/>
              <a:cs typeface="Arial" pitchFamily="34" charset="0"/>
            </a:endParaRPr>
          </a:p>
          <a:p>
            <a:pPr lvl="1">
              <a:lnSpc>
                <a:spcPct val="135000"/>
              </a:lnSpc>
            </a:pPr>
            <a:endParaRPr lang="en-US" dirty="0">
              <a:latin typeface="Candara"/>
              <a:cs typeface="Arial" pitchFamily="34" charset="0"/>
            </a:endParaRPr>
          </a:p>
          <a:p>
            <a:pPr lvl="1">
              <a:lnSpc>
                <a:spcPct val="135000"/>
              </a:lnSpc>
            </a:pPr>
            <a:endParaRPr lang="en-US" dirty="0">
              <a:latin typeface="Candara"/>
              <a:cs typeface="Arial" pitchFamily="34" charset="0"/>
            </a:endParaRPr>
          </a:p>
          <a:p>
            <a:pPr lvl="1">
              <a:lnSpc>
                <a:spcPct val="135000"/>
              </a:lnSpc>
            </a:pPr>
            <a:endParaRPr lang="en-US" dirty="0">
              <a:latin typeface="Candara"/>
              <a:cs typeface="Arial" pitchFamily="34" charset="0"/>
            </a:endParaRPr>
          </a:p>
          <a:p>
            <a:pPr lvl="1" algn="ctr">
              <a:lnSpc>
                <a:spcPct val="135000"/>
              </a:lnSpc>
            </a:pPr>
            <a:endParaRPr lang="en-US" dirty="0">
              <a:latin typeface="Candara"/>
              <a:cs typeface="Arial" pitchFamily="34" charset="0"/>
            </a:endParaRPr>
          </a:p>
          <a:p>
            <a:pPr lvl="1" algn="ctr">
              <a:lnSpc>
                <a:spcPct val="135000"/>
              </a:lnSpc>
            </a:pPr>
            <a:endParaRPr lang="en-US" dirty="0">
              <a:latin typeface="Candara"/>
              <a:cs typeface="Arial" pitchFamily="34" charset="0"/>
            </a:endParaRPr>
          </a:p>
        </p:txBody>
      </p:sp>
    </p:spTree>
    <p:extLst>
      <p:ext uri="{BB962C8B-B14F-4D97-AF65-F5344CB8AC3E}">
        <p14:creationId xmlns:p14="http://schemas.microsoft.com/office/powerpoint/2010/main" val="824415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nl-NL" sz="1200" dirty="0">
                <a:solidFill>
                  <a:srgbClr val="000000"/>
                </a:solidFill>
                <a:ea typeface="ヒラギノ角ゴ Pro W3"/>
                <a:cs typeface="Arial" pitchFamily="34" charset="0"/>
              </a:rPr>
              <a:t>1.2: Embedding JavaScript in HTML</a:t>
            </a:r>
            <a:r>
              <a:rPr lang="en-US" sz="1200" dirty="0"/>
              <a:t/>
            </a:r>
            <a:br>
              <a:rPr lang="en-US" sz="1200" dirty="0"/>
            </a:br>
            <a:r>
              <a:rPr lang="en-US" dirty="0"/>
              <a:t>Embedding JavaScript in HTML (Contd.)</a:t>
            </a:r>
          </a:p>
        </p:txBody>
      </p:sp>
      <p:sp>
        <p:nvSpPr>
          <p:cNvPr id="16389" name="Rectangle 3"/>
          <p:cNvSpPr>
            <a:spLocks noGrp="1" noChangeArrowheads="1"/>
          </p:cNvSpPr>
          <p:nvPr>
            <p:ph idx="1"/>
          </p:nvPr>
        </p:nvSpPr>
        <p:spPr>
          <a:noFill/>
        </p:spPr>
        <p:txBody>
          <a:bodyPr lIns="90488" tIns="44450" rIns="90488" bIns="44450"/>
          <a:lstStyle/>
          <a:p>
            <a:pPr>
              <a:buFont typeface="Arial" pitchFamily="34" charset="0"/>
              <a:buNone/>
            </a:pPr>
            <a:r>
              <a:rPr lang="en-US" sz="3200" dirty="0"/>
              <a:t>	</a:t>
            </a:r>
          </a:p>
          <a:p>
            <a:pPr>
              <a:lnSpc>
                <a:spcPct val="90000"/>
              </a:lnSpc>
              <a:buFont typeface="Arial" pitchFamily="34" charset="0"/>
              <a:buNone/>
            </a:pPr>
            <a:endParaRPr lang="en-US" sz="2400" dirty="0"/>
          </a:p>
        </p:txBody>
      </p:sp>
      <p:sp>
        <p:nvSpPr>
          <p:cNvPr id="13" name="Content Placeholder 12"/>
          <p:cNvSpPr>
            <a:spLocks/>
          </p:cNvSpPr>
          <p:nvPr/>
        </p:nvSpPr>
        <p:spPr bwMode="auto">
          <a:xfrm>
            <a:off x="304800" y="1333500"/>
            <a:ext cx="8226425" cy="496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5750" indent="-285750">
              <a:spcBef>
                <a:spcPct val="20000"/>
              </a:spcBef>
              <a:buClr>
                <a:srgbClr val="00A1E4"/>
              </a:buClr>
              <a:buFont typeface="Wingdings" pitchFamily="2" charset="2"/>
              <a:buChar char="§"/>
            </a:pPr>
            <a:r>
              <a:rPr lang="en-US" sz="2200" dirty="0">
                <a:solidFill>
                  <a:srgbClr val="000000"/>
                </a:solidFill>
                <a:cs typeface="Arial" pitchFamily="34" charset="0"/>
              </a:rPr>
              <a:t>Using Quotation Marks</a:t>
            </a:r>
          </a:p>
          <a:p>
            <a:pPr>
              <a:spcBef>
                <a:spcPct val="20000"/>
              </a:spcBef>
              <a:buClr>
                <a:srgbClr val="00A1E4"/>
              </a:buClr>
            </a:pPr>
            <a:endParaRPr lang="en-US" sz="2200" dirty="0">
              <a:solidFill>
                <a:srgbClr val="000000"/>
              </a:solidFill>
              <a:latin typeface="Candara"/>
              <a:cs typeface="Arial" pitchFamily="34" charset="0"/>
            </a:endParaRPr>
          </a:p>
        </p:txBody>
      </p:sp>
      <p:sp>
        <p:nvSpPr>
          <p:cNvPr id="2" name="Content Placeholder 12"/>
          <p:cNvSpPr>
            <a:spLocks/>
          </p:cNvSpPr>
          <p:nvPr/>
        </p:nvSpPr>
        <p:spPr bwMode="auto">
          <a:xfrm>
            <a:off x="381000" y="3581400"/>
            <a:ext cx="8226425" cy="74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5750" indent="-285750">
              <a:spcBef>
                <a:spcPct val="20000"/>
              </a:spcBef>
              <a:buClr>
                <a:srgbClr val="00A1E4"/>
              </a:buClr>
              <a:buFont typeface="Wingdings" pitchFamily="2" charset="2"/>
              <a:buChar char="§"/>
            </a:pPr>
            <a:r>
              <a:rPr lang="en-US" sz="2400" dirty="0">
                <a:solidFill>
                  <a:srgbClr val="000000"/>
                </a:solidFill>
                <a:latin typeface="+mj-lt"/>
                <a:cs typeface="Arial" pitchFamily="34" charset="0"/>
              </a:rPr>
              <a:t>Specifying alternate content with the NOSCRIPT tag</a:t>
            </a:r>
          </a:p>
        </p:txBody>
      </p:sp>
      <p:sp>
        <p:nvSpPr>
          <p:cNvPr id="16395" name="AutoShape 11"/>
          <p:cNvSpPr>
            <a:spLocks noChangeArrowheads="1"/>
          </p:cNvSpPr>
          <p:nvPr/>
        </p:nvSpPr>
        <p:spPr bwMode="auto">
          <a:xfrm>
            <a:off x="838200" y="1905000"/>
            <a:ext cx="7848600" cy="1228725"/>
          </a:xfrm>
          <a:prstGeom prst="roundRect">
            <a:avLst>
              <a:gd name="adj" fmla="val 16667"/>
            </a:avLst>
          </a:prstGeom>
          <a:ln>
            <a:headEnd/>
            <a:tailEnd/>
          </a:ln>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anchor="ctr"/>
          <a:lstStyle/>
          <a:p>
            <a:pPr lvl="1">
              <a:lnSpc>
                <a:spcPct val="135000"/>
              </a:lnSpc>
            </a:pPr>
            <a:endParaRPr lang="en-US" dirty="0" smtClean="0">
              <a:latin typeface="Candara"/>
              <a:cs typeface="Arial" pitchFamily="34" charset="0"/>
            </a:endParaRPr>
          </a:p>
          <a:p>
            <a:pPr lvl="1">
              <a:lnSpc>
                <a:spcPct val="135000"/>
              </a:lnSpc>
            </a:pPr>
            <a:endParaRPr lang="en-US" dirty="0">
              <a:latin typeface="Candara"/>
              <a:cs typeface="Arial" pitchFamily="34" charset="0"/>
            </a:endParaRPr>
          </a:p>
          <a:p>
            <a:pPr lvl="1">
              <a:lnSpc>
                <a:spcPct val="135000"/>
              </a:lnSpc>
            </a:pPr>
            <a:r>
              <a:rPr lang="en-US" dirty="0" err="1">
                <a:latin typeface="+mj-lt"/>
                <a:cs typeface="Arial" pitchFamily="34" charset="0"/>
              </a:rPr>
              <a:t>document.write</a:t>
            </a:r>
            <a:r>
              <a:rPr lang="en-US" dirty="0">
                <a:latin typeface="+mj-lt"/>
                <a:cs typeface="Arial" pitchFamily="34" charset="0"/>
              </a:rPr>
              <a:t>(“&lt;A HREF=‘A.HTML’&gt;Link to next page”)</a:t>
            </a:r>
          </a:p>
          <a:p>
            <a:pPr lvl="1">
              <a:lnSpc>
                <a:spcPct val="135000"/>
              </a:lnSpc>
            </a:pPr>
            <a:endParaRPr lang="en-US" dirty="0">
              <a:latin typeface="Candara"/>
              <a:cs typeface="Arial" pitchFamily="34" charset="0"/>
            </a:endParaRPr>
          </a:p>
          <a:p>
            <a:pPr lvl="1" algn="ctr">
              <a:lnSpc>
                <a:spcPct val="135000"/>
              </a:lnSpc>
            </a:pPr>
            <a:endParaRPr lang="en-US" dirty="0">
              <a:latin typeface="Candara"/>
              <a:cs typeface="Arial" pitchFamily="34" charset="0"/>
            </a:endParaRPr>
          </a:p>
          <a:p>
            <a:pPr lvl="1" algn="ctr">
              <a:lnSpc>
                <a:spcPct val="135000"/>
              </a:lnSpc>
            </a:pPr>
            <a:endParaRPr lang="en-US" dirty="0">
              <a:latin typeface="Candara"/>
              <a:cs typeface="Arial" pitchFamily="34" charset="0"/>
            </a:endParaRPr>
          </a:p>
        </p:txBody>
      </p:sp>
      <p:sp>
        <p:nvSpPr>
          <p:cNvPr id="16396" name="AutoShape 12"/>
          <p:cNvSpPr>
            <a:spLocks noChangeArrowheads="1"/>
          </p:cNvSpPr>
          <p:nvPr/>
        </p:nvSpPr>
        <p:spPr bwMode="auto">
          <a:xfrm>
            <a:off x="685800" y="4343400"/>
            <a:ext cx="7848600" cy="1838325"/>
          </a:xfrm>
          <a:prstGeom prst="roundRect">
            <a:avLst>
              <a:gd name="adj" fmla="val 16667"/>
            </a:avLst>
          </a:prstGeom>
          <a:ln>
            <a:headEnd/>
            <a:tailEnd/>
          </a:ln>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anchor="ctr"/>
          <a:lstStyle/>
          <a:p>
            <a:pPr lvl="1" algn="ctr">
              <a:lnSpc>
                <a:spcPct val="135000"/>
              </a:lnSpc>
            </a:pPr>
            <a:endParaRPr lang="en-US">
              <a:latin typeface="Candara"/>
              <a:cs typeface="Arial" pitchFamily="34" charset="0"/>
            </a:endParaRPr>
          </a:p>
          <a:p>
            <a:pPr lvl="1" algn="ctr">
              <a:lnSpc>
                <a:spcPct val="135000"/>
              </a:lnSpc>
            </a:pPr>
            <a:endParaRPr lang="en-US">
              <a:latin typeface="Candara"/>
              <a:cs typeface="Arial" pitchFamily="34" charset="0"/>
            </a:endParaRPr>
          </a:p>
        </p:txBody>
      </p:sp>
      <p:sp>
        <p:nvSpPr>
          <p:cNvPr id="16397" name="Rectangle 13"/>
          <p:cNvSpPr>
            <a:spLocks noChangeArrowheads="1"/>
          </p:cNvSpPr>
          <p:nvPr/>
        </p:nvSpPr>
        <p:spPr bwMode="auto">
          <a:xfrm>
            <a:off x="990600" y="3962400"/>
            <a:ext cx="7086600" cy="239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endParaRPr lang="en-US" dirty="0">
              <a:solidFill>
                <a:srgbClr val="000000"/>
              </a:solidFill>
              <a:latin typeface="Candara"/>
              <a:cs typeface="Arial" pitchFamily="34" charset="0"/>
            </a:endParaRPr>
          </a:p>
          <a:p>
            <a:pPr lvl="1"/>
            <a:endParaRPr lang="en-US" dirty="0">
              <a:solidFill>
                <a:srgbClr val="000000"/>
              </a:solidFill>
              <a:latin typeface="Candara"/>
              <a:cs typeface="Arial" pitchFamily="34" charset="0"/>
            </a:endParaRPr>
          </a:p>
          <a:p>
            <a:pPr lvl="1"/>
            <a:endParaRPr lang="en-US" dirty="0">
              <a:solidFill>
                <a:srgbClr val="000000"/>
              </a:solidFill>
              <a:latin typeface="Candara"/>
              <a:cs typeface="Arial" pitchFamily="34" charset="0"/>
            </a:endParaRPr>
          </a:p>
          <a:p>
            <a:pPr lvl="1"/>
            <a:r>
              <a:rPr lang="en-US" b="1" dirty="0">
                <a:solidFill>
                  <a:srgbClr val="000000"/>
                </a:solidFill>
                <a:latin typeface="Candara"/>
                <a:cs typeface="Arial" pitchFamily="34" charset="0"/>
              </a:rPr>
              <a:t>&lt;</a:t>
            </a:r>
            <a:r>
              <a:rPr lang="en-US" dirty="0">
                <a:solidFill>
                  <a:srgbClr val="000000"/>
                </a:solidFill>
                <a:latin typeface="+mj-lt"/>
                <a:cs typeface="Arial" pitchFamily="34" charset="0"/>
              </a:rPr>
              <a:t>NOSCRIPT&gt;</a:t>
            </a:r>
          </a:p>
          <a:p>
            <a:pPr lvl="1"/>
            <a:r>
              <a:rPr lang="en-US" dirty="0">
                <a:solidFill>
                  <a:srgbClr val="000000"/>
                </a:solidFill>
                <a:latin typeface="+mj-lt"/>
                <a:cs typeface="Arial" pitchFamily="34" charset="0"/>
              </a:rPr>
              <a:t>		Your browser has JavaScript turned off.</a:t>
            </a:r>
          </a:p>
          <a:p>
            <a:pPr lvl="1"/>
            <a:r>
              <a:rPr lang="en-US" dirty="0">
                <a:solidFill>
                  <a:srgbClr val="000000"/>
                </a:solidFill>
                <a:latin typeface="+mj-lt"/>
                <a:cs typeface="Arial" pitchFamily="34" charset="0"/>
              </a:rPr>
              <a:t>&lt;/NOSCRIPT&gt;</a:t>
            </a:r>
          </a:p>
          <a:p>
            <a:pPr lvl="1">
              <a:lnSpc>
                <a:spcPct val="135000"/>
              </a:lnSpc>
              <a:spcBef>
                <a:spcPct val="50000"/>
              </a:spcBef>
            </a:pPr>
            <a:endParaRPr lang="en-US" sz="2000" dirty="0">
              <a:solidFill>
                <a:srgbClr val="000000"/>
              </a:solidFill>
              <a:latin typeface="Candara"/>
              <a:cs typeface="Arial" pitchFamily="34" charset="0"/>
            </a:endParaRPr>
          </a:p>
        </p:txBody>
      </p:sp>
    </p:spTree>
    <p:extLst>
      <p:ext uri="{BB962C8B-B14F-4D97-AF65-F5344CB8AC3E}">
        <p14:creationId xmlns:p14="http://schemas.microsoft.com/office/powerpoint/2010/main" val="2455334510"/>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 format [Read-Only]" id="{3F39FC77-78A4-42E0-8877-CB89A3A885F5}" vid="{863634A9-CC01-474D-9CF3-F3EB4EAFFF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aterial_x0020_Type xmlns="f9b258c7-9c72-463b-80f6-91d061ebb25d">Class book</Material_x0020_Type>
    <Category xmlns="f9b258c7-9c72-463b-80f6-91d061ebb25d">Module Artifact</Category>
    <Level xmlns="f9b258c7-9c72-463b-80f6-91d061ebb25d">L1</Level>
    <_Version xmlns="http://schemas.microsoft.com/sharepoint/v3/fields" xsi:nil="true"/>
    <_DCDateModified xmlns="http://schemas.microsoft.com/sharepoint/v3/fields"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0AE62D972F90F4BABD1137CCFB20CA1" ma:contentTypeVersion="6" ma:contentTypeDescription="Create a new document." ma:contentTypeScope="" ma:versionID="2bbef86511ba2588bc91d47363499510">
  <xsd:schema xmlns:xsd="http://www.w3.org/2001/XMLSchema" xmlns:xs="http://www.w3.org/2001/XMLSchema" xmlns:p="http://schemas.microsoft.com/office/2006/metadata/properties" xmlns:ns1="f9b258c7-9c72-463b-80f6-91d061ebb25d" xmlns:ns3="http://schemas.microsoft.com/sharepoint/v3/fields" targetNamespace="http://schemas.microsoft.com/office/2006/metadata/properties" ma:root="true" ma:fieldsID="eb827f4a88cabd8c5609f4e55a7167a7" ns1:_="" ns3:_="">
    <xsd:import namespace="f9b258c7-9c72-463b-80f6-91d061ebb25d"/>
    <xsd:import namespace="http://schemas.microsoft.com/sharepoint/v3/fields"/>
    <xsd:element name="properties">
      <xsd:complexType>
        <xsd:sequence>
          <xsd:element name="documentManagement">
            <xsd:complexType>
              <xsd:all>
                <xsd:element ref="ns1:Level"/>
                <xsd:element ref="ns1:Category"/>
                <xsd:element ref="ns1:Material_x0020_Type"/>
                <xsd:element ref="ns3:_DCDateModified" minOccurs="0"/>
                <xsd:element ref="ns3: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b258c7-9c72-463b-80f6-91d061ebb25d" elementFormDefault="qualified">
    <xsd:import namespace="http://schemas.microsoft.com/office/2006/documentManagement/types"/>
    <xsd:import namespace="http://schemas.microsoft.com/office/infopath/2007/PartnerControls"/>
    <xsd:element name="Level" ma:index="0"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DCDateModified" ma:index="5" nillable="true" ma:displayName="Date Modified" ma:description="The date on which this resource was last modified" ma:format="DateTime" ma:internalName="_DCDateModified">
      <xsd:simpleType>
        <xsd:restriction base="dms:DateTime"/>
      </xsd:simpleType>
    </xsd:element>
    <xsd:element name="_Version" ma:index="6"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C1830C8-F522-4AF4-83DD-915E4EE23EB4}"/>
</file>

<file path=customXml/itemProps2.xml><?xml version="1.0" encoding="utf-8"?>
<ds:datastoreItem xmlns:ds="http://schemas.openxmlformats.org/officeDocument/2006/customXml" ds:itemID="{1B673CDC-8BE6-4391-ABD9-A817C61AB8C9}"/>
</file>

<file path=customXml/itemProps3.xml><?xml version="1.0" encoding="utf-8"?>
<ds:datastoreItem xmlns:ds="http://schemas.openxmlformats.org/officeDocument/2006/customXml" ds:itemID="{E6D67AD3-28C8-47D7-B447-18A1782962AB}"/>
</file>

<file path=docProps/app.xml><?xml version="1.0" encoding="utf-8"?>
<Properties xmlns="http://schemas.openxmlformats.org/officeDocument/2006/extended-properties" xmlns:vt="http://schemas.openxmlformats.org/officeDocument/2006/docPropsVTypes">
  <Template/>
  <TotalTime>4333</TotalTime>
  <Words>2227</Words>
  <Application>Microsoft Office PowerPoint</Application>
  <PresentationFormat>On-screen Show (4:3)</PresentationFormat>
  <Paragraphs>275</Paragraphs>
  <Slides>19</Slides>
  <Notes>19</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8" baseType="lpstr">
      <vt:lpstr>Arial</vt:lpstr>
      <vt:lpstr>Wingdings</vt:lpstr>
      <vt:lpstr>Calibri</vt:lpstr>
      <vt:lpstr>MS PGothic</vt:lpstr>
      <vt:lpstr>Verdana</vt:lpstr>
      <vt:lpstr>ヒラギノ角ゴ Pro W3</vt:lpstr>
      <vt:lpstr>Candara</vt:lpstr>
      <vt:lpstr>Section slides</vt:lpstr>
      <vt:lpstr>think-cell Slide</vt:lpstr>
      <vt:lpstr>Javascript ES6</vt:lpstr>
      <vt:lpstr>Lesson Objectives</vt:lpstr>
      <vt:lpstr>1.1: Basic Concepts of JavaScript Basic Concepts of JavaScript</vt:lpstr>
      <vt:lpstr>1.1: Basic Concepts of JavaScript  Overview</vt:lpstr>
      <vt:lpstr>1.1: Basic Concepts of JavaScript How does it work ?</vt:lpstr>
      <vt:lpstr>1.1: Basic Concepts of JavaScript  Why use JavaScript?</vt:lpstr>
      <vt:lpstr>1.2: Embedding JavaScript in HTML Embedding JavaScript in HTML</vt:lpstr>
      <vt:lpstr>1.2: Embedding JavaScript in HTML Embedding JavaScript in HTML(contd)</vt:lpstr>
      <vt:lpstr>1.2: Embedding JavaScript in HTML Embedding JavaScript in HTML (Contd.)</vt:lpstr>
      <vt:lpstr>1.2: Embedding JavaScript in HTML Embedding JavaScript in HTML (Contd.)</vt:lpstr>
      <vt:lpstr>1.3: Writing JavaScript   Where to write JavaScript?</vt:lpstr>
      <vt:lpstr>1.3: Writing JavaScript JavaScript in Head Section</vt:lpstr>
      <vt:lpstr>1.3: Writing JavaScript JavaScript in Body Section</vt:lpstr>
      <vt:lpstr>1.3: Writing JavaScript JavaScript in External File</vt:lpstr>
      <vt:lpstr>Demo</vt:lpstr>
      <vt:lpstr>Lab</vt:lpstr>
      <vt:lpstr>Summary</vt:lpstr>
      <vt:lpstr>Review Question</vt:lpstr>
      <vt:lpstr>Review Question: Match the Following</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Vikash, Rahul</cp:lastModifiedBy>
  <cp:revision>210</cp:revision>
  <dcterms:created xsi:type="dcterms:W3CDTF">2012-05-18T02:59:15Z</dcterms:created>
  <dcterms:modified xsi:type="dcterms:W3CDTF">2018-05-28T06:12:08Z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0x010100A0AE62D972F90F4BABD1137CCFB20CA1</vt:lpwstr>
  </property>
  <property fmtid="{D5CDD505-2E9C-101B-9397-08002B2CF9AE}" pid="4" name="_SourceUrl">
    <vt:lpwstr/>
  </property>
</Properties>
</file>