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40"/>
  </p:notesMasterIdLst>
  <p:handoutMasterIdLst>
    <p:handoutMasterId r:id="rId41"/>
  </p:handoutMasterIdLst>
  <p:sldIdLst>
    <p:sldId id="256" r:id="rId5"/>
    <p:sldId id="257" r:id="rId6"/>
    <p:sldId id="258" r:id="rId7"/>
    <p:sldId id="259" r:id="rId8"/>
    <p:sldId id="260" r:id="rId9"/>
    <p:sldId id="261" r:id="rId10"/>
    <p:sldId id="262" r:id="rId11"/>
    <p:sldId id="263" r:id="rId12"/>
    <p:sldId id="291"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9144000" cy="6858000" type="screen4x3"/>
  <p:notesSz cx="6858000" cy="9144000"/>
  <p:embeddedFontLst>
    <p:embeddedFont>
      <p:font typeface="Calibri" panose="020F0502020204030204" pitchFamily="34" charset="0"/>
      <p:regular r:id="rId42"/>
      <p:bold r:id="rId43"/>
      <p:italic r:id="rId44"/>
      <p:boldItalic r:id="rId45"/>
    </p:embeddedFont>
    <p:embeddedFont>
      <p:font typeface="Candara" panose="020E0502030303020204" pitchFamily="34" charset="0"/>
      <p:regular r:id="rId46"/>
      <p:bold r:id="rId47"/>
      <p:italic r:id="rId48"/>
      <p:boldItalic r:id="rId49"/>
    </p:embeddedFont>
    <p:embeddedFont>
      <p:font typeface="Trebuchet MS" panose="020B0603020202020204" pitchFamily="34" charset="0"/>
      <p:regular r:id="rId50"/>
      <p:bold r:id="rId51"/>
      <p:italic r:id="rId52"/>
      <p:boldItalic r:id="rId53"/>
    </p:embeddedFont>
    <p:embeddedFont>
      <p:font typeface="Verdana" panose="020B0604030504040204" pitchFamily="34"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65">
          <p15:clr>
            <a:srgbClr val="A4A3A4"/>
          </p15:clr>
        </p15:guide>
        <p15:guide id="2" pos="12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E01"/>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45" autoAdjust="0"/>
    <p:restoredTop sz="87752" autoAdjust="0"/>
  </p:normalViewPr>
  <p:slideViewPr>
    <p:cSldViewPr snapToGrid="0" showGuides="1">
      <p:cViewPr>
        <p:scale>
          <a:sx n="71" d="100"/>
          <a:sy n="71" d="100"/>
        </p:scale>
        <p:origin x="562" y="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7" d="100"/>
          <a:sy n="67" d="100"/>
        </p:scale>
        <p:origin x="3120" y="77"/>
      </p:cViewPr>
      <p:guideLst>
        <p:guide orient="horz" pos="2865"/>
        <p:guide pos="12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54"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38750" y="63768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a:latin typeface="Arial" pitchFamily="34" charset="0"/>
                <a:cs typeface="Arial" pitchFamily="34" charset="0"/>
              </a:rPr>
              <a:t>Web Basics</a:t>
            </a:r>
            <a:r>
              <a:rPr lang="en-IN" sz="1000" b="0" baseline="0" dirty="0">
                <a:latin typeface="Arial" pitchFamily="34" charset="0"/>
                <a:cs typeface="Arial" pitchFamily="34" charset="0"/>
              </a:rPr>
              <a:t> – JavaScript </a:t>
            </a:r>
            <a:r>
              <a:rPr lang="en-US" sz="1000" b="0" dirty="0">
                <a:latin typeface="Arial" pitchFamily="34" charset="0"/>
                <a:cs typeface="Arial" pitchFamily="34" charset="0"/>
              </a:rPr>
              <a:t>				            </a:t>
            </a:r>
            <a:r>
              <a:rPr lang="en-US" sz="1000" b="0" dirty="0" err="1">
                <a:latin typeface="Arial" pitchFamily="34" charset="0"/>
                <a:cs typeface="Arial" pitchFamily="34" charset="0"/>
              </a:rPr>
              <a:t>Javascript</a:t>
            </a:r>
            <a:r>
              <a:rPr lang="en-US" sz="1000" b="0" dirty="0">
                <a:latin typeface="Arial" pitchFamily="34" charset="0"/>
                <a:cs typeface="Arial" pitchFamily="34" charset="0"/>
              </a:rPr>
              <a:t> Language		</a:t>
            </a:r>
          </a:p>
        </p:txBody>
      </p:sp>
      <p:sp>
        <p:nvSpPr>
          <p:cNvPr id="12" name="Rectangle 14"/>
          <p:cNvSpPr>
            <a:spLocks noChangeArrowheads="1"/>
          </p:cNvSpPr>
          <p:nvPr/>
        </p:nvSpPr>
        <p:spPr bwMode="auto">
          <a:xfrm>
            <a:off x="3867791" y="8675689"/>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ndara" panose="020E0502030303020204" pitchFamily="34" charset="0"/>
                <a:cs typeface="Arial" pitchFamily="34" charset="0"/>
              </a:rPr>
              <a:t>		 </a:t>
            </a:r>
            <a:r>
              <a:rPr lang="en-US" sz="1000" dirty="0">
                <a:latin typeface="Arial" pitchFamily="34" charset="0"/>
                <a:cs typeface="Arial" pitchFamily="34" charset="0"/>
              </a:rPr>
              <a:t>Page 02-</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200" dirty="0">
                <a:latin typeface="Candara" panose="020E0502030303020204"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01787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9"/>
          <p:cNvSpPr>
            <a:spLocks noGrp="1" noChangeArrowheads="1"/>
          </p:cNvSpPr>
          <p:nvPr>
            <p:ph type="body" idx="1"/>
          </p:nvPr>
        </p:nvSpPr>
        <p:spPr/>
        <p:txBody>
          <a:bodyPr>
            <a:normAutofit lnSpcReduction="10000"/>
          </a:bodyPr>
          <a:lstStyle/>
          <a:p>
            <a:r>
              <a:rPr lang="en-US"/>
              <a:t>Typeof Operator:</a:t>
            </a:r>
          </a:p>
          <a:p>
            <a:endParaRPr lang="en-US"/>
          </a:p>
          <a:p>
            <a:r>
              <a:rPr lang="en-US"/>
              <a:t>The typeof operator returns the type of data that its operand  currently holds.</a:t>
            </a:r>
          </a:p>
          <a:p>
            <a:endParaRPr lang="en-US"/>
          </a:p>
          <a:p>
            <a:endParaRPr lang="en-US"/>
          </a:p>
          <a:p>
            <a:endParaRPr lang="en-US"/>
          </a:p>
          <a:p>
            <a:endParaRPr lang="en-US"/>
          </a:p>
          <a:p>
            <a:r>
              <a:rPr lang="en-US"/>
              <a:t>&lt;HTML&gt;</a:t>
            </a:r>
          </a:p>
          <a:p>
            <a:r>
              <a:rPr lang="en-US"/>
              <a:t>&lt;HEAD&gt;</a:t>
            </a:r>
          </a:p>
          <a:p>
            <a:r>
              <a:rPr lang="en-US"/>
              <a:t>&lt;TITLE&gt;Using typeof&lt;/TITLE&gt;</a:t>
            </a:r>
          </a:p>
          <a:p>
            <a:r>
              <a:rPr lang="en-US"/>
              <a:t>&lt;/HEAD&gt;</a:t>
            </a:r>
          </a:p>
          <a:p>
            <a:r>
              <a:rPr lang="en-US"/>
              <a:t>&lt;BODY&gt;</a:t>
            </a:r>
          </a:p>
          <a:p>
            <a:r>
              <a:rPr lang="en-US"/>
              <a:t>&lt;SCRIPT LANGUAGE="JavaScript"&gt;</a:t>
            </a:r>
            <a:endParaRPr lang="sv-SE"/>
          </a:p>
          <a:p>
            <a:r>
              <a:rPr lang="sv-SE"/>
              <a:t>&lt;!--  var num1=20</a:t>
            </a:r>
          </a:p>
          <a:p>
            <a:r>
              <a:rPr lang="sv-SE"/>
              <a:t>  var str1="abc"</a:t>
            </a:r>
          </a:p>
          <a:p>
            <a:r>
              <a:rPr lang="sv-SE"/>
              <a:t>  var bool1=true</a:t>
            </a:r>
          </a:p>
          <a:p>
            <a:r>
              <a:rPr lang="sv-SE"/>
              <a:t>  var num2=null</a:t>
            </a:r>
          </a:p>
          <a:p>
            <a:r>
              <a:rPr lang="sv-SE"/>
              <a:t>  </a:t>
            </a:r>
            <a:r>
              <a:rPr lang="en-US"/>
              <a:t>var var1;</a:t>
            </a:r>
          </a:p>
          <a:p>
            <a:r>
              <a:rPr lang="en-US"/>
              <a:t>  document.write("type of str1 : "+typeof(str1)+"&lt;BR&gt;")             </a:t>
            </a:r>
          </a:p>
          <a:p>
            <a:r>
              <a:rPr lang="en-US"/>
              <a:t>  document.write("type of num1 : "+typeof(num1)+"&lt;BR&gt;") </a:t>
            </a:r>
          </a:p>
          <a:p>
            <a:r>
              <a:rPr lang="en-US"/>
              <a:t>document.write("type of bool1 : "+typeof(bool1)+"&lt;BR&gt;") </a:t>
            </a:r>
          </a:p>
          <a:p>
            <a:r>
              <a:rPr lang="en-US"/>
              <a:t>document.write("type of num2 : "+typeof(num2)+"&lt;BR&gt;") --&gt;</a:t>
            </a:r>
          </a:p>
          <a:p>
            <a:r>
              <a:rPr lang="en-US"/>
              <a:t>&lt;/SCRIPT&gt;</a:t>
            </a:r>
          </a:p>
          <a:p>
            <a:r>
              <a:rPr lang="en-US"/>
              <a:t>&lt;/BODY&gt;</a:t>
            </a:r>
          </a:p>
          <a:p>
            <a:r>
              <a:rPr lang="en-US"/>
              <a:t>&lt;/HTML&gt;</a:t>
            </a:r>
          </a:p>
          <a:p>
            <a:endParaRPr lang="en-US"/>
          </a:p>
          <a:p>
            <a:r>
              <a:rPr lang="en-US"/>
              <a:t>Example 2.1 typeof operator (typeof_ex.html)</a:t>
            </a:r>
          </a:p>
          <a:p>
            <a:endParaRPr lang="en-US"/>
          </a:p>
          <a:p>
            <a:r>
              <a:rPr lang="en-US"/>
              <a:t>    </a:t>
            </a:r>
            <a:endParaRPr lang="en-US" dirty="0"/>
          </a:p>
        </p:txBody>
      </p:sp>
      <p:sp>
        <p:nvSpPr>
          <p:cNvPr id="51206" name="AutoShape 10"/>
          <p:cNvSpPr>
            <a:spLocks noChangeArrowheads="1"/>
          </p:cNvSpPr>
          <p:nvPr/>
        </p:nvSpPr>
        <p:spPr bwMode="auto">
          <a:xfrm>
            <a:off x="1875660" y="5053895"/>
            <a:ext cx="4114800" cy="329184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anose="020B0604020202020204" pitchFamily="34" charset="0"/>
              <a:cs typeface="Arial" panose="020B0604020202020204"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104855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758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body" idx="1"/>
          </p:nvPr>
        </p:nvSpPr>
        <p:spPr/>
        <p:txBody>
          <a:bodyPr/>
          <a:lstStyle/>
          <a:p>
            <a:r>
              <a:rPr lang="en-US"/>
              <a:t>Control Structures and Loops</a:t>
            </a:r>
          </a:p>
          <a:p>
            <a:r>
              <a:rPr lang="en-US"/>
              <a:t>Conditional statements are used to perform different actions based on different conditions. Loops execute a block of code for specified number of times or while a specified condition is true.</a:t>
            </a:r>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77219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6"/>
          <p:cNvSpPr>
            <a:spLocks noGrp="1" noChangeArrowheads="1"/>
          </p:cNvSpPr>
          <p:nvPr>
            <p:ph type="body" idx="1"/>
          </p:nvPr>
        </p:nvSpPr>
        <p:spPr/>
        <p:txBody>
          <a:bodyPr/>
          <a:lstStyle/>
          <a:p>
            <a:r>
              <a:rPr lang="en-US"/>
              <a:t>The if Statement:</a:t>
            </a:r>
          </a:p>
          <a:p>
            <a:r>
              <a:rPr lang="en-US"/>
              <a:t>The condition is any JavaScript expression that evaluates to the Boolean type, either true or false. </a:t>
            </a:r>
          </a:p>
          <a:p>
            <a:r>
              <a:rPr lang="en-US"/>
              <a:t>The example as shown on the slide.</a:t>
            </a:r>
          </a:p>
          <a:p>
            <a:r>
              <a:rPr lang="en-US"/>
              <a:t>A shorthand method can also be used for these types of statements, where ? indicates the ‘if’ portion and : indicates the ‘else’ portion. This statement is equivalent to the previous example: </a:t>
            </a:r>
          </a:p>
          <a:p>
            <a:r>
              <a:rPr lang="en-US"/>
              <a:t>The equivalent shorthand method is also seen on the slide.</a:t>
            </a:r>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587415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23839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01058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6"/>
          <p:cNvSpPr>
            <a:spLocks noGrp="1" noChangeArrowheads="1"/>
          </p:cNvSpPr>
          <p:nvPr>
            <p:ph type="body" idx="1"/>
          </p:nvPr>
        </p:nvSpPr>
        <p:spPr/>
        <p:txBody>
          <a:bodyPr/>
          <a:lstStyle/>
          <a:p>
            <a:r>
              <a:rPr lang="en-US"/>
              <a:t>Looping Statements</a:t>
            </a:r>
          </a:p>
          <a:p>
            <a:r>
              <a:rPr lang="en-US"/>
              <a:t>The ‘for’ Statement:</a:t>
            </a:r>
          </a:p>
          <a:p>
            <a:endParaRPr lang="en-US"/>
          </a:p>
          <a:p>
            <a:endParaRPr lang="en-US"/>
          </a:p>
          <a:p>
            <a:endParaRPr lang="en-US"/>
          </a:p>
          <a:p>
            <a:r>
              <a:rPr lang="en-US"/>
              <a:t>&lt;HTML&gt;</a:t>
            </a:r>
          </a:p>
          <a:p>
            <a:r>
              <a:rPr lang="en-US"/>
              <a:t>&lt;HEAD&gt;</a:t>
            </a:r>
          </a:p>
          <a:p>
            <a:r>
              <a:rPr lang="en-US"/>
              <a:t>&lt;SCRIPT LANGUAGE="JavaScript"&gt;</a:t>
            </a:r>
          </a:p>
          <a:p>
            <a:r>
              <a:rPr lang="en-US"/>
              <a:t>&lt;!-- hide script</a:t>
            </a:r>
          </a:p>
          <a:p>
            <a:r>
              <a:rPr lang="en-US"/>
              <a:t>for (i=1; i&lt;=10; i++) </a:t>
            </a:r>
          </a:p>
          <a:p>
            <a:r>
              <a:rPr lang="en-US"/>
              <a:t>{</a:t>
            </a:r>
          </a:p>
          <a:p>
            <a:r>
              <a:rPr lang="en-US"/>
              <a:t>   sq=i*i</a:t>
            </a:r>
          </a:p>
          <a:p>
            <a:r>
              <a:rPr lang="en-US"/>
              <a:t>   document.write("number: " + i + "square: " + sq + "&lt;BR&gt;")</a:t>
            </a:r>
          </a:p>
          <a:p>
            <a:r>
              <a:rPr lang="en-US"/>
              <a:t>}</a:t>
            </a:r>
          </a:p>
          <a:p>
            <a:r>
              <a:rPr lang="en-US"/>
              <a:t>// end script hiding --&gt;</a:t>
            </a:r>
          </a:p>
          <a:p>
            <a:r>
              <a:rPr lang="en-US"/>
              <a:t>&lt;/SCRIPT&gt;</a:t>
            </a:r>
          </a:p>
          <a:p>
            <a:r>
              <a:rPr lang="en-US"/>
              <a:t>&lt;/HEAD&gt;</a:t>
            </a:r>
          </a:p>
          <a:p>
            <a:r>
              <a:rPr lang="en-US"/>
              <a:t>&lt;BODY&gt;&lt;/BODY&gt;&lt;/HTML&gt;</a:t>
            </a:r>
          </a:p>
          <a:p>
            <a:endParaRPr lang="en-US"/>
          </a:p>
          <a:p>
            <a:endParaRPr lang="en-US"/>
          </a:p>
          <a:p>
            <a:endParaRPr lang="en-US"/>
          </a:p>
          <a:p>
            <a:r>
              <a:rPr lang="en-US"/>
              <a:t>Example 2.2 For Construct (for_ex.html)</a:t>
            </a:r>
          </a:p>
          <a:p>
            <a:r>
              <a:rPr lang="en-US"/>
              <a:t>And it produces the output as:</a:t>
            </a:r>
            <a:endParaRPr lang="en-US" dirty="0"/>
          </a:p>
        </p:txBody>
      </p:sp>
      <p:sp>
        <p:nvSpPr>
          <p:cNvPr id="56326" name="AutoShape 8"/>
          <p:cNvSpPr>
            <a:spLocks noChangeArrowheads="1"/>
          </p:cNvSpPr>
          <p:nvPr/>
        </p:nvSpPr>
        <p:spPr bwMode="auto">
          <a:xfrm>
            <a:off x="1858175" y="4846343"/>
            <a:ext cx="3840480" cy="32004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054397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AutoShape 6"/>
          <p:cNvSpPr>
            <a:spLocks noChangeArrowheads="1"/>
          </p:cNvSpPr>
          <p:nvPr/>
        </p:nvSpPr>
        <p:spPr bwMode="auto">
          <a:xfrm>
            <a:off x="2016125" y="5384470"/>
            <a:ext cx="3962400" cy="2144486"/>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itchFamily="34" charset="0"/>
              <a:cs typeface="Arial" pitchFamily="34" charset="0"/>
            </a:endParaRP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736600"/>
            <a:ext cx="43434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5"/>
          <p:cNvSpPr>
            <a:spLocks noGrp="1" noChangeArrowheads="1"/>
          </p:cNvSpPr>
          <p:nvPr>
            <p:ph type="body" idx="1"/>
          </p:nvPr>
        </p:nvSpPr>
        <p:spPr>
          <a:xfrm>
            <a:off x="2044700" y="4089400"/>
            <a:ext cx="4508500" cy="44788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lnSpc>
                <a:spcPct val="80000"/>
              </a:lnSpc>
            </a:pPr>
            <a:r>
              <a:rPr lang="en-US" b="1" u="sng" dirty="0"/>
              <a:t>The ‘while’ Statement</a:t>
            </a:r>
          </a:p>
          <a:p>
            <a:pPr eaLnBrk="1" hangingPunct="1">
              <a:lnSpc>
                <a:spcPct val="80000"/>
              </a:lnSpc>
            </a:pPr>
            <a:r>
              <a:rPr lang="en-US" dirty="0"/>
              <a:t>The while statement continues to repeat the loop as long as the condition is true. The syntax for the while statement is as follows: </a:t>
            </a:r>
          </a:p>
          <a:p>
            <a:pPr eaLnBrk="1" hangingPunct="1">
              <a:lnSpc>
                <a:spcPct val="80000"/>
              </a:lnSpc>
            </a:pPr>
            <a:r>
              <a:rPr lang="en-US" dirty="0"/>
              <a:t>while (condition):</a:t>
            </a:r>
          </a:p>
          <a:p>
            <a:pPr eaLnBrk="1" hangingPunct="1">
              <a:lnSpc>
                <a:spcPct val="80000"/>
              </a:lnSpc>
            </a:pPr>
            <a:endParaRPr lang="en-US" dirty="0"/>
          </a:p>
          <a:p>
            <a:pPr eaLnBrk="1" hangingPunct="1">
              <a:lnSpc>
                <a:spcPct val="80000"/>
              </a:lnSpc>
            </a:pPr>
            <a:endParaRPr lang="en-US" dirty="0"/>
          </a:p>
          <a:p>
            <a:pPr marL="228600" lvl="1" eaLnBrk="1" hangingPunct="1">
              <a:lnSpc>
                <a:spcPct val="80000"/>
              </a:lnSpc>
            </a:pPr>
            <a:r>
              <a:rPr lang="en-US" dirty="0"/>
              <a:t>{</a:t>
            </a:r>
          </a:p>
          <a:p>
            <a:pPr marL="228600" lvl="1" eaLnBrk="1" hangingPunct="1">
              <a:lnSpc>
                <a:spcPct val="80000"/>
              </a:lnSpc>
            </a:pPr>
            <a:r>
              <a:rPr lang="en-US" dirty="0"/>
              <a:t>   statements</a:t>
            </a:r>
          </a:p>
          <a:p>
            <a:pPr marL="228600" lvl="1" eaLnBrk="1" hangingPunct="1">
              <a:lnSpc>
                <a:spcPct val="80000"/>
              </a:lnSpc>
            </a:pPr>
            <a:r>
              <a:rPr lang="en-US" dirty="0"/>
              <a:t>}</a:t>
            </a:r>
          </a:p>
          <a:p>
            <a:pPr marL="228600" lvl="1" eaLnBrk="1" hangingPunct="1">
              <a:lnSpc>
                <a:spcPct val="80000"/>
              </a:lnSpc>
            </a:pPr>
            <a:endParaRPr lang="en-US" dirty="0"/>
          </a:p>
          <a:p>
            <a:pPr marL="228600" lvl="1" eaLnBrk="1" hangingPunct="1">
              <a:lnSpc>
                <a:spcPct val="80000"/>
              </a:lnSpc>
            </a:pPr>
            <a:endParaRPr lang="en-US" dirty="0"/>
          </a:p>
          <a:p>
            <a:pPr marL="228600" lvl="1" eaLnBrk="1" hangingPunct="1">
              <a:lnSpc>
                <a:spcPct val="80000"/>
              </a:lnSpc>
            </a:pPr>
            <a:endParaRPr lang="en-US" dirty="0"/>
          </a:p>
          <a:p>
            <a:pPr marL="228600" lvl="1" eaLnBrk="1" hangingPunct="1">
              <a:lnSpc>
                <a:spcPct val="80000"/>
              </a:lnSpc>
            </a:pPr>
            <a:r>
              <a:rPr lang="en-US" dirty="0"/>
              <a:t>&lt;HTML&gt;</a:t>
            </a:r>
          </a:p>
          <a:p>
            <a:pPr marL="228600" lvl="1" eaLnBrk="1" hangingPunct="1">
              <a:lnSpc>
                <a:spcPct val="80000"/>
              </a:lnSpc>
            </a:pPr>
            <a:r>
              <a:rPr lang="en-US" dirty="0"/>
              <a:t>&lt;HEAD&gt;</a:t>
            </a:r>
          </a:p>
          <a:p>
            <a:pPr marL="228600" lvl="1" eaLnBrk="1" hangingPunct="1">
              <a:lnSpc>
                <a:spcPct val="80000"/>
              </a:lnSpc>
            </a:pPr>
            <a:r>
              <a:rPr lang="en-US" dirty="0"/>
              <a:t>&lt;SCRIPT LANGUAGE="JavaScript"&gt;</a:t>
            </a:r>
          </a:p>
          <a:p>
            <a:pPr marL="228600" lvl="1" eaLnBrk="1" hangingPunct="1">
              <a:lnSpc>
                <a:spcPct val="80000"/>
              </a:lnSpc>
            </a:pPr>
            <a:r>
              <a:rPr lang="en-US" dirty="0"/>
              <a:t>&lt;!-- hide script</a:t>
            </a:r>
          </a:p>
          <a:p>
            <a:pPr marL="228600" lvl="1" eaLnBrk="1" hangingPunct="1">
              <a:lnSpc>
                <a:spcPct val="80000"/>
              </a:lnSpc>
            </a:pPr>
            <a:r>
              <a:rPr lang="en-US" dirty="0" err="1"/>
              <a:t>i</a:t>
            </a:r>
            <a:r>
              <a:rPr lang="en-US" dirty="0"/>
              <a:t>=1</a:t>
            </a:r>
          </a:p>
          <a:p>
            <a:pPr marL="228600" lvl="1" eaLnBrk="1" hangingPunct="1">
              <a:lnSpc>
                <a:spcPct val="80000"/>
              </a:lnSpc>
            </a:pPr>
            <a:r>
              <a:rPr lang="en-US" dirty="0"/>
              <a:t>while (</a:t>
            </a:r>
            <a:r>
              <a:rPr lang="en-US" dirty="0" err="1"/>
              <a:t>i</a:t>
            </a:r>
            <a:r>
              <a:rPr lang="en-US" dirty="0"/>
              <a:t>&lt;=10) </a:t>
            </a:r>
          </a:p>
          <a:p>
            <a:pPr marL="228600" lvl="1" eaLnBrk="1" hangingPunct="1">
              <a:lnSpc>
                <a:spcPct val="80000"/>
              </a:lnSpc>
            </a:pPr>
            <a:r>
              <a:rPr lang="en-US" dirty="0"/>
              <a:t>{</a:t>
            </a:r>
          </a:p>
          <a:p>
            <a:pPr marL="228600" lvl="1" eaLnBrk="1" hangingPunct="1">
              <a:lnSpc>
                <a:spcPct val="80000"/>
              </a:lnSpc>
            </a:pPr>
            <a:r>
              <a:rPr lang="en-US" dirty="0"/>
              <a:t>   </a:t>
            </a:r>
            <a:r>
              <a:rPr lang="en-US" dirty="0" err="1"/>
              <a:t>sq</a:t>
            </a:r>
            <a:r>
              <a:rPr lang="en-US" dirty="0"/>
              <a:t>=I*</a:t>
            </a:r>
            <a:r>
              <a:rPr lang="en-US" dirty="0" err="1"/>
              <a:t>i</a:t>
            </a:r>
            <a:endParaRPr lang="en-US" dirty="0"/>
          </a:p>
          <a:p>
            <a:pPr marL="228600" lvl="1" eaLnBrk="1" hangingPunct="1">
              <a:lnSpc>
                <a:spcPct val="80000"/>
              </a:lnSpc>
            </a:pPr>
            <a:r>
              <a:rPr lang="en-US" dirty="0"/>
              <a:t>   </a:t>
            </a:r>
            <a:r>
              <a:rPr lang="en-US" dirty="0" err="1"/>
              <a:t>document.write</a:t>
            </a:r>
            <a:r>
              <a:rPr lang="en-US" dirty="0"/>
              <a:t>("number: " + </a:t>
            </a:r>
            <a:r>
              <a:rPr lang="en-US" dirty="0" err="1"/>
              <a:t>i</a:t>
            </a:r>
            <a:r>
              <a:rPr lang="en-US" dirty="0"/>
              <a:t> + "square: " + </a:t>
            </a:r>
            <a:r>
              <a:rPr lang="en-US" dirty="0" err="1"/>
              <a:t>sq</a:t>
            </a:r>
            <a:r>
              <a:rPr lang="en-US" dirty="0"/>
              <a:t> + "&lt;BR&gt;")</a:t>
            </a:r>
          </a:p>
          <a:p>
            <a:pPr marL="228600" lvl="1" eaLnBrk="1" hangingPunct="1">
              <a:lnSpc>
                <a:spcPct val="80000"/>
              </a:lnSpc>
            </a:pPr>
            <a:r>
              <a:rPr lang="en-US" dirty="0"/>
              <a:t>   </a:t>
            </a:r>
            <a:r>
              <a:rPr lang="en-US" dirty="0" err="1"/>
              <a:t>i</a:t>
            </a:r>
            <a:r>
              <a:rPr lang="en-US" dirty="0"/>
              <a:t>++</a:t>
            </a:r>
          </a:p>
          <a:p>
            <a:pPr marL="228600" lvl="1" eaLnBrk="1" hangingPunct="1">
              <a:lnSpc>
                <a:spcPct val="80000"/>
              </a:lnSpc>
            </a:pPr>
            <a:r>
              <a:rPr lang="en-US" dirty="0"/>
              <a:t>}</a:t>
            </a:r>
          </a:p>
          <a:p>
            <a:pPr marL="228600" lvl="1" eaLnBrk="1" hangingPunct="1">
              <a:lnSpc>
                <a:spcPct val="80000"/>
              </a:lnSpc>
            </a:pPr>
            <a:r>
              <a:rPr lang="en-US" dirty="0"/>
              <a:t>// end script hiding --&gt;</a:t>
            </a:r>
          </a:p>
          <a:p>
            <a:pPr marL="228600" lvl="1" eaLnBrk="1" hangingPunct="1">
              <a:lnSpc>
                <a:spcPct val="80000"/>
              </a:lnSpc>
            </a:pPr>
            <a:r>
              <a:rPr lang="en-US" dirty="0"/>
              <a:t>&lt;/SCRIPT&gt;</a:t>
            </a:r>
          </a:p>
          <a:p>
            <a:pPr marL="228600" lvl="1" eaLnBrk="1" hangingPunct="1">
              <a:lnSpc>
                <a:spcPct val="80000"/>
              </a:lnSpc>
            </a:pPr>
            <a:r>
              <a:rPr lang="en-US" dirty="0"/>
              <a:t>&lt;/HEAD&gt;</a:t>
            </a:r>
          </a:p>
          <a:p>
            <a:pPr marL="228600" lvl="1" eaLnBrk="1" hangingPunct="1">
              <a:lnSpc>
                <a:spcPct val="80000"/>
              </a:lnSpc>
            </a:pPr>
            <a:r>
              <a:rPr lang="en-US" dirty="0"/>
              <a:t>&lt;BODY&gt;&lt;/BODY&gt;</a:t>
            </a:r>
          </a:p>
          <a:p>
            <a:pPr marL="228600" lvl="1" eaLnBrk="1" hangingPunct="1">
              <a:lnSpc>
                <a:spcPct val="80000"/>
              </a:lnSpc>
            </a:pPr>
            <a:r>
              <a:rPr lang="en-US" dirty="0"/>
              <a:t>&lt;/HTML&gt;</a:t>
            </a:r>
          </a:p>
          <a:p>
            <a:pPr marL="228600" lvl="1" eaLnBrk="1" hangingPunct="1">
              <a:lnSpc>
                <a:spcPct val="80000"/>
              </a:lnSpc>
            </a:pPr>
            <a:endParaRPr lang="en-US" dirty="0"/>
          </a:p>
          <a:p>
            <a:pPr eaLnBrk="1" hangingPunct="1">
              <a:lnSpc>
                <a:spcPct val="80000"/>
              </a:lnSpc>
            </a:pPr>
            <a:endParaRPr lang="en-US" dirty="0"/>
          </a:p>
          <a:p>
            <a:pPr eaLnBrk="1" hangingPunct="1">
              <a:lnSpc>
                <a:spcPct val="80000"/>
              </a:lnSpc>
            </a:pPr>
            <a:r>
              <a:rPr lang="en-US" dirty="0"/>
              <a:t>Example 2.3 While Construct</a:t>
            </a:r>
          </a:p>
          <a:p>
            <a:pPr eaLnBrk="1" hangingPunct="1">
              <a:lnSpc>
                <a:spcPct val="80000"/>
              </a:lnSpc>
            </a:pPr>
            <a:r>
              <a:rPr lang="en-US" dirty="0"/>
              <a:t>And it produces the output as in the previous screen shot.</a:t>
            </a:r>
          </a:p>
        </p:txBody>
      </p:sp>
      <p:sp>
        <p:nvSpPr>
          <p:cNvPr id="57353" name="AutoShape 9"/>
          <p:cNvSpPr>
            <a:spLocks noChangeArrowheads="1"/>
          </p:cNvSpPr>
          <p:nvPr/>
        </p:nvSpPr>
        <p:spPr bwMode="auto">
          <a:xfrm>
            <a:off x="2133600" y="4657470"/>
            <a:ext cx="1219200" cy="6096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60463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4"/>
          <p:cNvSpPr>
            <a:spLocks noGrp="1" noChangeArrowheads="1"/>
          </p:cNvSpPr>
          <p:nvPr>
            <p:ph type="body" idx="1"/>
          </p:nvPr>
        </p:nvSpPr>
        <p:spPr/>
        <p:txBody>
          <a:bodyPr/>
          <a:lstStyle/>
          <a:p>
            <a:r>
              <a:rPr lang="en-US"/>
              <a:t>The break statement:</a:t>
            </a:r>
          </a:p>
          <a:p>
            <a:r>
              <a:rPr lang="en-US"/>
              <a:t>This statement is used to break out of the current ‘for’ or ‘while’ loop. Control resumes after the loop, as if it had finished. </a:t>
            </a:r>
          </a:p>
          <a:p>
            <a:r>
              <a:rPr lang="en-US"/>
              <a:t>The continue Statement:</a:t>
            </a:r>
          </a:p>
          <a:p>
            <a:r>
              <a:rPr lang="en-US"/>
              <a:t>This statement continues a ‘for’ or ‘while’ loop without executing the rest of the loop. Control resumes at the next iteration of the loop. </a:t>
            </a:r>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139681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400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0742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6"/>
          <p:cNvSpPr>
            <a:spLocks noGrp="1" noChangeArrowheads="1"/>
          </p:cNvSpPr>
          <p:nvPr>
            <p:ph type="body" idx="1"/>
          </p:nvPr>
        </p:nvSpPr>
        <p:spPr/>
        <p:txBody>
          <a:bodyPr/>
          <a:lstStyle/>
          <a:p>
            <a:r>
              <a:rPr lang="en-US" dirty="0"/>
              <a:t>The function Statement:</a:t>
            </a:r>
          </a:p>
          <a:p>
            <a:r>
              <a:rPr lang="en-US" dirty="0"/>
              <a:t>A function contains some code that will be executed by an event or a call to that function. A function is a set of statements. You can reuse functions within the same script, or in other documents. You define functions at the beginning of a file (in the head section), and call them later in the document.</a:t>
            </a:r>
          </a:p>
          <a:p>
            <a:endParaRPr lang="en-US" dirty="0"/>
          </a:p>
          <a:p>
            <a:r>
              <a:rPr lang="en-US" dirty="0"/>
              <a:t>The syntax of a typical function is as follows:</a:t>
            </a:r>
          </a:p>
          <a:p>
            <a:endParaRPr lang="en-US" dirty="0"/>
          </a:p>
          <a:p>
            <a:r>
              <a:rPr lang="en-US" dirty="0"/>
              <a:t>function </a:t>
            </a:r>
            <a:r>
              <a:rPr lang="en-US" dirty="0" err="1"/>
              <a:t>myfunction</a:t>
            </a:r>
            <a:r>
              <a:rPr lang="en-US" dirty="0"/>
              <a:t>(arg1, arg2, arg3)</a:t>
            </a:r>
          </a:p>
          <a:p>
            <a:endParaRPr lang="en-US" dirty="0"/>
          </a:p>
          <a:p>
            <a:r>
              <a:rPr lang="en-US" dirty="0"/>
              <a:t>{</a:t>
            </a:r>
          </a:p>
          <a:p>
            <a:r>
              <a:rPr lang="en-US" dirty="0"/>
              <a:t>   statements</a:t>
            </a:r>
          </a:p>
          <a:p>
            <a:r>
              <a:rPr lang="en-US" dirty="0"/>
              <a:t>}</a:t>
            </a:r>
          </a:p>
          <a:p>
            <a:endParaRPr lang="en-US" dirty="0"/>
          </a:p>
          <a:p>
            <a:r>
              <a:rPr lang="en-US" dirty="0"/>
              <a:t>How to Call a Function?</a:t>
            </a:r>
          </a:p>
          <a:p>
            <a:r>
              <a:rPr lang="en-US" dirty="0"/>
              <a:t>A function is not executed before it is called. You can call a function containing arguments:</a:t>
            </a:r>
          </a:p>
          <a:p>
            <a:endParaRPr lang="en-US" dirty="0"/>
          </a:p>
          <a:p>
            <a:endParaRPr lang="en-US" dirty="0"/>
          </a:p>
          <a:p>
            <a:endParaRPr lang="en-US" dirty="0"/>
          </a:p>
          <a:p>
            <a:r>
              <a:rPr lang="en-US" dirty="0" err="1"/>
              <a:t>myfunction</a:t>
            </a:r>
            <a:r>
              <a:rPr lang="en-US" dirty="0"/>
              <a:t>(“abc”,”xyz”,4)</a:t>
            </a:r>
          </a:p>
          <a:p>
            <a:r>
              <a:rPr lang="en-US" dirty="0"/>
              <a:t>or without arguments:</a:t>
            </a:r>
          </a:p>
          <a:p>
            <a:r>
              <a:rPr lang="en-US" dirty="0" err="1"/>
              <a:t>myfunction</a:t>
            </a:r>
            <a:r>
              <a:rPr lang="en-US" dirty="0"/>
              <a:t>()</a:t>
            </a:r>
          </a:p>
          <a:p>
            <a:endParaRPr lang="en-US" dirty="0"/>
          </a:p>
        </p:txBody>
      </p:sp>
      <p:sp>
        <p:nvSpPr>
          <p:cNvPr id="60422" name="AutoShape 8"/>
          <p:cNvSpPr>
            <a:spLocks noChangeArrowheads="1"/>
          </p:cNvSpPr>
          <p:nvPr/>
        </p:nvSpPr>
        <p:spPr bwMode="auto">
          <a:xfrm>
            <a:off x="2011680" y="5966460"/>
            <a:ext cx="4598670" cy="943247"/>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a:p>
        </p:txBody>
      </p:sp>
      <p:sp>
        <p:nvSpPr>
          <p:cNvPr id="60424" name="AutoShape 8"/>
          <p:cNvSpPr>
            <a:spLocks noChangeArrowheads="1"/>
          </p:cNvSpPr>
          <p:nvPr/>
        </p:nvSpPr>
        <p:spPr bwMode="auto">
          <a:xfrm>
            <a:off x="1987617" y="7258224"/>
            <a:ext cx="2286000" cy="688181"/>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629151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6"/>
          <p:cNvSpPr>
            <a:spLocks noGrp="1" noChangeArrowheads="1"/>
          </p:cNvSpPr>
          <p:nvPr>
            <p:ph type="body" idx="1"/>
          </p:nvPr>
        </p:nvSpPr>
        <p:spPr/>
        <p:txBody>
          <a:bodyPr/>
          <a:lstStyle/>
          <a:p>
            <a:r>
              <a:rPr lang="en-US"/>
              <a:t>Using the arguments Array </a:t>
            </a:r>
          </a:p>
          <a:p>
            <a:r>
              <a:rPr lang="en-US"/>
              <a:t>The arguments of a function are maintained in an array. Within a function, you can address the parameters passed to it as follows: </a:t>
            </a:r>
          </a:p>
          <a:p>
            <a:r>
              <a:rPr lang="en-US"/>
              <a:t>arguments[i]</a:t>
            </a:r>
            <a:br>
              <a:rPr lang="en-US"/>
            </a:br>
            <a:r>
              <a:rPr lang="en-US"/>
              <a:t>functionName.arguments[i]</a:t>
            </a:r>
          </a:p>
          <a:p>
            <a:r>
              <a:rPr lang="en-US"/>
              <a:t>where i is the ordinal number of the argument, starting at zero. So, the first argument passed to a function would be arguments[0]. The total number of arguments is indicated by arguments.length. Using the arguments array, you can call a function with more arguments than it is formally declared to accept. This is often useful if you don't know in advance how many arguments will be passed to the function. You can use arguments.length to determine the number of arguments actually passed to the function, and then treat each argument using the arguments array. </a:t>
            </a:r>
          </a:p>
          <a:p>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501293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6"/>
          <p:cNvSpPr>
            <a:spLocks noGrp="1" noChangeArrowheads="1"/>
          </p:cNvSpPr>
          <p:nvPr>
            <p:ph type="body" idx="1"/>
          </p:nvPr>
        </p:nvSpPr>
        <p:spPr/>
        <p:txBody>
          <a:bodyPr/>
          <a:lstStyle/>
          <a:p>
            <a:r>
              <a:rPr lang="en-US"/>
              <a:t>For example, consider a function that concatenates several strings. The only formal argument for the function is a string that specifies the characters that separate the items to concatenate. The function is defined as shown on the slide.</a:t>
            </a:r>
          </a:p>
          <a:p>
            <a:r>
              <a:rPr lang="en-US"/>
              <a:t>You can pass any number of arguments to this function, and it creates a list using each argument as an item in the list. </a:t>
            </a:r>
          </a:p>
          <a:p>
            <a:endParaRPr lang="en-US"/>
          </a:p>
          <a:p>
            <a:endParaRPr lang="en-US"/>
          </a:p>
          <a:p>
            <a:r>
              <a:rPr lang="en-US"/>
              <a:t>// returns "red, orange, blue, "</a:t>
            </a:r>
            <a:br>
              <a:rPr lang="en-US"/>
            </a:br>
            <a:r>
              <a:rPr lang="en-US"/>
              <a:t>myConcat(", ","red","orange","blue“)</a:t>
            </a:r>
          </a:p>
          <a:p>
            <a:r>
              <a:rPr lang="en-US"/>
              <a:t>// returns "elephant; giraffe; lion; cheetah;"</a:t>
            </a:r>
            <a:br>
              <a:rPr lang="en-US"/>
            </a:br>
            <a:r>
              <a:rPr lang="en-US"/>
              <a:t>myConcat("; ","elephant","giraffe","lion", "cheetah“)</a:t>
            </a:r>
          </a:p>
          <a:p>
            <a:r>
              <a:rPr lang="en-US"/>
              <a:t>// returns "sage. basil. oregano. pepper. parsley. "</a:t>
            </a:r>
            <a:br>
              <a:rPr lang="en-US"/>
            </a:br>
            <a:r>
              <a:rPr lang="en-US"/>
              <a:t>myConcat(". ","sage","basil","oregano", "pepper", "parsley")</a:t>
            </a:r>
          </a:p>
          <a:p>
            <a:endParaRPr lang="en-US"/>
          </a:p>
          <a:p>
            <a:endParaRPr lang="en-US" dirty="0"/>
          </a:p>
        </p:txBody>
      </p:sp>
      <p:sp>
        <p:nvSpPr>
          <p:cNvPr id="62471" name="AutoShape 7"/>
          <p:cNvSpPr>
            <a:spLocks noChangeArrowheads="1"/>
          </p:cNvSpPr>
          <p:nvPr/>
        </p:nvSpPr>
        <p:spPr bwMode="auto">
          <a:xfrm>
            <a:off x="1882775" y="5297304"/>
            <a:ext cx="3810000" cy="12954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solidFill>
                <a:srgbClr val="990000"/>
              </a:solidFill>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916435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AutoShape 8"/>
          <p:cNvSpPr>
            <a:spLocks noChangeArrowheads="1"/>
          </p:cNvSpPr>
          <p:nvPr/>
        </p:nvSpPr>
        <p:spPr bwMode="auto">
          <a:xfrm>
            <a:off x="2016125" y="7382896"/>
            <a:ext cx="3429000" cy="7620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63493" name="Rectangle 6"/>
          <p:cNvSpPr>
            <a:spLocks noGrp="1" noChangeArrowheads="1"/>
          </p:cNvSpPr>
          <p:nvPr>
            <p:ph type="body" idx="1"/>
          </p:nvPr>
        </p:nvSpPr>
        <p:spPr/>
        <p:txBody>
          <a:bodyPr/>
          <a:lstStyle/>
          <a:p>
            <a:r>
              <a:rPr lang="en-US"/>
              <a:t>Predefined Functions:</a:t>
            </a:r>
          </a:p>
          <a:p>
            <a:r>
              <a:rPr lang="en-US"/>
              <a:t>JavaScript has several top-level predefined functions: </a:t>
            </a:r>
          </a:p>
          <a:p>
            <a:r>
              <a:rPr lang="en-US"/>
              <a:t>Eval, isFinite, isNaN, parseInt and parseFloat, Number and String </a:t>
            </a:r>
          </a:p>
          <a:p>
            <a:endParaRPr lang="en-US"/>
          </a:p>
          <a:p>
            <a:r>
              <a:rPr lang="en-US"/>
              <a:t>eval Function </a:t>
            </a:r>
          </a:p>
          <a:p>
            <a:r>
              <a:rPr lang="en-US"/>
              <a:t>The eval function evaluates a string of JavaScript code without reference to a particular object. The syntax of eval is: </a:t>
            </a:r>
          </a:p>
          <a:p>
            <a:r>
              <a:rPr lang="en-US"/>
              <a:t>eval(expr) where expr is a string to be evaluated. </a:t>
            </a:r>
          </a:p>
          <a:p>
            <a:r>
              <a:rPr lang="en-US"/>
              <a:t>If the string represents an expression, eval evaluates the expression. If the argument represents one or more JavaScript statements, eval performs the statements. Do not call eval to evaluate an arithmetic expression; JavaScript evaluates arithmetic expressions automatically. </a:t>
            </a:r>
          </a:p>
          <a:p>
            <a:endParaRPr lang="en-US"/>
          </a:p>
          <a:p>
            <a:r>
              <a:rPr lang="en-US"/>
              <a:t> isFinite Function </a:t>
            </a:r>
          </a:p>
          <a:p>
            <a:r>
              <a:rPr lang="en-US"/>
              <a:t>The isFinite function evaluates an argument to determine whether it is a finite number. The syntax of isFinite is: </a:t>
            </a:r>
          </a:p>
          <a:p>
            <a:r>
              <a:rPr lang="en-US"/>
              <a:t>isFinite(number) where number is the number to evaluate. </a:t>
            </a:r>
          </a:p>
          <a:p>
            <a:r>
              <a:rPr lang="en-US"/>
              <a:t>If the argument is NaN, positive infinity or negative infinity, this method returns false, otherwise it returns true. The following code checks client input to determine whether it is a finite number. </a:t>
            </a:r>
          </a:p>
          <a:p>
            <a:endParaRPr lang="en-US"/>
          </a:p>
          <a:p>
            <a:pPr lvl="1"/>
            <a:r>
              <a:rPr lang="en-US"/>
              <a:t>if(isFinite(ClientInput) == true)</a:t>
            </a:r>
            <a:br>
              <a:rPr lang="en-US"/>
            </a:br>
            <a:r>
              <a:rPr lang="en-US"/>
              <a:t>{</a:t>
            </a:r>
            <a:br>
              <a:rPr lang="en-US"/>
            </a:br>
            <a:r>
              <a:rPr lang="en-US"/>
              <a:t>   /* take specific steps */</a:t>
            </a:r>
            <a:br>
              <a:rPr lang="en-US"/>
            </a:br>
            <a:r>
              <a:rPr lang="en-US"/>
              <a:t>}</a:t>
            </a:r>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023758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6"/>
          <p:cNvSpPr>
            <a:spLocks noGrp="1" noChangeArrowheads="1"/>
          </p:cNvSpPr>
          <p:nvPr>
            <p:ph type="body" idx="1"/>
          </p:nvPr>
        </p:nvSpPr>
        <p:spPr/>
        <p:txBody>
          <a:bodyPr/>
          <a:lstStyle/>
          <a:p>
            <a:r>
              <a:rPr lang="en-US" dirty="0" err="1"/>
              <a:t>isNaN</a:t>
            </a:r>
            <a:r>
              <a:rPr lang="en-US" dirty="0"/>
              <a:t> Functions:</a:t>
            </a:r>
          </a:p>
          <a:p>
            <a:r>
              <a:rPr lang="en-US" dirty="0"/>
              <a:t>The </a:t>
            </a:r>
            <a:r>
              <a:rPr lang="en-US" dirty="0" err="1"/>
              <a:t>isNaN</a:t>
            </a:r>
            <a:r>
              <a:rPr lang="en-US" dirty="0"/>
              <a:t> function evaluates an argument to determine if it is "</a:t>
            </a:r>
            <a:r>
              <a:rPr lang="en-US" dirty="0" err="1"/>
              <a:t>NaN</a:t>
            </a:r>
            <a:r>
              <a:rPr lang="en-US" dirty="0"/>
              <a:t>" (not a number). The syntax of </a:t>
            </a:r>
            <a:r>
              <a:rPr lang="en-US" dirty="0" err="1"/>
              <a:t>isNaN</a:t>
            </a:r>
            <a:r>
              <a:rPr lang="en-US" dirty="0"/>
              <a:t> is: </a:t>
            </a:r>
          </a:p>
          <a:p>
            <a:endParaRPr lang="en-US" dirty="0"/>
          </a:p>
          <a:p>
            <a:r>
              <a:rPr lang="en-US" dirty="0" err="1"/>
              <a:t>isNaN</a:t>
            </a:r>
            <a:r>
              <a:rPr lang="en-US" dirty="0"/>
              <a:t>(</a:t>
            </a:r>
            <a:r>
              <a:rPr lang="en-US" dirty="0" err="1"/>
              <a:t>testValue</a:t>
            </a:r>
            <a:r>
              <a:rPr lang="en-US" dirty="0"/>
              <a:t>)</a:t>
            </a:r>
          </a:p>
          <a:p>
            <a:endParaRPr lang="en-US" dirty="0"/>
          </a:p>
          <a:p>
            <a:r>
              <a:rPr lang="en-US" dirty="0"/>
              <a:t>where </a:t>
            </a:r>
            <a:r>
              <a:rPr lang="en-US" dirty="0" err="1"/>
              <a:t>testValue</a:t>
            </a:r>
            <a:r>
              <a:rPr lang="en-US" dirty="0"/>
              <a:t> is the value you want to evaluate. </a:t>
            </a:r>
          </a:p>
          <a:p>
            <a:r>
              <a:rPr lang="en-US" dirty="0"/>
              <a:t>The </a:t>
            </a:r>
            <a:r>
              <a:rPr lang="en-US" dirty="0" err="1"/>
              <a:t>parseFloat</a:t>
            </a:r>
            <a:r>
              <a:rPr lang="en-US" dirty="0"/>
              <a:t> and </a:t>
            </a:r>
            <a:r>
              <a:rPr lang="en-US" dirty="0" err="1"/>
              <a:t>parseInt</a:t>
            </a:r>
            <a:r>
              <a:rPr lang="en-US" dirty="0"/>
              <a:t> functions return "</a:t>
            </a:r>
            <a:r>
              <a:rPr lang="en-US" dirty="0" err="1"/>
              <a:t>NaN</a:t>
            </a:r>
            <a:r>
              <a:rPr lang="en-US" dirty="0"/>
              <a:t>" when they evaluate a value that is not a number. </a:t>
            </a:r>
            <a:r>
              <a:rPr lang="en-US" dirty="0" err="1"/>
              <a:t>isNaN</a:t>
            </a:r>
            <a:r>
              <a:rPr lang="en-US" dirty="0"/>
              <a:t> returns true if passed "</a:t>
            </a:r>
            <a:r>
              <a:rPr lang="en-US" dirty="0" err="1"/>
              <a:t>NaN</a:t>
            </a:r>
            <a:r>
              <a:rPr lang="en-US" dirty="0"/>
              <a:t>," and false otherwise.</a:t>
            </a:r>
          </a:p>
          <a:p>
            <a:r>
              <a:rPr lang="en-US" dirty="0"/>
              <a:t> </a:t>
            </a:r>
          </a:p>
          <a:p>
            <a:r>
              <a:rPr lang="en-US" dirty="0"/>
              <a:t>The following code evaluates </a:t>
            </a:r>
            <a:r>
              <a:rPr lang="en-US" dirty="0" err="1"/>
              <a:t>floatValue</a:t>
            </a:r>
            <a:r>
              <a:rPr lang="en-US" dirty="0"/>
              <a:t> to determine if it is a number and then calls a procedure accordingly: </a:t>
            </a:r>
          </a:p>
          <a:p>
            <a:endParaRPr lang="en-US" dirty="0"/>
          </a:p>
          <a:p>
            <a:r>
              <a:rPr lang="en-US" dirty="0"/>
              <a:t>   </a:t>
            </a:r>
            <a:r>
              <a:rPr lang="en-US" dirty="0" err="1"/>
              <a:t>floatValue</a:t>
            </a:r>
            <a:r>
              <a:rPr lang="en-US" dirty="0"/>
              <a:t>=</a:t>
            </a:r>
            <a:r>
              <a:rPr lang="en-US" dirty="0" err="1"/>
              <a:t>parseFloat</a:t>
            </a:r>
            <a:r>
              <a:rPr lang="en-US" dirty="0"/>
              <a:t>(</a:t>
            </a:r>
            <a:r>
              <a:rPr lang="en-US" dirty="0" err="1"/>
              <a:t>toFloat</a:t>
            </a:r>
            <a:r>
              <a:rPr lang="en-US" dirty="0"/>
              <a:t>)</a:t>
            </a:r>
          </a:p>
          <a:p>
            <a:pPr lvl="1"/>
            <a:r>
              <a:rPr lang="en-US" dirty="0"/>
              <a:t>if (</a:t>
            </a:r>
            <a:r>
              <a:rPr lang="en-US" dirty="0" err="1"/>
              <a:t>isNaN</a:t>
            </a:r>
            <a:r>
              <a:rPr lang="en-US" dirty="0"/>
              <a:t>(</a:t>
            </a:r>
            <a:r>
              <a:rPr lang="en-US" dirty="0" err="1"/>
              <a:t>floatValue</a:t>
            </a:r>
            <a:r>
              <a:rPr lang="en-US" dirty="0"/>
              <a:t>)) {</a:t>
            </a:r>
            <a:br>
              <a:rPr lang="en-US" dirty="0"/>
            </a:br>
            <a:r>
              <a:rPr lang="en-US" dirty="0"/>
              <a:t>   </a:t>
            </a:r>
            <a:r>
              <a:rPr lang="en-US" dirty="0" err="1"/>
              <a:t>notFloat</a:t>
            </a:r>
            <a:r>
              <a:rPr lang="en-US" dirty="0"/>
              <a:t>()</a:t>
            </a:r>
            <a:br>
              <a:rPr lang="en-US" dirty="0"/>
            </a:br>
            <a:r>
              <a:rPr lang="en-US" dirty="0"/>
              <a:t>} else {</a:t>
            </a:r>
            <a:br>
              <a:rPr lang="en-US" dirty="0"/>
            </a:br>
            <a:r>
              <a:rPr lang="en-US" dirty="0"/>
              <a:t>   </a:t>
            </a:r>
            <a:r>
              <a:rPr lang="en-US" dirty="0" err="1"/>
              <a:t>isFloat</a:t>
            </a:r>
            <a:r>
              <a:rPr lang="en-US" dirty="0"/>
              <a:t>()</a:t>
            </a:r>
            <a:br>
              <a:rPr lang="en-US" dirty="0"/>
            </a:br>
            <a:r>
              <a:rPr lang="en-US" dirty="0"/>
              <a:t>}</a:t>
            </a:r>
          </a:p>
        </p:txBody>
      </p:sp>
      <p:sp>
        <p:nvSpPr>
          <p:cNvPr id="64518" name="AutoShape 11"/>
          <p:cNvSpPr>
            <a:spLocks noChangeArrowheads="1"/>
          </p:cNvSpPr>
          <p:nvPr/>
        </p:nvSpPr>
        <p:spPr bwMode="auto">
          <a:xfrm>
            <a:off x="2016125" y="6358974"/>
            <a:ext cx="2590800" cy="10668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Arial" pitchFamily="34" charset="0"/>
              <a:cs typeface="Arial" pitchFamily="34" charset="0"/>
            </a:endParaRPr>
          </a:p>
        </p:txBody>
      </p:sp>
      <p:sp>
        <p:nvSpPr>
          <p:cNvPr id="64519" name="AutoShape 12"/>
          <p:cNvSpPr>
            <a:spLocks noChangeArrowheads="1"/>
          </p:cNvSpPr>
          <p:nvPr/>
        </p:nvSpPr>
        <p:spPr bwMode="auto">
          <a:xfrm>
            <a:off x="2037347" y="4797046"/>
            <a:ext cx="1143000" cy="369369"/>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20858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Grp="1" noRot="1" noChangeAspect="1" noChangeArrowheads="1" noTextEdit="1"/>
          </p:cNvSpPr>
          <p:nvPr>
            <p:ph type="sldImg"/>
          </p:nvPr>
        </p:nvSpPr>
        <p:spPr>
          <a:xfrm>
            <a:off x="1970088" y="839788"/>
            <a:ext cx="4670425" cy="3503612"/>
          </a:xfrm>
          <a:ln/>
        </p:spPr>
      </p:sp>
      <p:sp>
        <p:nvSpPr>
          <p:cNvPr id="65541" name="Rectangle 6"/>
          <p:cNvSpPr>
            <a:spLocks noGrp="1" noChangeArrowheads="1"/>
          </p:cNvSpPr>
          <p:nvPr>
            <p:ph type="body" idx="1"/>
          </p:nvPr>
        </p:nvSpPr>
        <p:spPr>
          <a:xfrm>
            <a:off x="2016125" y="4548127"/>
            <a:ext cx="4419600" cy="39166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just" eaLnBrk="1" hangingPunct="1"/>
            <a:r>
              <a:rPr lang="en-US" b="1" u="sng" dirty="0" err="1"/>
              <a:t>parseInt</a:t>
            </a:r>
            <a:r>
              <a:rPr lang="en-US" b="1" u="sng" dirty="0"/>
              <a:t> and </a:t>
            </a:r>
            <a:r>
              <a:rPr lang="en-US" b="1" u="sng" dirty="0" err="1"/>
              <a:t>parseFloat</a:t>
            </a:r>
            <a:r>
              <a:rPr lang="en-US" b="1" u="sng" dirty="0"/>
              <a:t> Functions:</a:t>
            </a:r>
          </a:p>
          <a:p>
            <a:pPr algn="just" eaLnBrk="1" hangingPunct="1"/>
            <a:r>
              <a:rPr lang="en-US" dirty="0"/>
              <a:t>The two "parse" functions, </a:t>
            </a:r>
            <a:r>
              <a:rPr lang="en-US" dirty="0" err="1"/>
              <a:t>parseInt</a:t>
            </a:r>
            <a:r>
              <a:rPr lang="en-US" dirty="0"/>
              <a:t> and </a:t>
            </a:r>
            <a:r>
              <a:rPr lang="en-US" dirty="0" err="1"/>
              <a:t>parseFloat</a:t>
            </a:r>
            <a:r>
              <a:rPr lang="en-US" dirty="0"/>
              <a:t>, return a numeric value when given a string as an argument. </a:t>
            </a:r>
          </a:p>
          <a:p>
            <a:pPr algn="just" eaLnBrk="1" hangingPunct="1"/>
            <a:r>
              <a:rPr lang="en-US" dirty="0"/>
              <a:t>The syntax of </a:t>
            </a:r>
            <a:r>
              <a:rPr lang="en-US" dirty="0" err="1"/>
              <a:t>parseFloat</a:t>
            </a:r>
            <a:r>
              <a:rPr lang="en-US" dirty="0"/>
              <a:t> is: </a:t>
            </a:r>
          </a:p>
          <a:p>
            <a:pPr algn="just" eaLnBrk="1" hangingPunct="1"/>
            <a:r>
              <a:rPr lang="en-US" dirty="0" err="1"/>
              <a:t>parseFloat</a:t>
            </a:r>
            <a:r>
              <a:rPr lang="en-US" dirty="0"/>
              <a:t>(</a:t>
            </a:r>
            <a:r>
              <a:rPr lang="en-US" i="1" dirty="0" err="1"/>
              <a:t>str</a:t>
            </a:r>
            <a:r>
              <a:rPr lang="en-US" dirty="0"/>
              <a:t>)</a:t>
            </a:r>
          </a:p>
          <a:p>
            <a:pPr algn="just" eaLnBrk="1" hangingPunct="1"/>
            <a:r>
              <a:rPr lang="en-US" dirty="0"/>
              <a:t>where </a:t>
            </a:r>
            <a:r>
              <a:rPr lang="en-US" dirty="0" err="1"/>
              <a:t>parseFloat</a:t>
            </a:r>
            <a:r>
              <a:rPr lang="en-US" dirty="0"/>
              <a:t> parses its argument, the string </a:t>
            </a:r>
            <a:r>
              <a:rPr lang="en-US" dirty="0" err="1"/>
              <a:t>str</a:t>
            </a:r>
            <a:r>
              <a:rPr lang="en-US" dirty="0"/>
              <a:t>, and attempts to return a floating-point number. If it encounters a character other than a sign (+ or -), a numeral (0-9), a decimal point, or an exponent, then it returns the value up to that point and ignores that character and all succeeding characters. If the first character cannot be converted to a number, it returns "</a:t>
            </a:r>
            <a:r>
              <a:rPr lang="en-US" dirty="0" err="1"/>
              <a:t>NaN</a:t>
            </a:r>
            <a:r>
              <a:rPr lang="en-US" dirty="0"/>
              <a:t>" (not a number).</a:t>
            </a:r>
          </a:p>
          <a:p>
            <a:pPr algn="just" eaLnBrk="1" hangingPunct="1"/>
            <a:r>
              <a:rPr lang="en-US" dirty="0"/>
              <a:t>The syntax of </a:t>
            </a:r>
            <a:r>
              <a:rPr lang="en-US" dirty="0" err="1"/>
              <a:t>parseInt</a:t>
            </a:r>
            <a:r>
              <a:rPr lang="en-US" dirty="0"/>
              <a:t> is:</a:t>
            </a:r>
          </a:p>
          <a:p>
            <a:pPr algn="just" eaLnBrk="1" hangingPunct="1"/>
            <a:r>
              <a:rPr lang="en-US" dirty="0" err="1"/>
              <a:t>parseInt</a:t>
            </a:r>
            <a:r>
              <a:rPr lang="en-US" dirty="0"/>
              <a:t>(</a:t>
            </a:r>
            <a:r>
              <a:rPr lang="en-US" dirty="0" err="1"/>
              <a:t>str</a:t>
            </a:r>
            <a:r>
              <a:rPr lang="en-US" dirty="0"/>
              <a:t> [, radix])</a:t>
            </a:r>
          </a:p>
          <a:p>
            <a:pPr algn="just" eaLnBrk="1" hangingPunct="1"/>
            <a:r>
              <a:rPr lang="en-US" dirty="0"/>
              <a:t>where </a:t>
            </a:r>
            <a:r>
              <a:rPr lang="en-US" dirty="0" err="1"/>
              <a:t>parseInt</a:t>
            </a:r>
            <a:r>
              <a:rPr lang="en-US" dirty="0"/>
              <a:t> parses its first argument, the string </a:t>
            </a:r>
            <a:r>
              <a:rPr lang="en-US" dirty="0" err="1"/>
              <a:t>str</a:t>
            </a:r>
            <a:r>
              <a:rPr lang="en-US" dirty="0"/>
              <a:t>, and attempts to return an integer of the specified radix (base), indicated by the second, optional argument, radix. For example, a radix of ten indicates to convert to a decimal number, eight octal, sixteen hexadecimal, and so on. For radixes above ten, the letters of the alphabet indicate numerals greater than nine. For example, for hexadecimal numbers (base 16), A through F are used. </a:t>
            </a:r>
          </a:p>
          <a:p>
            <a:pPr algn="just" eaLnBrk="1" hangingPunct="1"/>
            <a:r>
              <a:rPr lang="en-US" dirty="0"/>
              <a:t>If </a:t>
            </a:r>
            <a:r>
              <a:rPr lang="en-US" dirty="0" err="1"/>
              <a:t>parseInt</a:t>
            </a:r>
            <a:r>
              <a:rPr lang="en-US" dirty="0"/>
              <a:t> encounters a character that is not a numeral in the specified radix, it ignores it and all succeeding characters and returns the integer value parsed up to that point. If the first character cannot be converted to a number in the specified radix, it returns "</a:t>
            </a:r>
            <a:r>
              <a:rPr lang="en-US" dirty="0" err="1"/>
              <a:t>NaN</a:t>
            </a:r>
            <a:r>
              <a:rPr lang="en-US" dirty="0"/>
              <a:t>." The </a:t>
            </a:r>
            <a:r>
              <a:rPr lang="en-US" dirty="0" err="1"/>
              <a:t>parseInt</a:t>
            </a:r>
            <a:r>
              <a:rPr lang="en-US" dirty="0"/>
              <a:t> function truncates the string to integer values. </a:t>
            </a:r>
          </a:p>
        </p:txBody>
      </p:sp>
    </p:spTree>
    <p:extLst>
      <p:ext uri="{BB962C8B-B14F-4D97-AF65-F5344CB8AC3E}">
        <p14:creationId xmlns:p14="http://schemas.microsoft.com/office/powerpoint/2010/main" val="4200191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6"/>
          <p:cNvSpPr>
            <a:spLocks noGrp="1" noChangeArrowheads="1"/>
          </p:cNvSpPr>
          <p:nvPr>
            <p:ph type="body" idx="1"/>
          </p:nvPr>
        </p:nvSpPr>
        <p:spPr/>
        <p:txBody>
          <a:bodyPr/>
          <a:lstStyle/>
          <a:p>
            <a:r>
              <a:rPr lang="en-US"/>
              <a:t>Number and String Functions:</a:t>
            </a:r>
          </a:p>
          <a:p>
            <a:r>
              <a:rPr lang="en-US"/>
              <a:t>The Number and String functions let you convert an object to a number or a string. The syntax of these functions is:  </a:t>
            </a:r>
          </a:p>
          <a:p>
            <a:r>
              <a:rPr lang="en-US"/>
              <a:t>Number(objRef)</a:t>
            </a:r>
            <a:br>
              <a:rPr lang="en-US"/>
            </a:br>
            <a:r>
              <a:rPr lang="en-US"/>
              <a:t>String(objRef)</a:t>
            </a:r>
          </a:p>
          <a:p>
            <a:r>
              <a:rPr lang="en-US"/>
              <a:t>where objRef is an object reference. The following example converts the Date object to a readable string. </a:t>
            </a:r>
          </a:p>
          <a:p>
            <a:r>
              <a:rPr lang="en-US"/>
              <a:t>D = new Date (430054663215)</a:t>
            </a:r>
            <a:br>
              <a:rPr lang="en-US"/>
            </a:br>
            <a:r>
              <a:rPr lang="en-US"/>
              <a:t>// The following returns</a:t>
            </a:r>
            <a:br>
              <a:rPr lang="en-US"/>
            </a:br>
            <a:r>
              <a:rPr lang="en-US"/>
              <a:t>// "Thu Aug 18 04:37:43 GMT-0700 (Pacific Daylight Time) 1983"</a:t>
            </a:r>
            <a:br>
              <a:rPr lang="en-US"/>
            </a:br>
            <a:r>
              <a:rPr lang="en-US"/>
              <a:t>x = String(D)</a:t>
            </a:r>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373662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4"/>
          <p:cNvSpPr>
            <a:spLocks noGrp="1" noChangeArrowheads="1"/>
          </p:cNvSpPr>
          <p:nvPr>
            <p:ph type="body" idx="1"/>
          </p:nvPr>
        </p:nvSpPr>
        <p:spPr/>
        <p:txBody>
          <a:bodyPr/>
          <a:lstStyle/>
          <a:p>
            <a:r>
              <a:rPr lang="en-US" dirty="0"/>
              <a:t>Scope of Variables:</a:t>
            </a:r>
          </a:p>
          <a:p>
            <a:r>
              <a:rPr lang="en-US" dirty="0"/>
              <a:t>JavaScript supports two variable scopes:</a:t>
            </a:r>
          </a:p>
          <a:p>
            <a:r>
              <a:rPr lang="en-US" dirty="0"/>
              <a:t>	Global variables </a:t>
            </a:r>
          </a:p>
          <a:p>
            <a:r>
              <a:rPr lang="en-US" dirty="0"/>
              <a:t>	Local variables </a:t>
            </a:r>
          </a:p>
          <a:p>
            <a:r>
              <a:rPr lang="en-US" dirty="0"/>
              <a:t>The local variable applies only within a function and limits the scope of the variable to that function. To declare a local variable, the variable name must be preceded by </a:t>
            </a:r>
            <a:r>
              <a:rPr lang="en-US" dirty="0" err="1"/>
              <a:t>var</a:t>
            </a:r>
            <a:r>
              <a:rPr lang="en-US" dirty="0"/>
              <a:t>, as shown following: </a:t>
            </a:r>
          </a:p>
          <a:p>
            <a:endParaRPr lang="en-US" dirty="0"/>
          </a:p>
          <a:p>
            <a:r>
              <a:rPr lang="en-US" dirty="0" err="1"/>
              <a:t>var</a:t>
            </a:r>
            <a:r>
              <a:rPr lang="en-US" dirty="0"/>
              <a:t> </a:t>
            </a:r>
            <a:r>
              <a:rPr lang="en-US" dirty="0" err="1"/>
              <a:t>MaxValue</a:t>
            </a:r>
            <a:r>
              <a:rPr lang="en-US" dirty="0"/>
              <a:t>=0;</a:t>
            </a:r>
          </a:p>
          <a:p>
            <a:endParaRPr lang="en-US" dirty="0"/>
          </a:p>
          <a:p>
            <a:r>
              <a:rPr lang="en-US" dirty="0"/>
              <a:t>Any variable declaration that is not within a function, is treated as a global variable. The syntax to declare a global variable is the same as that for local variable.</a:t>
            </a:r>
          </a:p>
        </p:txBody>
      </p:sp>
      <p:sp>
        <p:nvSpPr>
          <p:cNvPr id="67590" name="AutoShape 5"/>
          <p:cNvSpPr>
            <a:spLocks noChangeArrowheads="1"/>
          </p:cNvSpPr>
          <p:nvPr/>
        </p:nvSpPr>
        <p:spPr bwMode="auto">
          <a:xfrm>
            <a:off x="2028323" y="5486708"/>
            <a:ext cx="1295400" cy="214313"/>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4210922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p:txBody>
          <a:bodyPr/>
          <a:lstStyle/>
          <a:p>
            <a:r>
              <a:rPr lang="en-US"/>
              <a:t>Using Global and Local Variables:</a:t>
            </a:r>
          </a:p>
          <a:p>
            <a:r>
              <a:rPr lang="en-US"/>
              <a:t>You can choose between local and Global variables by using the following guidelines :</a:t>
            </a:r>
          </a:p>
          <a:p>
            <a:r>
              <a:rPr lang="en-US"/>
              <a:t>If the value of a variable is meant to be used by any part of the program, both inside and outside functions, the variable should be declared outside any function. This has the effect of making it global and modifiable by any part of the program. The best place to declare global variables is in the &lt;head&gt; block of the HTML document.</a:t>
            </a:r>
          </a:p>
          <a:p>
            <a:r>
              <a:rPr lang="en-US"/>
              <a:t>If the variable is needed only within a particular function, the variable should be   declared inside that function.</a:t>
            </a:r>
          </a:p>
          <a:p>
            <a:r>
              <a:rPr lang="en-US"/>
              <a:t>If you want the value of a variable to be modified only by the main script of a single function, but you need to use it in another function, pass the variable as an argument to that function. This has the effect of making a copy of the variable and assigning its value to the argument. As the function works and modifies its own copy of the variable, it will not effect the original. Argument variables are automatically declared as local to that function. Even if the argument has the same name as the variable being passed, making changes to it does not effect the variable that was passed. The only exception to this is objects. When an object is passed as an argument, it is passed by reference as opposed to being passed by value. Instead of making a copy of the object, the function uses the original object. Changes made to an object’s properties within the function have an effect on the original object.</a:t>
            </a:r>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663342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AutoShape 4"/>
          <p:cNvSpPr>
            <a:spLocks noChangeArrowheads="1"/>
          </p:cNvSpPr>
          <p:nvPr/>
        </p:nvSpPr>
        <p:spPr bwMode="auto">
          <a:xfrm>
            <a:off x="2043641" y="634280"/>
            <a:ext cx="4495800" cy="7754522"/>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Arial" pitchFamily="34" charset="0"/>
              <a:cs typeface="Arial" pitchFamily="34" charset="0"/>
            </a:endParaRPr>
          </a:p>
        </p:txBody>
      </p:sp>
      <p:sp>
        <p:nvSpPr>
          <p:cNvPr id="69636" name="Rectangle 3"/>
          <p:cNvSpPr>
            <a:spLocks noGrp="1" noChangeArrowheads="1"/>
          </p:cNvSpPr>
          <p:nvPr>
            <p:ph type="body" idx="1"/>
          </p:nvPr>
        </p:nvSpPr>
        <p:spPr>
          <a:xfrm>
            <a:off x="2133600" y="633413"/>
            <a:ext cx="4419600" cy="792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lnSpc>
                <a:spcPct val="80000"/>
              </a:lnSpc>
            </a:pPr>
            <a:endParaRPr lang="en-US" sz="1100" dirty="0"/>
          </a:p>
          <a:p>
            <a:pPr eaLnBrk="1" hangingPunct="1">
              <a:lnSpc>
                <a:spcPct val="80000"/>
              </a:lnSpc>
            </a:pPr>
            <a:endParaRPr lang="en-US" sz="1100" dirty="0"/>
          </a:p>
          <a:p>
            <a:pPr eaLnBrk="1" hangingPunct="1">
              <a:lnSpc>
                <a:spcPct val="80000"/>
              </a:lnSpc>
            </a:pPr>
            <a:endParaRPr lang="en-US" sz="1100" dirty="0"/>
          </a:p>
          <a:p>
            <a:pPr eaLnBrk="1" hangingPunct="1">
              <a:lnSpc>
                <a:spcPct val="80000"/>
              </a:lnSpc>
            </a:pPr>
            <a:endParaRPr lang="en-US" sz="1100" dirty="0"/>
          </a:p>
          <a:p>
            <a:pPr eaLnBrk="1" hangingPunct="1">
              <a:lnSpc>
                <a:spcPct val="80000"/>
              </a:lnSpc>
            </a:pPr>
            <a:endParaRPr lang="en-US" sz="1100" dirty="0"/>
          </a:p>
          <a:p>
            <a:pPr eaLnBrk="1" hangingPunct="1">
              <a:lnSpc>
                <a:spcPct val="80000"/>
              </a:lnSpc>
            </a:pPr>
            <a:r>
              <a:rPr lang="en-US" sz="1100" dirty="0"/>
              <a:t>&lt;HTML&gt;</a:t>
            </a:r>
          </a:p>
          <a:p>
            <a:pPr eaLnBrk="1" hangingPunct="1">
              <a:lnSpc>
                <a:spcPct val="80000"/>
              </a:lnSpc>
            </a:pPr>
            <a:r>
              <a:rPr lang="en-US" sz="1100" dirty="0"/>
              <a:t>&lt;HEAD&gt;</a:t>
            </a:r>
          </a:p>
          <a:p>
            <a:pPr eaLnBrk="1" hangingPunct="1">
              <a:lnSpc>
                <a:spcPct val="80000"/>
              </a:lnSpc>
            </a:pPr>
            <a:r>
              <a:rPr lang="en-US" sz="1100" dirty="0"/>
              <a:t>&lt;META NAME="GENERATOR" Content="Microsoft Visual Studio 6.0"&gt;</a:t>
            </a:r>
          </a:p>
          <a:p>
            <a:pPr eaLnBrk="1" hangingPunct="1">
              <a:lnSpc>
                <a:spcPct val="80000"/>
              </a:lnSpc>
            </a:pPr>
            <a:r>
              <a:rPr lang="en-US" sz="1100" dirty="0"/>
              <a:t>&lt;TITLE&gt;Using functions&lt;/TITLE&gt;</a:t>
            </a:r>
          </a:p>
          <a:p>
            <a:pPr eaLnBrk="1" hangingPunct="1">
              <a:lnSpc>
                <a:spcPct val="80000"/>
              </a:lnSpc>
            </a:pPr>
            <a:r>
              <a:rPr lang="en-US" sz="1100" dirty="0"/>
              <a:t>&lt;script language="</a:t>
            </a:r>
            <a:r>
              <a:rPr lang="en-US" sz="1100" dirty="0" err="1"/>
              <a:t>Javascript</a:t>
            </a:r>
            <a:r>
              <a:rPr lang="en-US" sz="1100" dirty="0"/>
              <a:t>"&gt;</a:t>
            </a:r>
          </a:p>
          <a:p>
            <a:pPr eaLnBrk="1" hangingPunct="1">
              <a:lnSpc>
                <a:spcPct val="80000"/>
              </a:lnSpc>
            </a:pPr>
            <a:r>
              <a:rPr lang="en-US" sz="1100" dirty="0"/>
              <a:t>&lt;!--	</a:t>
            </a:r>
          </a:p>
          <a:p>
            <a:pPr eaLnBrk="1" hangingPunct="1">
              <a:lnSpc>
                <a:spcPct val="80000"/>
              </a:lnSpc>
            </a:pPr>
            <a:r>
              <a:rPr lang="en-US" sz="1100" dirty="0"/>
              <a:t>   function evaluate()</a:t>
            </a:r>
          </a:p>
          <a:p>
            <a:pPr eaLnBrk="1" hangingPunct="1">
              <a:lnSpc>
                <a:spcPct val="80000"/>
              </a:lnSpc>
            </a:pPr>
            <a:r>
              <a:rPr lang="en-US" sz="1100" dirty="0"/>
              <a:t>    {  </a:t>
            </a:r>
          </a:p>
          <a:p>
            <a:pPr eaLnBrk="1" hangingPunct="1">
              <a:lnSpc>
                <a:spcPct val="80000"/>
              </a:lnSpc>
            </a:pPr>
            <a:r>
              <a:rPr lang="en-US" sz="1100" dirty="0"/>
              <a:t>       </a:t>
            </a:r>
            <a:r>
              <a:rPr lang="en-US" sz="1100" dirty="0" err="1"/>
              <a:t>var</a:t>
            </a:r>
            <a:r>
              <a:rPr lang="en-US" sz="1100" dirty="0"/>
              <a:t> x;</a:t>
            </a:r>
          </a:p>
          <a:p>
            <a:pPr eaLnBrk="1" hangingPunct="1">
              <a:lnSpc>
                <a:spcPct val="80000"/>
              </a:lnSpc>
            </a:pPr>
            <a:r>
              <a:rPr lang="en-US" sz="1100" dirty="0"/>
              <a:t>        </a:t>
            </a:r>
            <a:r>
              <a:rPr lang="en-US" sz="1100" dirty="0" err="1"/>
              <a:t>var</a:t>
            </a:r>
            <a:r>
              <a:rPr lang="en-US" sz="1100" dirty="0"/>
              <a:t> y; </a:t>
            </a:r>
          </a:p>
          <a:p>
            <a:pPr eaLnBrk="1" hangingPunct="1">
              <a:lnSpc>
                <a:spcPct val="80000"/>
              </a:lnSpc>
            </a:pPr>
            <a:r>
              <a:rPr lang="en-US" sz="1100" dirty="0"/>
              <a:t>      x = "document“</a:t>
            </a:r>
          </a:p>
          <a:p>
            <a:pPr eaLnBrk="1" hangingPunct="1">
              <a:lnSpc>
                <a:spcPct val="80000"/>
              </a:lnSpc>
            </a:pPr>
            <a:r>
              <a:rPr lang="en-US" sz="1100" dirty="0"/>
              <a:t>      </a:t>
            </a:r>
            <a:r>
              <a:rPr lang="en-US" sz="1100" dirty="0" err="1"/>
              <a:t>document.write</a:t>
            </a:r>
            <a:r>
              <a:rPr lang="en-US" sz="1100" dirty="0"/>
              <a:t>("&lt;</a:t>
            </a:r>
            <a:r>
              <a:rPr lang="en-US" sz="1100" dirty="0" err="1"/>
              <a:t>br</a:t>
            </a:r>
            <a:r>
              <a:rPr lang="en-US" sz="1100" dirty="0"/>
              <a:t>&gt;assigning value of x to y using </a:t>
            </a:r>
            <a:r>
              <a:rPr lang="en-US" sz="1100" dirty="0" err="1"/>
              <a:t>eval</a:t>
            </a:r>
            <a:r>
              <a:rPr lang="en-US" sz="1100" dirty="0"/>
              <a:t> function");</a:t>
            </a:r>
          </a:p>
          <a:p>
            <a:pPr eaLnBrk="1" hangingPunct="1">
              <a:lnSpc>
                <a:spcPct val="80000"/>
              </a:lnSpc>
            </a:pPr>
            <a:r>
              <a:rPr lang="en-US" sz="1100" dirty="0"/>
              <a:t>      </a:t>
            </a:r>
            <a:r>
              <a:rPr lang="fr-FR" sz="1100" dirty="0"/>
              <a:t>y = </a:t>
            </a:r>
            <a:r>
              <a:rPr lang="fr-FR" sz="1100" dirty="0" err="1"/>
              <a:t>eval</a:t>
            </a:r>
            <a:r>
              <a:rPr lang="fr-FR" sz="1100" dirty="0"/>
              <a:t>(x);</a:t>
            </a:r>
          </a:p>
          <a:p>
            <a:pPr eaLnBrk="1" hangingPunct="1">
              <a:lnSpc>
                <a:spcPct val="80000"/>
              </a:lnSpc>
            </a:pPr>
            <a:r>
              <a:rPr lang="fr-FR" sz="1100" dirty="0"/>
              <a:t>      </a:t>
            </a:r>
            <a:r>
              <a:rPr lang="fr-FR" sz="1100" dirty="0" err="1"/>
              <a:t>document.write</a:t>
            </a:r>
            <a:r>
              <a:rPr lang="fr-FR" sz="1100" dirty="0"/>
              <a:t>("&lt;</a:t>
            </a:r>
            <a:r>
              <a:rPr lang="fr-FR" sz="1100" dirty="0" err="1"/>
              <a:t>br</a:t>
            </a:r>
            <a:r>
              <a:rPr lang="fr-FR" sz="1100" dirty="0"/>
              <a:t>&gt;</a:t>
            </a:r>
            <a:r>
              <a:rPr lang="fr-FR" sz="1100" dirty="0" err="1"/>
              <a:t>typeof</a:t>
            </a:r>
            <a:r>
              <a:rPr lang="fr-FR" sz="1100" dirty="0"/>
              <a:t>(x):");</a:t>
            </a:r>
          </a:p>
          <a:p>
            <a:pPr eaLnBrk="1" hangingPunct="1">
              <a:lnSpc>
                <a:spcPct val="80000"/>
              </a:lnSpc>
            </a:pPr>
            <a:r>
              <a:rPr lang="fr-FR" sz="1100" dirty="0"/>
              <a:t>      </a:t>
            </a:r>
            <a:r>
              <a:rPr lang="fr-FR" sz="1100" dirty="0" err="1"/>
              <a:t>document.write</a:t>
            </a:r>
            <a:r>
              <a:rPr lang="fr-FR" sz="1100" dirty="0"/>
              <a:t>(</a:t>
            </a:r>
            <a:r>
              <a:rPr lang="fr-FR" sz="1100" dirty="0" err="1"/>
              <a:t>typeof</a:t>
            </a:r>
            <a:r>
              <a:rPr lang="fr-FR" sz="1100" dirty="0"/>
              <a:t>(x)+"&lt;</a:t>
            </a:r>
            <a:r>
              <a:rPr lang="fr-FR" sz="1100" dirty="0" err="1"/>
              <a:t>br</a:t>
            </a:r>
            <a:r>
              <a:rPr lang="fr-FR" sz="1100" dirty="0"/>
              <a:t>&gt;");</a:t>
            </a:r>
          </a:p>
          <a:p>
            <a:pPr eaLnBrk="1" hangingPunct="1">
              <a:lnSpc>
                <a:spcPct val="80000"/>
              </a:lnSpc>
            </a:pPr>
            <a:r>
              <a:rPr lang="fr-FR" sz="1100" dirty="0"/>
              <a:t>      </a:t>
            </a:r>
            <a:r>
              <a:rPr lang="fr-FR" sz="1100" dirty="0" err="1"/>
              <a:t>document.write</a:t>
            </a:r>
            <a:r>
              <a:rPr lang="fr-FR" sz="1100" dirty="0"/>
              <a:t>("</a:t>
            </a:r>
            <a:r>
              <a:rPr lang="fr-FR" sz="1100" dirty="0" err="1"/>
              <a:t>typeof</a:t>
            </a:r>
            <a:r>
              <a:rPr lang="fr-FR" sz="1100" dirty="0"/>
              <a:t>(y):");</a:t>
            </a:r>
          </a:p>
          <a:p>
            <a:pPr eaLnBrk="1" hangingPunct="1">
              <a:lnSpc>
                <a:spcPct val="80000"/>
              </a:lnSpc>
            </a:pPr>
            <a:r>
              <a:rPr lang="fr-FR" sz="1100" dirty="0"/>
              <a:t>      </a:t>
            </a:r>
            <a:r>
              <a:rPr lang="fr-FR" sz="1100" dirty="0" err="1"/>
              <a:t>document.write</a:t>
            </a:r>
            <a:r>
              <a:rPr lang="fr-FR" sz="1100" dirty="0"/>
              <a:t>(</a:t>
            </a:r>
            <a:r>
              <a:rPr lang="fr-FR" sz="1100" dirty="0" err="1"/>
              <a:t>typeof</a:t>
            </a:r>
            <a:r>
              <a:rPr lang="fr-FR" sz="1100" dirty="0"/>
              <a:t>(y)+"&lt;</a:t>
            </a:r>
            <a:r>
              <a:rPr lang="fr-FR" sz="1100" dirty="0" err="1"/>
              <a:t>br</a:t>
            </a:r>
            <a:r>
              <a:rPr lang="fr-FR" sz="1100" dirty="0"/>
              <a:t>&gt;");</a:t>
            </a:r>
          </a:p>
          <a:p>
            <a:pPr eaLnBrk="1" hangingPunct="1">
              <a:lnSpc>
                <a:spcPct val="80000"/>
              </a:lnSpc>
            </a:pPr>
            <a:r>
              <a:rPr lang="fr-FR" sz="1100" dirty="0"/>
              <a:t>        </a:t>
            </a:r>
            <a:r>
              <a:rPr lang="en-US" sz="1100" dirty="0"/>
              <a:t>if(</a:t>
            </a:r>
            <a:r>
              <a:rPr lang="en-US" sz="1100" dirty="0" err="1"/>
              <a:t>isNaN</a:t>
            </a:r>
            <a:r>
              <a:rPr lang="en-US" sz="1100" dirty="0"/>
              <a:t>(arguments[0]))</a:t>
            </a:r>
          </a:p>
          <a:p>
            <a:pPr eaLnBrk="1" hangingPunct="1">
              <a:lnSpc>
                <a:spcPct val="80000"/>
              </a:lnSpc>
            </a:pPr>
            <a:r>
              <a:rPr lang="en-US" sz="1100" dirty="0"/>
              <a:t>      {</a:t>
            </a:r>
          </a:p>
          <a:p>
            <a:pPr eaLnBrk="1" hangingPunct="1">
              <a:lnSpc>
                <a:spcPct val="80000"/>
              </a:lnSpc>
            </a:pPr>
            <a:r>
              <a:rPr lang="en-US" sz="1100" dirty="0"/>
              <a:t>           </a:t>
            </a:r>
            <a:r>
              <a:rPr lang="en-US" sz="1100" dirty="0" err="1"/>
              <a:t>document.write</a:t>
            </a:r>
            <a:r>
              <a:rPr lang="en-US" sz="1100" dirty="0"/>
              <a:t>("&lt;</a:t>
            </a:r>
            <a:r>
              <a:rPr lang="en-US" sz="1100" dirty="0" err="1"/>
              <a:t>br</a:t>
            </a:r>
            <a:r>
              <a:rPr lang="en-US" sz="1100" dirty="0"/>
              <a:t>&gt;Using the y object now the </a:t>
            </a:r>
            <a:r>
              <a:rPr lang="en-US" sz="1100" dirty="0" err="1"/>
              <a:t>bgcolor</a:t>
            </a:r>
            <a:r>
              <a:rPr lang="en-US" sz="1100" dirty="0"/>
              <a:t> is made 	                   "+arguments[0] );</a:t>
            </a:r>
          </a:p>
          <a:p>
            <a:pPr eaLnBrk="1" hangingPunct="1">
              <a:lnSpc>
                <a:spcPct val="80000"/>
              </a:lnSpc>
            </a:pPr>
            <a:r>
              <a:rPr lang="en-US" sz="1100" dirty="0"/>
              <a:t>            </a:t>
            </a:r>
            <a:r>
              <a:rPr lang="en-US" sz="1100" dirty="0" err="1"/>
              <a:t>y.bgColor</a:t>
            </a:r>
            <a:r>
              <a:rPr lang="en-US" sz="1100" dirty="0"/>
              <a:t>=arguments[0] ; </a:t>
            </a:r>
          </a:p>
          <a:p>
            <a:pPr eaLnBrk="1" hangingPunct="1">
              <a:lnSpc>
                <a:spcPct val="80000"/>
              </a:lnSpc>
            </a:pPr>
            <a:r>
              <a:rPr lang="en-US" sz="1100" dirty="0"/>
              <a:t>      }</a:t>
            </a:r>
          </a:p>
          <a:p>
            <a:pPr eaLnBrk="1" hangingPunct="1">
              <a:lnSpc>
                <a:spcPct val="80000"/>
              </a:lnSpc>
            </a:pPr>
            <a:r>
              <a:rPr lang="en-US" sz="1100" dirty="0"/>
              <a:t>      else</a:t>
            </a:r>
          </a:p>
          <a:p>
            <a:pPr eaLnBrk="1" hangingPunct="1">
              <a:lnSpc>
                <a:spcPct val="80000"/>
              </a:lnSpc>
            </a:pPr>
            <a:r>
              <a:rPr lang="en-US" sz="1100" dirty="0"/>
              <a:t>      {</a:t>
            </a:r>
          </a:p>
          <a:p>
            <a:pPr eaLnBrk="1" hangingPunct="1">
              <a:lnSpc>
                <a:spcPct val="80000"/>
              </a:lnSpc>
            </a:pPr>
            <a:r>
              <a:rPr lang="en-US" sz="1100" dirty="0"/>
              <a:t>         </a:t>
            </a:r>
            <a:r>
              <a:rPr lang="en-US" sz="1100" dirty="0" err="1"/>
              <a:t>document.write</a:t>
            </a:r>
            <a:r>
              <a:rPr lang="en-US" sz="1100" dirty="0"/>
              <a:t>("&lt;</a:t>
            </a:r>
            <a:r>
              <a:rPr lang="en-US" sz="1100" dirty="0" err="1"/>
              <a:t>br</a:t>
            </a:r>
            <a:r>
              <a:rPr lang="en-US" sz="1100" dirty="0"/>
              <a:t>&gt;"+arguments[0]+" is a number this time no 	              change to </a:t>
            </a:r>
            <a:r>
              <a:rPr lang="en-US" sz="1100" dirty="0" err="1"/>
              <a:t>bgcolor</a:t>
            </a:r>
            <a:r>
              <a:rPr lang="en-US" sz="1100" dirty="0"/>
              <a:t>");</a:t>
            </a:r>
          </a:p>
          <a:p>
            <a:pPr eaLnBrk="1" hangingPunct="1">
              <a:lnSpc>
                <a:spcPct val="80000"/>
              </a:lnSpc>
            </a:pPr>
            <a:r>
              <a:rPr lang="en-US" sz="1100" dirty="0"/>
              <a:t>         x=</a:t>
            </a:r>
            <a:r>
              <a:rPr lang="en-US" sz="1100" dirty="0" err="1"/>
              <a:t>parseInt</a:t>
            </a:r>
            <a:r>
              <a:rPr lang="en-US" sz="1100" dirty="0"/>
              <a:t>(arguments[0]);</a:t>
            </a:r>
          </a:p>
          <a:p>
            <a:pPr eaLnBrk="1" hangingPunct="1">
              <a:lnSpc>
                <a:spcPct val="80000"/>
              </a:lnSpc>
            </a:pPr>
            <a:r>
              <a:rPr lang="en-US" sz="1100" dirty="0"/>
              <a:t>         </a:t>
            </a:r>
            <a:r>
              <a:rPr lang="en-US" sz="1100" dirty="0" err="1"/>
              <a:t>document.write</a:t>
            </a:r>
            <a:r>
              <a:rPr lang="en-US" sz="1100" dirty="0"/>
              <a:t>("&lt;</a:t>
            </a:r>
            <a:r>
              <a:rPr lang="en-US" sz="1100" dirty="0" err="1"/>
              <a:t>br</a:t>
            </a:r>
            <a:r>
              <a:rPr lang="en-US" sz="1100" dirty="0"/>
              <a:t>&gt; arguments[0] converted into number using 	           </a:t>
            </a:r>
            <a:r>
              <a:rPr lang="en-US" sz="1100" dirty="0" err="1"/>
              <a:t>parseInt</a:t>
            </a:r>
            <a:r>
              <a:rPr lang="en-US" sz="1100" dirty="0"/>
              <a:t> ");</a:t>
            </a:r>
          </a:p>
          <a:p>
            <a:pPr eaLnBrk="1" hangingPunct="1">
              <a:lnSpc>
                <a:spcPct val="80000"/>
              </a:lnSpc>
            </a:pPr>
            <a:r>
              <a:rPr lang="en-US" sz="1100" dirty="0"/>
              <a:t>         </a:t>
            </a:r>
            <a:r>
              <a:rPr lang="en-US" sz="1100" dirty="0" err="1"/>
              <a:t>document.write</a:t>
            </a:r>
            <a:r>
              <a:rPr lang="en-US" sz="1100" dirty="0"/>
              <a:t>("&lt;</a:t>
            </a:r>
            <a:r>
              <a:rPr lang="en-US" sz="1100" dirty="0" err="1"/>
              <a:t>br</a:t>
            </a:r>
            <a:r>
              <a:rPr lang="en-US" sz="1100" dirty="0"/>
              <a:t>&gt;</a:t>
            </a:r>
            <a:r>
              <a:rPr lang="en-US" sz="1100" dirty="0" err="1"/>
              <a:t>typeof</a:t>
            </a:r>
            <a:r>
              <a:rPr lang="en-US" sz="1100" dirty="0"/>
              <a:t>(x) now is ");</a:t>
            </a:r>
          </a:p>
          <a:p>
            <a:pPr eaLnBrk="1" hangingPunct="1">
              <a:lnSpc>
                <a:spcPct val="80000"/>
              </a:lnSpc>
            </a:pPr>
            <a:r>
              <a:rPr lang="en-US" sz="1100" dirty="0"/>
              <a:t>         </a:t>
            </a:r>
            <a:r>
              <a:rPr lang="en-US" sz="1100" dirty="0" err="1"/>
              <a:t>document.write</a:t>
            </a:r>
            <a:r>
              <a:rPr lang="en-US" sz="1100" dirty="0"/>
              <a:t>(</a:t>
            </a:r>
            <a:r>
              <a:rPr lang="en-US" sz="1100" dirty="0" err="1"/>
              <a:t>typeof</a:t>
            </a:r>
            <a:r>
              <a:rPr lang="en-US" sz="1100" dirty="0"/>
              <a:t>(x)+"&lt;</a:t>
            </a:r>
            <a:r>
              <a:rPr lang="en-US" sz="1100" dirty="0" err="1"/>
              <a:t>br</a:t>
            </a:r>
            <a:r>
              <a:rPr lang="en-US" sz="1100" dirty="0"/>
              <a:t>&gt;");</a:t>
            </a:r>
          </a:p>
          <a:p>
            <a:pPr eaLnBrk="1" hangingPunct="1">
              <a:lnSpc>
                <a:spcPct val="80000"/>
              </a:lnSpc>
            </a:pPr>
            <a:r>
              <a:rPr lang="en-US" sz="1100" dirty="0"/>
              <a:t>      }</a:t>
            </a:r>
          </a:p>
          <a:p>
            <a:pPr eaLnBrk="1" hangingPunct="1">
              <a:lnSpc>
                <a:spcPct val="80000"/>
              </a:lnSpc>
            </a:pPr>
            <a:r>
              <a:rPr lang="en-US" sz="1100" dirty="0"/>
              <a:t>   }</a:t>
            </a:r>
          </a:p>
          <a:p>
            <a:pPr eaLnBrk="1" hangingPunct="1">
              <a:lnSpc>
                <a:spcPct val="80000"/>
              </a:lnSpc>
            </a:pPr>
            <a:r>
              <a:rPr lang="en-US" sz="1100" dirty="0"/>
              <a:t>--&gt;</a:t>
            </a:r>
          </a:p>
          <a:p>
            <a:pPr eaLnBrk="1" hangingPunct="1">
              <a:lnSpc>
                <a:spcPct val="80000"/>
              </a:lnSpc>
            </a:pPr>
            <a:r>
              <a:rPr lang="en-US" sz="1100" dirty="0"/>
              <a:t>&lt;/script&gt;&lt;/HEAD&gt;&lt;BODY&gt;&lt;script&gt;</a:t>
            </a:r>
          </a:p>
          <a:p>
            <a:pPr eaLnBrk="1" hangingPunct="1">
              <a:lnSpc>
                <a:spcPct val="80000"/>
              </a:lnSpc>
            </a:pPr>
            <a:r>
              <a:rPr lang="en-US" sz="1100" dirty="0" err="1"/>
              <a:t>document.write</a:t>
            </a:r>
            <a:r>
              <a:rPr lang="en-US" sz="1100" dirty="0"/>
              <a:t>("&lt;</a:t>
            </a:r>
            <a:r>
              <a:rPr lang="en-US" sz="1100" dirty="0" err="1"/>
              <a:t>br</a:t>
            </a:r>
            <a:r>
              <a:rPr lang="en-US" sz="1100" dirty="0"/>
              <a:t>&gt;Invoking evaluate first time evaluate('</a:t>
            </a:r>
            <a:r>
              <a:rPr lang="en-US" sz="1100" dirty="0" err="1"/>
              <a:t>skyblue</a:t>
            </a:r>
            <a:r>
              <a:rPr lang="en-US" sz="1100" dirty="0"/>
              <a:t>')&lt;</a:t>
            </a:r>
            <a:r>
              <a:rPr lang="en-US" sz="1100" dirty="0" err="1"/>
              <a:t>br</a:t>
            </a:r>
            <a:r>
              <a:rPr lang="en-US" sz="1100" dirty="0"/>
              <a:t>&gt;");</a:t>
            </a:r>
          </a:p>
          <a:p>
            <a:pPr eaLnBrk="1" hangingPunct="1">
              <a:lnSpc>
                <a:spcPct val="80000"/>
              </a:lnSpc>
            </a:pPr>
            <a:r>
              <a:rPr lang="en-US" sz="1100" dirty="0"/>
              <a:t>evaluate("</a:t>
            </a:r>
            <a:r>
              <a:rPr lang="en-US" sz="1100" dirty="0" err="1"/>
              <a:t>skyblue</a:t>
            </a:r>
            <a:r>
              <a:rPr lang="en-US" sz="1100" dirty="0"/>
              <a:t>");</a:t>
            </a:r>
          </a:p>
          <a:p>
            <a:pPr eaLnBrk="1" hangingPunct="1">
              <a:lnSpc>
                <a:spcPct val="80000"/>
              </a:lnSpc>
            </a:pPr>
            <a:r>
              <a:rPr lang="en-US" sz="1100" dirty="0" err="1"/>
              <a:t>document.write</a:t>
            </a:r>
            <a:r>
              <a:rPr lang="en-US" sz="1100" dirty="0"/>
              <a:t>("&lt;BR&gt;");</a:t>
            </a:r>
          </a:p>
          <a:p>
            <a:pPr eaLnBrk="1" hangingPunct="1">
              <a:lnSpc>
                <a:spcPct val="80000"/>
              </a:lnSpc>
            </a:pPr>
            <a:r>
              <a:rPr lang="en-US" sz="1100" dirty="0"/>
              <a:t>for(</a:t>
            </a:r>
            <a:r>
              <a:rPr lang="en-US" sz="1100" dirty="0" err="1"/>
              <a:t>var</a:t>
            </a:r>
            <a:r>
              <a:rPr lang="en-US" sz="1100" dirty="0"/>
              <a:t> </a:t>
            </a:r>
            <a:r>
              <a:rPr lang="en-US" sz="1100" dirty="0" err="1"/>
              <a:t>i</a:t>
            </a:r>
            <a:r>
              <a:rPr lang="en-US" sz="1100" dirty="0"/>
              <a:t>=0;i&lt;50;i++)</a:t>
            </a:r>
          </a:p>
          <a:p>
            <a:pPr eaLnBrk="1" hangingPunct="1">
              <a:lnSpc>
                <a:spcPct val="80000"/>
              </a:lnSpc>
            </a:pPr>
            <a:r>
              <a:rPr lang="en-US" sz="1100" dirty="0" err="1"/>
              <a:t>document.write</a:t>
            </a:r>
            <a:r>
              <a:rPr lang="en-US" sz="1100" dirty="0"/>
              <a:t>("-");</a:t>
            </a:r>
          </a:p>
          <a:p>
            <a:pPr eaLnBrk="1" hangingPunct="1">
              <a:lnSpc>
                <a:spcPct val="80000"/>
              </a:lnSpc>
            </a:pPr>
            <a:r>
              <a:rPr lang="en-US" sz="1100" dirty="0" err="1"/>
              <a:t>document.write</a:t>
            </a:r>
            <a:r>
              <a:rPr lang="en-US" sz="1100" dirty="0"/>
              <a:t>("&lt;</a:t>
            </a:r>
            <a:r>
              <a:rPr lang="en-US" sz="1100" dirty="0" err="1"/>
              <a:t>br</a:t>
            </a:r>
            <a:r>
              <a:rPr lang="en-US" sz="1100" dirty="0"/>
              <a:t>&gt;Invoking evaluate again evaluate(12)&lt;</a:t>
            </a:r>
            <a:r>
              <a:rPr lang="en-US" sz="1100" dirty="0" err="1"/>
              <a:t>br</a:t>
            </a:r>
            <a:r>
              <a:rPr lang="en-US" sz="1100" dirty="0"/>
              <a:t>&gt;");</a:t>
            </a:r>
          </a:p>
          <a:p>
            <a:pPr eaLnBrk="1" hangingPunct="1">
              <a:lnSpc>
                <a:spcPct val="80000"/>
              </a:lnSpc>
            </a:pPr>
            <a:r>
              <a:rPr lang="en-US" sz="1100" dirty="0"/>
              <a:t>evaluate(12);</a:t>
            </a:r>
          </a:p>
          <a:p>
            <a:pPr eaLnBrk="1" hangingPunct="1">
              <a:lnSpc>
                <a:spcPct val="80000"/>
              </a:lnSpc>
            </a:pPr>
            <a:r>
              <a:rPr lang="en-US" sz="1100" dirty="0"/>
              <a:t>&lt;/script&gt;</a:t>
            </a:r>
          </a:p>
          <a:p>
            <a:pPr eaLnBrk="1" hangingPunct="1">
              <a:lnSpc>
                <a:spcPct val="80000"/>
              </a:lnSpc>
            </a:pPr>
            <a:r>
              <a:rPr lang="en-US" sz="1100" dirty="0"/>
              <a:t>&lt;/BODY&gt;</a:t>
            </a:r>
          </a:p>
          <a:p>
            <a:pPr eaLnBrk="1" hangingPunct="1">
              <a:lnSpc>
                <a:spcPct val="80000"/>
              </a:lnSpc>
            </a:pPr>
            <a:r>
              <a:rPr lang="en-US" sz="1100" dirty="0"/>
              <a:t>&lt;/HTML&gt;</a:t>
            </a:r>
          </a:p>
          <a:p>
            <a:pPr eaLnBrk="1" hangingPunct="1">
              <a:lnSpc>
                <a:spcPct val="80000"/>
              </a:lnSpc>
            </a:pPr>
            <a:r>
              <a:rPr lang="en-US" sz="1100" dirty="0"/>
              <a:t>	</a:t>
            </a:r>
          </a:p>
          <a:p>
            <a:pPr eaLnBrk="1" hangingPunct="1">
              <a:lnSpc>
                <a:spcPct val="80000"/>
              </a:lnSpc>
            </a:pPr>
            <a:endParaRPr lang="en-US" dirty="0">
              <a:solidFill>
                <a:srgbClr val="990000"/>
              </a:solidFill>
            </a:endParaRPr>
          </a:p>
        </p:txBody>
      </p:sp>
    </p:spTree>
    <p:extLst>
      <p:ext uri="{BB962C8B-B14F-4D97-AF65-F5344CB8AC3E}">
        <p14:creationId xmlns:p14="http://schemas.microsoft.com/office/powerpoint/2010/main" val="4038794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6"/>
          <p:cNvSpPr>
            <a:spLocks noGrp="1" noChangeArrowheads="1"/>
          </p:cNvSpPr>
          <p:nvPr>
            <p:ph type="body" idx="1"/>
          </p:nvPr>
        </p:nvSpPr>
        <p:spPr/>
        <p:txBody>
          <a:bodyPr/>
          <a:lstStyle/>
          <a:p>
            <a:r>
              <a:rPr lang="en-US"/>
              <a:t>Data Types in JavaScript:</a:t>
            </a:r>
          </a:p>
          <a:p>
            <a:r>
              <a:rPr lang="en-US"/>
              <a:t>Although the number of data types is small, they are sufficient for the tasks that JavaScript performs. Notice that there is no distinction between integers and real numbers; both types are just numbers. JavaScript does not provide an explicit data type for a date. However, there are related functions and a built-in date object that enable the Web page designer to manage dates. </a:t>
            </a:r>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790951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body" idx="1"/>
          </p:nvPr>
        </p:nvSpPr>
        <p:spPr>
          <a:xfrm>
            <a:off x="2057400" y="762000"/>
            <a:ext cx="4419600" cy="76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Example 2.5 Demo of creating functions and predefined function (num_string_fun.html)</a:t>
            </a:r>
          </a:p>
          <a:p>
            <a:pPr eaLnBrk="1" hangingPunct="1"/>
            <a:r>
              <a:rPr lang="en-US" dirty="0"/>
              <a:t>And it produces the output as:</a:t>
            </a:r>
          </a:p>
          <a:p>
            <a:pPr eaLnBrk="1" hangingPunct="1"/>
            <a:endParaRPr lang="en-US" dirty="0"/>
          </a:p>
          <a:p>
            <a:pPr eaLnBrk="1" hangingPunct="1"/>
            <a:endParaRPr lang="en-US" dirty="0"/>
          </a:p>
        </p:txBody>
      </p:sp>
      <p:pic>
        <p:nvPicPr>
          <p:cNvPr id="706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38275"/>
            <a:ext cx="4648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035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7813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960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7510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9724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96819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6"/>
          <p:cNvSpPr>
            <a:spLocks noGrp="1" noChangeArrowheads="1"/>
          </p:cNvSpPr>
          <p:nvPr>
            <p:ph type="body" idx="1"/>
          </p:nvPr>
        </p:nvSpPr>
        <p:spPr/>
        <p:txBody>
          <a:bodyPr/>
          <a:lstStyle/>
          <a:p>
            <a:r>
              <a:rPr lang="en-US"/>
              <a:t>Defining Variables:</a:t>
            </a:r>
          </a:p>
          <a:p>
            <a:r>
              <a:rPr lang="en-US"/>
              <a:t>There are specific rules you must follow when choosing variable names. </a:t>
            </a:r>
          </a:p>
          <a:p>
            <a:r>
              <a:rPr lang="en-US"/>
              <a:t>	Variable names can include letters of the alphabet, both upper and lowercase. They can also include the digits 0-9 and the underscore (_) character. </a:t>
            </a:r>
          </a:p>
          <a:p>
            <a:r>
              <a:rPr lang="en-US"/>
              <a:t>	Variable names cannot include spaces or any other punctuation characters. </a:t>
            </a:r>
          </a:p>
          <a:p>
            <a:r>
              <a:rPr lang="en-US"/>
              <a:t>	The first character of the variable name must be either a letter or the underscore character. </a:t>
            </a:r>
          </a:p>
          <a:p>
            <a:r>
              <a:rPr lang="en-US"/>
              <a:t>	Variable names are case-sensitive; totalnum, Totalnum, and TotalNum are separate variable names. </a:t>
            </a:r>
          </a:p>
          <a:p>
            <a:r>
              <a:rPr lang="en-US"/>
              <a:t>	There is no official limit on the length of a variable name, but it must fit within one line. </a:t>
            </a:r>
          </a:p>
          <a:p>
            <a:r>
              <a:rPr lang="en-US"/>
              <a:t>	JavaScript variables are said to be loosely typed. To declare a variable for a JavaScript program, you would write this: </a:t>
            </a:r>
          </a:p>
          <a:p>
            <a:pPr lvl="1"/>
            <a:endParaRPr lang="en-US"/>
          </a:p>
          <a:p>
            <a:pPr lvl="1"/>
            <a:endParaRPr lang="en-US"/>
          </a:p>
          <a:p>
            <a:pPr lvl="1"/>
            <a:r>
              <a:rPr lang="en-US"/>
              <a:t>var variablename = value ; </a:t>
            </a:r>
            <a:endParaRPr lang="en-US" dirty="0"/>
          </a:p>
        </p:txBody>
      </p:sp>
      <p:sp>
        <p:nvSpPr>
          <p:cNvPr id="45062" name="AutoShape 7"/>
          <p:cNvSpPr>
            <a:spLocks noChangeArrowheads="1"/>
          </p:cNvSpPr>
          <p:nvPr/>
        </p:nvSpPr>
        <p:spPr bwMode="auto">
          <a:xfrm>
            <a:off x="2267226" y="6777230"/>
            <a:ext cx="2314575" cy="36576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solidFill>
                <a:srgbClr val="990000"/>
              </a:solidFill>
              <a:latin typeface="Candara" panose="020E0502030303020204"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9582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7518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566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2955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7236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4" name="AutoShape 9"/>
          <p:cNvSpPr>
            <a:spLocks noChangeArrowheads="1"/>
          </p:cNvSpPr>
          <p:nvPr/>
        </p:nvSpPr>
        <p:spPr bwMode="auto">
          <a:xfrm>
            <a:off x="2010165" y="7420425"/>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latin typeface="Candara" pitchFamily="34" charset="0"/>
              <a:cs typeface="Arial" pitchFamily="34" charset="0"/>
            </a:endParaRPr>
          </a:p>
        </p:txBody>
      </p:sp>
      <p:sp>
        <p:nvSpPr>
          <p:cNvPr id="50181" name="Rectangle 6"/>
          <p:cNvSpPr>
            <a:spLocks noGrp="1" noChangeArrowheads="1"/>
          </p:cNvSpPr>
          <p:nvPr>
            <p:ph type="body" idx="1"/>
          </p:nvPr>
        </p:nvSpPr>
        <p:spPr>
          <a:xfrm>
            <a:off x="2039550" y="4307076"/>
            <a:ext cx="4586881" cy="4114800"/>
          </a:xfrm>
        </p:spPr>
        <p:txBody>
          <a:bodyPr>
            <a:normAutofit lnSpcReduction="10000"/>
          </a:bodyPr>
          <a:lstStyle/>
          <a:p>
            <a:endParaRPr lang="en-US" dirty="0"/>
          </a:p>
          <a:p>
            <a:r>
              <a:rPr lang="en-US" dirty="0"/>
              <a:t>String Operator:</a:t>
            </a:r>
          </a:p>
          <a:p>
            <a:endParaRPr lang="en-US" dirty="0"/>
          </a:p>
          <a:p>
            <a:endParaRPr lang="en-US" dirty="0"/>
          </a:p>
          <a:p>
            <a:r>
              <a:rPr lang="en-US" dirty="0"/>
              <a:t>    txt1="What a very"</a:t>
            </a:r>
          </a:p>
          <a:p>
            <a:r>
              <a:rPr lang="en-US" dirty="0"/>
              <a:t>    txt2="nice day!"</a:t>
            </a:r>
          </a:p>
          <a:p>
            <a:r>
              <a:rPr lang="en-US" dirty="0"/>
              <a:t>     txt3=txt1+txt2 </a:t>
            </a:r>
          </a:p>
          <a:p>
            <a:endParaRPr lang="en-US" dirty="0"/>
          </a:p>
          <a:p>
            <a:endParaRPr lang="en-US" dirty="0"/>
          </a:p>
          <a:p>
            <a:r>
              <a:rPr lang="en-US" dirty="0"/>
              <a:t>A string is most often a text, for example "Hello World!". To stick two or more string variables together, use the + operator.</a:t>
            </a:r>
          </a:p>
          <a:p>
            <a:r>
              <a:rPr lang="en-US" dirty="0"/>
              <a:t>The variable txt3 now contains "What a </a:t>
            </a:r>
            <a:r>
              <a:rPr lang="en-US" dirty="0" err="1"/>
              <a:t>verynice</a:t>
            </a:r>
            <a:r>
              <a:rPr lang="en-US" dirty="0"/>
              <a:t> day!". To add a space between two string variables, insert a space into the expression, OR in one of the strings.</a:t>
            </a:r>
          </a:p>
          <a:p>
            <a:endParaRPr lang="en-US" dirty="0"/>
          </a:p>
          <a:p>
            <a:endParaRPr lang="en-US" dirty="0"/>
          </a:p>
          <a:p>
            <a:r>
              <a:rPr lang="en-US" dirty="0"/>
              <a:t>       txt1="What a very"</a:t>
            </a:r>
          </a:p>
          <a:p>
            <a:r>
              <a:rPr lang="en-US" dirty="0"/>
              <a:t>       txt2="nice day!"</a:t>
            </a:r>
          </a:p>
          <a:p>
            <a:r>
              <a:rPr lang="en-US" dirty="0"/>
              <a:t>        txt3=txt1+" "+txt2</a:t>
            </a:r>
          </a:p>
          <a:p>
            <a:endParaRPr lang="en-US" dirty="0"/>
          </a:p>
          <a:p>
            <a:endParaRPr lang="en-US" dirty="0"/>
          </a:p>
          <a:p>
            <a:r>
              <a:rPr lang="en-US" dirty="0"/>
              <a:t>Or</a:t>
            </a:r>
          </a:p>
          <a:p>
            <a:endParaRPr lang="en-US" dirty="0"/>
          </a:p>
          <a:p>
            <a:r>
              <a:rPr lang="en-US" dirty="0"/>
              <a:t>txt1="What a very "</a:t>
            </a:r>
          </a:p>
          <a:p>
            <a:r>
              <a:rPr lang="en-US" dirty="0"/>
              <a:t>txt2="nice day!"</a:t>
            </a:r>
          </a:p>
          <a:p>
            <a:r>
              <a:rPr lang="en-US" dirty="0"/>
              <a:t>txt3=txt1+txt2</a:t>
            </a:r>
          </a:p>
          <a:p>
            <a:endParaRPr lang="en-US" dirty="0"/>
          </a:p>
          <a:p>
            <a:endParaRPr lang="en-US" dirty="0"/>
          </a:p>
          <a:p>
            <a:r>
              <a:rPr lang="en-US" dirty="0"/>
              <a:t>The variable txt3 now contains "What a very nice day!". </a:t>
            </a:r>
          </a:p>
        </p:txBody>
      </p:sp>
      <p:sp>
        <p:nvSpPr>
          <p:cNvPr id="50182" name="AutoShape 7"/>
          <p:cNvSpPr>
            <a:spLocks noChangeArrowheads="1"/>
          </p:cNvSpPr>
          <p:nvPr/>
        </p:nvSpPr>
        <p:spPr bwMode="auto">
          <a:xfrm>
            <a:off x="2016125" y="4819411"/>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itchFamily="34" charset="0"/>
              <a:cs typeface="Arial" pitchFamily="34" charset="0"/>
            </a:endParaRPr>
          </a:p>
        </p:txBody>
      </p:sp>
      <p:sp>
        <p:nvSpPr>
          <p:cNvPr id="50183" name="AutoShape 8"/>
          <p:cNvSpPr>
            <a:spLocks noChangeArrowheads="1"/>
          </p:cNvSpPr>
          <p:nvPr/>
        </p:nvSpPr>
        <p:spPr bwMode="auto">
          <a:xfrm>
            <a:off x="2123000" y="6481925"/>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666501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67360140"/>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65022204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542308000"/>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685917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263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009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2367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92071855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458313964"/>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58059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01079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25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342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10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8008203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7">
            <a:extLst>
              <a:ext uri="{96DAC541-7B7A-43D3-8B79-37D633B846F1}">
                <asvg:svgBlip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8785605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991" y="3068961"/>
            <a:ext cx="5576649" cy="720725"/>
          </a:xfrm>
        </p:spPr>
        <p:txBody>
          <a:bodyPr/>
          <a:lstStyle/>
          <a:p>
            <a:r>
              <a:rPr lang="en-US" sz="2800" dirty="0"/>
              <a:t>JavaScript ES6</a:t>
            </a:r>
          </a:p>
        </p:txBody>
      </p:sp>
      <p:sp>
        <p:nvSpPr>
          <p:cNvPr id="3" name="Subtitle 2"/>
          <p:cNvSpPr>
            <a:spLocks noGrp="1"/>
          </p:cNvSpPr>
          <p:nvPr>
            <p:ph type="subTitle" idx="1"/>
          </p:nvPr>
        </p:nvSpPr>
        <p:spPr>
          <a:xfrm>
            <a:off x="305991" y="3932560"/>
            <a:ext cx="4967049" cy="1279520"/>
          </a:xfrm>
        </p:spPr>
        <p:txBody>
          <a:bodyPr/>
          <a:lstStyle/>
          <a:p>
            <a:r>
              <a:rPr lang="en-US" sz="2000" dirty="0"/>
              <a:t>Lesson 2: JavaScript Language</a:t>
            </a:r>
          </a:p>
          <a:p>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JavaScript Operators </a:t>
            </a:r>
            <a:br>
              <a:rPr lang="en-US" dirty="0"/>
            </a:br>
            <a:r>
              <a:rPr lang="en-US" dirty="0" err="1"/>
              <a:t>Typeof</a:t>
            </a:r>
            <a:r>
              <a:rPr lang="en-US" dirty="0"/>
              <a:t> Operator</a:t>
            </a:r>
          </a:p>
        </p:txBody>
      </p:sp>
      <p:sp>
        <p:nvSpPr>
          <p:cNvPr id="13316" name="Rectangle 3"/>
          <p:cNvSpPr>
            <a:spLocks noGrp="1" noChangeArrowheads="1"/>
          </p:cNvSpPr>
          <p:nvPr>
            <p:ph idx="1"/>
          </p:nvPr>
        </p:nvSpPr>
        <p:spPr/>
        <p:txBody>
          <a:bodyPr lIns="90488" tIns="44450" rIns="90488" bIns="44450"/>
          <a:lstStyle/>
          <a:p>
            <a:endParaRPr lang="en-US"/>
          </a:p>
          <a:p>
            <a:pPr>
              <a:buFont typeface="Arial" pitchFamily="34" charset="0"/>
              <a:buNone/>
            </a:pPr>
            <a:endParaRPr lang="en-US"/>
          </a:p>
        </p:txBody>
      </p:sp>
      <p:graphicFrame>
        <p:nvGraphicFramePr>
          <p:cNvPr id="300036" name="Group 4"/>
          <p:cNvGraphicFramePr>
            <a:graphicFrameLocks noGrp="1"/>
          </p:cNvGraphicFramePr>
          <p:nvPr>
            <p:extLst>
              <p:ext uri="{D42A27DB-BD31-4B8C-83A1-F6EECF244321}">
                <p14:modId xmlns:p14="http://schemas.microsoft.com/office/powerpoint/2010/main" val="3007132358"/>
              </p:ext>
            </p:extLst>
          </p:nvPr>
        </p:nvGraphicFramePr>
        <p:xfrm>
          <a:off x="551543" y="1625599"/>
          <a:ext cx="7417890" cy="4397831"/>
        </p:xfrm>
        <a:graphic>
          <a:graphicData uri="http://schemas.openxmlformats.org/drawingml/2006/table">
            <a:tbl>
              <a:tblPr/>
              <a:tblGrid>
                <a:gridCol w="1459685">
                  <a:extLst>
                    <a:ext uri="{9D8B030D-6E8A-4147-A177-3AD203B41FA5}">
                      <a16:colId xmlns:a16="http://schemas.microsoft.com/office/drawing/2014/main" val="20000"/>
                    </a:ext>
                  </a:extLst>
                </a:gridCol>
                <a:gridCol w="3097530">
                  <a:extLst>
                    <a:ext uri="{9D8B030D-6E8A-4147-A177-3AD203B41FA5}">
                      <a16:colId xmlns:a16="http://schemas.microsoft.com/office/drawing/2014/main" val="20001"/>
                    </a:ext>
                  </a:extLst>
                </a:gridCol>
                <a:gridCol w="2860675">
                  <a:extLst>
                    <a:ext uri="{9D8B030D-6E8A-4147-A177-3AD203B41FA5}">
                      <a16:colId xmlns:a16="http://schemas.microsoft.com/office/drawing/2014/main" val="20002"/>
                    </a:ext>
                  </a:extLst>
                </a:gridCol>
              </a:tblGrid>
              <a:tr h="87515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a:ln>
                            <a:noFill/>
                          </a:ln>
                          <a:solidFill>
                            <a:schemeClr val="tx1"/>
                          </a:solidFill>
                          <a:effectLst/>
                          <a:latin typeface="+mj-lt"/>
                          <a:cs typeface="Arial" pitchFamily="34" charset="0"/>
                        </a:rPr>
                        <a:t>typeof</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a:ln>
                            <a:noFill/>
                          </a:ln>
                          <a:solidFill>
                            <a:schemeClr val="tx1"/>
                          </a:solidFill>
                          <a:effectLst/>
                          <a:latin typeface="+mj-lt"/>
                          <a:cs typeface="Arial" pitchFamily="34" charset="0"/>
                        </a:rPr>
                        <a:t>undefinedvariable</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“undefined”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3574">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a:ln>
                            <a:noFill/>
                          </a:ln>
                          <a:solidFill>
                            <a:schemeClr val="tx1"/>
                          </a:solidFill>
                          <a:effectLst/>
                          <a:latin typeface="+mj-lt"/>
                          <a:cs typeface="Arial" pitchFamily="34" charset="0"/>
                        </a:rPr>
                        <a:t>typeof</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33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“number”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038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cs typeface="Arial" pitchFamily="34" charset="0"/>
                        </a:rPr>
                        <a:t>typeof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a:t>
                      </a:r>
                      <a:r>
                        <a:rPr kumimoji="0" lang="en-US" sz="1800" b="0" i="0" u="none" strike="noStrike" cap="none" normalizeH="0" baseline="0" dirty="0" err="1">
                          <a:ln>
                            <a:noFill/>
                          </a:ln>
                          <a:solidFill>
                            <a:schemeClr val="tx1"/>
                          </a:solidFill>
                          <a:effectLst/>
                          <a:latin typeface="+mj-lt"/>
                          <a:cs typeface="Arial" pitchFamily="34" charset="0"/>
                        </a:rPr>
                        <a:t>abcdef</a:t>
                      </a:r>
                      <a:r>
                        <a:rPr kumimoji="0" lang="en-US" sz="1800" b="0" i="0" u="none" strike="noStrike" cap="none" normalizeH="0" baseline="0" dirty="0">
                          <a:ln>
                            <a:noFill/>
                          </a:ln>
                          <a:solidFill>
                            <a:schemeClr val="tx1"/>
                          </a:solidFill>
                          <a:effectLst/>
                          <a:latin typeface="+mj-lt"/>
                          <a:cs typeface="Arial"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“string”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3574">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cs typeface="Arial" pitchFamily="34" charset="0"/>
                        </a:rPr>
                        <a:t>typeof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cs typeface="Arial" pitchFamily="34" charset="0"/>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a:t>
                      </a:r>
                      <a:r>
                        <a:rPr kumimoji="0" lang="en-US" sz="1800" b="0" i="0" u="none" strike="noStrike" cap="none" normalizeH="0" baseline="0" dirty="0" err="1">
                          <a:ln>
                            <a:noFill/>
                          </a:ln>
                          <a:solidFill>
                            <a:schemeClr val="tx1"/>
                          </a:solidFill>
                          <a:effectLst/>
                          <a:latin typeface="+mj-lt"/>
                          <a:cs typeface="Arial" pitchFamily="34" charset="0"/>
                        </a:rPr>
                        <a:t>boolean</a:t>
                      </a:r>
                      <a:r>
                        <a:rPr kumimoji="0" lang="en-US" sz="1800" b="0" i="0" u="none" strike="noStrike" cap="none" normalizeH="0" baseline="0" dirty="0">
                          <a:ln>
                            <a:noFill/>
                          </a:ln>
                          <a:solidFill>
                            <a:schemeClr val="tx1"/>
                          </a:solidFill>
                          <a:effectLst/>
                          <a:latin typeface="+mj-lt"/>
                          <a:cs typeface="Arial"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7515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a:ln>
                            <a:noFill/>
                          </a:ln>
                          <a:solidFill>
                            <a:schemeClr val="tx1"/>
                          </a:solidFill>
                          <a:effectLst/>
                          <a:latin typeface="+mj-lt"/>
                          <a:cs typeface="Arial" pitchFamily="34" charset="0"/>
                        </a:rPr>
                        <a:t>typeof</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“object”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7420672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Content Placeholder 3"/>
          <p:cNvSpPr>
            <a:spLocks noGrp="1"/>
          </p:cNvSpPr>
          <p:nvPr>
            <p:ph idx="1"/>
          </p:nvPr>
        </p:nvSpPr>
        <p:spPr/>
        <p:txBody>
          <a:bodyPr/>
          <a:lstStyle/>
          <a:p>
            <a:r>
              <a:rPr lang="en-US" dirty="0"/>
              <a:t>Typeof_ex.html</a:t>
            </a:r>
          </a:p>
          <a:p>
            <a:endParaRPr lang="en-US" dirty="0"/>
          </a:p>
        </p:txBody>
      </p:sp>
    </p:spTree>
    <p:extLst>
      <p:ext uri="{BB962C8B-B14F-4D97-AF65-F5344CB8AC3E}">
        <p14:creationId xmlns:p14="http://schemas.microsoft.com/office/powerpoint/2010/main" val="304050411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Control Structures and Loops</a:t>
            </a:r>
            <a:br>
              <a:rPr lang="en-US" dirty="0"/>
            </a:br>
            <a:r>
              <a:rPr lang="en-US" dirty="0"/>
              <a:t>Control Structures and Loops</a:t>
            </a:r>
          </a:p>
        </p:txBody>
      </p:sp>
      <p:sp>
        <p:nvSpPr>
          <p:cNvPr id="4" name="Content Placeholder 3"/>
          <p:cNvSpPr>
            <a:spLocks noGrp="1"/>
          </p:cNvSpPr>
          <p:nvPr>
            <p:ph idx="1"/>
          </p:nvPr>
        </p:nvSpPr>
        <p:spPr/>
        <p:txBody>
          <a:bodyPr/>
          <a:lstStyle/>
          <a:p>
            <a:r>
              <a:rPr lang="en-US" dirty="0"/>
              <a:t>JavaScript supports the usual control structures: </a:t>
            </a:r>
          </a:p>
          <a:p>
            <a:pPr lvl="1"/>
            <a:r>
              <a:rPr lang="en-US" dirty="0"/>
              <a:t>the conditionals: </a:t>
            </a:r>
          </a:p>
          <a:p>
            <a:pPr lvl="1"/>
            <a:r>
              <a:rPr lang="en-US" dirty="0"/>
              <a:t>if,</a:t>
            </a:r>
          </a:p>
          <a:p>
            <a:pPr lvl="1"/>
            <a:r>
              <a:rPr lang="en-US" dirty="0"/>
              <a:t>if...else</a:t>
            </a:r>
          </a:p>
          <a:p>
            <a:pPr lvl="1"/>
            <a:r>
              <a:rPr lang="en-US" dirty="0"/>
              <a:t>If … else if … else</a:t>
            </a:r>
          </a:p>
          <a:p>
            <a:pPr lvl="1"/>
            <a:r>
              <a:rPr lang="en-US" dirty="0"/>
              <a:t>switch</a:t>
            </a:r>
          </a:p>
          <a:p>
            <a:endParaRPr lang="en-US" dirty="0"/>
          </a:p>
          <a:p>
            <a:r>
              <a:rPr lang="en-US" dirty="0"/>
              <a:t>iterations:</a:t>
            </a:r>
          </a:p>
          <a:p>
            <a:pPr lvl="1"/>
            <a:r>
              <a:rPr lang="en-US" dirty="0"/>
              <a:t>for</a:t>
            </a:r>
          </a:p>
          <a:p>
            <a:pPr lvl="1"/>
            <a:r>
              <a:rPr lang="en-US" dirty="0"/>
              <a:t>while</a:t>
            </a:r>
          </a:p>
          <a:p>
            <a:endParaRPr lang="en-US" dirty="0"/>
          </a:p>
          <a:p>
            <a:endParaRPr lang="en-US" dirty="0"/>
          </a:p>
        </p:txBody>
      </p:sp>
    </p:spTree>
    <p:extLst>
      <p:ext uri="{BB962C8B-B14F-4D97-AF65-F5344CB8AC3E}">
        <p14:creationId xmlns:p14="http://schemas.microsoft.com/office/powerpoint/2010/main" val="379395246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AutoShape 9"/>
          <p:cNvSpPr>
            <a:spLocks noChangeArrowheads="1"/>
          </p:cNvSpPr>
          <p:nvPr/>
        </p:nvSpPr>
        <p:spPr bwMode="auto">
          <a:xfrm>
            <a:off x="342900" y="1485900"/>
            <a:ext cx="2743200" cy="2667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lvl="1">
              <a:lnSpc>
                <a:spcPct val="80000"/>
              </a:lnSpc>
              <a:buFont typeface="Arial" pitchFamily="34" charset="0"/>
              <a:buNone/>
            </a:pPr>
            <a:r>
              <a:rPr lang="en-US" dirty="0">
                <a:latin typeface="+mj-lt"/>
              </a:rPr>
              <a:t>if(condition) {</a:t>
            </a:r>
          </a:p>
          <a:p>
            <a:pPr lvl="1">
              <a:lnSpc>
                <a:spcPct val="80000"/>
              </a:lnSpc>
              <a:buFont typeface="Arial" pitchFamily="34" charset="0"/>
              <a:buNone/>
            </a:pPr>
            <a:r>
              <a:rPr lang="en-US" dirty="0">
                <a:latin typeface="+mj-lt"/>
              </a:rPr>
              <a:t>	statement 1</a:t>
            </a:r>
          </a:p>
          <a:p>
            <a:pPr lvl="1">
              <a:lnSpc>
                <a:spcPct val="80000"/>
              </a:lnSpc>
              <a:buFont typeface="Arial" pitchFamily="34" charset="0"/>
              <a:buNone/>
            </a:pPr>
            <a:r>
              <a:rPr lang="en-US" dirty="0">
                <a:latin typeface="+mj-lt"/>
              </a:rPr>
              <a:t>} else {</a:t>
            </a:r>
          </a:p>
          <a:p>
            <a:pPr lvl="1">
              <a:lnSpc>
                <a:spcPct val="80000"/>
              </a:lnSpc>
              <a:buFont typeface="Arial" pitchFamily="34" charset="0"/>
              <a:buNone/>
            </a:pPr>
            <a:r>
              <a:rPr lang="en-US" dirty="0">
                <a:latin typeface="+mj-lt"/>
              </a:rPr>
              <a:t>	statement 2</a:t>
            </a:r>
          </a:p>
          <a:p>
            <a:pPr lvl="1">
              <a:lnSpc>
                <a:spcPct val="80000"/>
              </a:lnSpc>
              <a:buFont typeface="Arial" pitchFamily="34" charset="0"/>
              <a:buNone/>
            </a:pPr>
            <a:r>
              <a:rPr lang="en-US" dirty="0">
                <a:latin typeface="+mj-lt"/>
              </a:rPr>
              <a:t>}</a:t>
            </a:r>
          </a:p>
        </p:txBody>
      </p:sp>
      <p:sp>
        <p:nvSpPr>
          <p:cNvPr id="16391" name="AutoShape 10"/>
          <p:cNvSpPr>
            <a:spLocks noChangeArrowheads="1"/>
          </p:cNvSpPr>
          <p:nvPr/>
        </p:nvSpPr>
        <p:spPr bwMode="auto">
          <a:xfrm>
            <a:off x="3505200" y="1447800"/>
            <a:ext cx="5181600" cy="3200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lnSpc>
                <a:spcPts val="4000"/>
              </a:lnSpc>
              <a:buClr>
                <a:srgbClr val="A11133"/>
              </a:buClr>
            </a:pPr>
            <a:r>
              <a:rPr lang="en-US" dirty="0">
                <a:cs typeface="Arial" pitchFamily="34" charset="0"/>
              </a:rPr>
              <a:t>if(a&gt;10) {</a:t>
            </a:r>
          </a:p>
          <a:p>
            <a:pPr>
              <a:lnSpc>
                <a:spcPts val="4000"/>
              </a:lnSpc>
              <a:buClr>
                <a:srgbClr val="A11133"/>
              </a:buClr>
            </a:pPr>
            <a:r>
              <a:rPr lang="en-US" dirty="0" err="1">
                <a:cs typeface="Arial" pitchFamily="34" charset="0"/>
              </a:rPr>
              <a:t>document.write</a:t>
            </a:r>
            <a:r>
              <a:rPr lang="en-US" dirty="0">
                <a:cs typeface="Arial" pitchFamily="34" charset="0"/>
              </a:rPr>
              <a:t>(“Greater than 10”)</a:t>
            </a:r>
          </a:p>
          <a:p>
            <a:pPr>
              <a:lnSpc>
                <a:spcPts val="4000"/>
              </a:lnSpc>
              <a:buClr>
                <a:srgbClr val="A11133"/>
              </a:buClr>
            </a:pPr>
            <a:r>
              <a:rPr lang="en-US" dirty="0">
                <a:cs typeface="Arial" pitchFamily="34" charset="0"/>
              </a:rPr>
              <a:t>} else {</a:t>
            </a:r>
          </a:p>
          <a:p>
            <a:pPr>
              <a:lnSpc>
                <a:spcPts val="4000"/>
              </a:lnSpc>
              <a:buClr>
                <a:srgbClr val="A11133"/>
              </a:buClr>
            </a:pPr>
            <a:r>
              <a:rPr lang="en-US" dirty="0" err="1">
                <a:cs typeface="Arial" pitchFamily="34" charset="0"/>
              </a:rPr>
              <a:t>document.write</a:t>
            </a:r>
            <a:r>
              <a:rPr lang="en-US" dirty="0">
                <a:cs typeface="Arial" pitchFamily="34" charset="0"/>
              </a:rPr>
              <a:t>(“Less than 10”)</a:t>
            </a:r>
          </a:p>
          <a:p>
            <a:pPr>
              <a:lnSpc>
                <a:spcPts val="4000"/>
              </a:lnSpc>
              <a:buClr>
                <a:srgbClr val="A11133"/>
              </a:buClr>
            </a:pPr>
            <a:r>
              <a:rPr lang="en-US" dirty="0">
                <a:cs typeface="Arial" pitchFamily="34" charset="0"/>
              </a:rPr>
              <a:t>}</a:t>
            </a:r>
          </a:p>
        </p:txBody>
      </p:sp>
      <p:sp>
        <p:nvSpPr>
          <p:cNvPr id="16392" name="AutoShape 11"/>
          <p:cNvSpPr>
            <a:spLocks noChangeArrowheads="1"/>
          </p:cNvSpPr>
          <p:nvPr/>
        </p:nvSpPr>
        <p:spPr bwMode="auto">
          <a:xfrm>
            <a:off x="457200" y="5029200"/>
            <a:ext cx="8458200"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b="1" dirty="0" err="1"/>
              <a:t>document.write</a:t>
            </a:r>
            <a:r>
              <a:rPr lang="en-US" b="1" dirty="0"/>
              <a:t>( (a&gt;10) ? “Greater than 10” : “Less than 10” );</a:t>
            </a:r>
            <a:endParaRPr lang="en-US" b="1" dirty="0">
              <a:cs typeface="Arial" pitchFamily="34" charset="0"/>
            </a:endParaRPr>
          </a:p>
        </p:txBody>
      </p:sp>
      <p:sp>
        <p:nvSpPr>
          <p:cNvPr id="16393" name="Line 12"/>
          <p:cNvSpPr>
            <a:spLocks noChangeShapeType="1"/>
          </p:cNvSpPr>
          <p:nvPr/>
        </p:nvSpPr>
        <p:spPr bwMode="auto">
          <a:xfrm flipH="1">
            <a:off x="1905000" y="3886200"/>
            <a:ext cx="1600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2"/>
              </a:solidFill>
              <a:latin typeface="Candara"/>
              <a:cs typeface="Arial" pitchFamily="34" charset="0"/>
            </a:endParaRPr>
          </a:p>
        </p:txBody>
      </p:sp>
      <p:sp>
        <p:nvSpPr>
          <p:cNvPr id="2" name="Title 1"/>
          <p:cNvSpPr>
            <a:spLocks noGrp="1"/>
          </p:cNvSpPr>
          <p:nvPr>
            <p:ph type="title"/>
          </p:nvPr>
        </p:nvSpPr>
        <p:spPr/>
        <p:txBody>
          <a:bodyPr/>
          <a:lstStyle/>
          <a:p>
            <a:r>
              <a:rPr lang="en-US" sz="1200" dirty="0"/>
              <a:t>2.3: Control Structures and Loops </a:t>
            </a:r>
            <a:br>
              <a:rPr lang="en-US" dirty="0"/>
            </a:br>
            <a:r>
              <a:rPr lang="en-US" dirty="0"/>
              <a:t>The if Statement</a:t>
            </a:r>
          </a:p>
        </p:txBody>
      </p:sp>
    </p:spTree>
    <p:extLst>
      <p:ext uri="{BB962C8B-B14F-4D97-AF65-F5344CB8AC3E}">
        <p14:creationId xmlns:p14="http://schemas.microsoft.com/office/powerpoint/2010/main" val="55048460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2.3: Control Structures and Loops </a:t>
            </a:r>
            <a:br>
              <a:rPr lang="en-US" dirty="0"/>
            </a:br>
            <a:r>
              <a:rPr lang="en-US" dirty="0"/>
              <a:t>The Switch Statement</a:t>
            </a:r>
          </a:p>
        </p:txBody>
      </p:sp>
      <p:sp>
        <p:nvSpPr>
          <p:cNvPr id="6" name="Content Placeholder 5"/>
          <p:cNvSpPr>
            <a:spLocks noGrp="1"/>
          </p:cNvSpPr>
          <p:nvPr>
            <p:ph idx="1"/>
          </p:nvPr>
        </p:nvSpPr>
        <p:spPr>
          <a:xfrm>
            <a:off x="298516" y="1436710"/>
            <a:ext cx="8845484" cy="4643751"/>
          </a:xfrm>
        </p:spPr>
        <p:txBody>
          <a:bodyPr/>
          <a:lstStyle/>
          <a:p>
            <a:r>
              <a:rPr lang="en-US" dirty="0">
                <a:solidFill>
                  <a:srgbClr val="000000"/>
                </a:solidFill>
                <a:latin typeface="+mj-lt"/>
                <a:cs typeface="Arial" pitchFamily="34" charset="0"/>
              </a:rPr>
              <a:t>Syntax</a:t>
            </a:r>
          </a:p>
          <a:p>
            <a:pPr marL="0" indent="0">
              <a:buNone/>
            </a:pPr>
            <a:endParaRPr lang="en-US" dirty="0">
              <a:latin typeface="+mj-lt"/>
            </a:endParaRPr>
          </a:p>
          <a:p>
            <a:pPr marL="0" indent="0">
              <a:buNone/>
            </a:pPr>
            <a:endParaRPr lang="en-US" dirty="0">
              <a:latin typeface="+mj-lt"/>
            </a:endParaRPr>
          </a:p>
        </p:txBody>
      </p:sp>
      <p:sp>
        <p:nvSpPr>
          <p:cNvPr id="17420" name="AutoShape 12"/>
          <p:cNvSpPr>
            <a:spLocks noChangeArrowheads="1"/>
          </p:cNvSpPr>
          <p:nvPr/>
        </p:nvSpPr>
        <p:spPr bwMode="auto">
          <a:xfrm>
            <a:off x="671513" y="2046510"/>
            <a:ext cx="6949440" cy="374904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r>
              <a:rPr lang="en-US" sz="1600" dirty="0">
                <a:latin typeface="+mj-lt"/>
                <a:cs typeface="Arial" pitchFamily="34" charset="0"/>
              </a:rPr>
              <a:t>switch (variable) {</a:t>
            </a:r>
            <a:br>
              <a:rPr lang="en-US" sz="1600" dirty="0">
                <a:latin typeface="+mj-lt"/>
                <a:cs typeface="Arial" pitchFamily="34" charset="0"/>
              </a:rPr>
            </a:br>
            <a:r>
              <a:rPr lang="en-US" sz="1600" dirty="0">
                <a:latin typeface="+mj-lt"/>
                <a:cs typeface="Arial" pitchFamily="34" charset="0"/>
              </a:rPr>
              <a:t>  case outcome1 :{ </a:t>
            </a:r>
          </a:p>
          <a:p>
            <a:pPr lvl="1">
              <a:lnSpc>
                <a:spcPct val="135000"/>
              </a:lnSpc>
            </a:pPr>
            <a:r>
              <a:rPr lang="en-US" sz="1600" dirty="0">
                <a:latin typeface="+mj-lt"/>
                <a:cs typeface="Arial" pitchFamily="34" charset="0"/>
              </a:rPr>
              <a:t>//</a:t>
            </a:r>
            <a:r>
              <a:rPr lang="en-US" sz="1600" dirty="0" err="1">
                <a:latin typeface="+mj-lt"/>
                <a:cs typeface="Arial" pitchFamily="34" charset="0"/>
              </a:rPr>
              <a:t>stmts</a:t>
            </a:r>
            <a:r>
              <a:rPr lang="en-US" sz="1600" dirty="0">
                <a:latin typeface="+mj-lt"/>
                <a:cs typeface="Arial" pitchFamily="34" charset="0"/>
              </a:rPr>
              <a:t> for outcome 1</a:t>
            </a:r>
          </a:p>
          <a:p>
            <a:pPr lvl="1">
              <a:lnSpc>
                <a:spcPct val="135000"/>
              </a:lnSpc>
            </a:pPr>
            <a:r>
              <a:rPr lang="en-US" sz="1600" dirty="0">
                <a:latin typeface="+mj-lt"/>
                <a:cs typeface="Arial" pitchFamily="34" charset="0"/>
              </a:rPr>
              <a:t> break; }</a:t>
            </a:r>
            <a:br>
              <a:rPr lang="en-US" sz="1600" dirty="0">
                <a:latin typeface="+mj-lt"/>
                <a:cs typeface="Arial" pitchFamily="34" charset="0"/>
              </a:rPr>
            </a:br>
            <a:r>
              <a:rPr lang="en-US" sz="1600" dirty="0">
                <a:latin typeface="+mj-lt"/>
                <a:cs typeface="Arial" pitchFamily="34" charset="0"/>
              </a:rPr>
              <a:t>  case outcome2 :{</a:t>
            </a:r>
          </a:p>
          <a:p>
            <a:pPr lvl="1">
              <a:lnSpc>
                <a:spcPct val="135000"/>
              </a:lnSpc>
            </a:pPr>
            <a:r>
              <a:rPr lang="en-US" sz="1600" dirty="0">
                <a:latin typeface="+mj-lt"/>
                <a:cs typeface="Arial" pitchFamily="34" charset="0"/>
              </a:rPr>
              <a:t> //</a:t>
            </a:r>
            <a:r>
              <a:rPr lang="en-US" sz="1600" dirty="0" err="1">
                <a:latin typeface="+mj-lt"/>
                <a:cs typeface="Arial" pitchFamily="34" charset="0"/>
              </a:rPr>
              <a:t>stmts</a:t>
            </a:r>
            <a:r>
              <a:rPr lang="en-US" sz="1600" dirty="0">
                <a:latin typeface="+mj-lt"/>
                <a:cs typeface="Arial" pitchFamily="34" charset="0"/>
              </a:rPr>
              <a:t> outcome 2</a:t>
            </a:r>
          </a:p>
          <a:p>
            <a:pPr lvl="1">
              <a:lnSpc>
                <a:spcPct val="135000"/>
              </a:lnSpc>
            </a:pPr>
            <a:r>
              <a:rPr lang="en-US" sz="1600" dirty="0">
                <a:latin typeface="+mj-lt"/>
                <a:cs typeface="Arial" pitchFamily="34" charset="0"/>
              </a:rPr>
              <a:t> break; }</a:t>
            </a:r>
          </a:p>
          <a:p>
            <a:pPr lvl="1">
              <a:lnSpc>
                <a:spcPct val="135000"/>
              </a:lnSpc>
            </a:pPr>
            <a:r>
              <a:rPr lang="en-US" sz="1600" dirty="0">
                <a:latin typeface="+mj-lt"/>
                <a:cs typeface="Arial" pitchFamily="34" charset="0"/>
              </a:rPr>
              <a:t>  …</a:t>
            </a:r>
            <a:br>
              <a:rPr lang="en-US" sz="1600" dirty="0">
                <a:latin typeface="+mj-lt"/>
                <a:cs typeface="Arial" pitchFamily="34" charset="0"/>
              </a:rPr>
            </a:br>
            <a:r>
              <a:rPr lang="en-US" sz="1600" dirty="0">
                <a:latin typeface="+mj-lt"/>
                <a:cs typeface="Arial" pitchFamily="34" charset="0"/>
              </a:rPr>
              <a:t>default: { </a:t>
            </a:r>
          </a:p>
          <a:p>
            <a:pPr lvl="1">
              <a:lnSpc>
                <a:spcPct val="135000"/>
              </a:lnSpc>
            </a:pPr>
            <a:r>
              <a:rPr lang="en-US" sz="1600" dirty="0">
                <a:latin typeface="+mj-lt"/>
                <a:cs typeface="Arial" pitchFamily="34" charset="0"/>
              </a:rPr>
              <a:t> //none of the outcomes</a:t>
            </a:r>
          </a:p>
          <a:p>
            <a:pPr lvl="1">
              <a:lnSpc>
                <a:spcPct val="135000"/>
              </a:lnSpc>
            </a:pPr>
            <a:r>
              <a:rPr lang="en-US" sz="1600" dirty="0">
                <a:latin typeface="+mj-lt"/>
                <a:cs typeface="Arial" pitchFamily="34" charset="0"/>
              </a:rPr>
              <a:t> is chosen }</a:t>
            </a: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gn="ctr">
              <a:lnSpc>
                <a:spcPct val="135000"/>
              </a:lnSpc>
            </a:pPr>
            <a:endParaRPr lang="en-US" sz="1600" dirty="0">
              <a:latin typeface="+mj-lt"/>
              <a:cs typeface="Arial" pitchFamily="34" charset="0"/>
            </a:endParaRPr>
          </a:p>
          <a:p>
            <a:pPr lvl="1" algn="ctr">
              <a:lnSpc>
                <a:spcPct val="135000"/>
              </a:lnSpc>
            </a:pPr>
            <a:endParaRPr lang="en-US" sz="1600" dirty="0">
              <a:latin typeface="+mj-lt"/>
              <a:cs typeface="Arial" pitchFamily="34" charset="0"/>
            </a:endParaRPr>
          </a:p>
        </p:txBody>
      </p:sp>
    </p:spTree>
    <p:extLst>
      <p:ext uri="{BB962C8B-B14F-4D97-AF65-F5344CB8AC3E}">
        <p14:creationId xmlns:p14="http://schemas.microsoft.com/office/powerpoint/2010/main" val="177113861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AutoShape 5"/>
          <p:cNvSpPr>
            <a:spLocks noChangeArrowheads="1"/>
          </p:cNvSpPr>
          <p:nvPr/>
        </p:nvSpPr>
        <p:spPr bwMode="auto">
          <a:xfrm>
            <a:off x="671513" y="1988454"/>
            <a:ext cx="5852160" cy="411480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r>
              <a:rPr lang="en-US" sz="1600" dirty="0">
                <a:solidFill>
                  <a:schemeClr val="tx1"/>
                </a:solidFill>
                <a:latin typeface="+mj-lt"/>
                <a:cs typeface="Arial" pitchFamily="34" charset="0"/>
              </a:rPr>
              <a:t>switch (day) {</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case “Monday” : {</a:t>
            </a:r>
          </a:p>
          <a:p>
            <a:pPr lvl="1">
              <a:lnSpc>
                <a:spcPct val="135000"/>
              </a:lnSpc>
            </a:pPr>
            <a:r>
              <a:rPr lang="en-US" sz="1600" dirty="0" err="1">
                <a:solidFill>
                  <a:schemeClr val="tx1"/>
                </a:solidFill>
                <a:latin typeface="+mj-lt"/>
                <a:cs typeface="Arial" pitchFamily="34" charset="0"/>
              </a:rPr>
              <a:t>document.write</a:t>
            </a:r>
            <a:r>
              <a:rPr lang="en-US" sz="1600" dirty="0">
                <a:solidFill>
                  <a:schemeClr val="tx1"/>
                </a:solidFill>
                <a:latin typeface="+mj-lt"/>
                <a:cs typeface="Arial" pitchFamily="34" charset="0"/>
              </a:rPr>
              <a:t>(“weekday”)</a:t>
            </a:r>
          </a:p>
          <a:p>
            <a:pPr lvl="1">
              <a:lnSpc>
                <a:spcPct val="135000"/>
              </a:lnSpc>
            </a:pPr>
            <a:r>
              <a:rPr lang="en-US" sz="1600" dirty="0">
                <a:solidFill>
                  <a:schemeClr val="tx1"/>
                </a:solidFill>
                <a:latin typeface="+mj-lt"/>
                <a:cs typeface="Arial" pitchFamily="34" charset="0"/>
              </a:rPr>
              <a:t>break;}</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case “Saturday”: {</a:t>
            </a:r>
          </a:p>
          <a:p>
            <a:pPr lvl="1">
              <a:lnSpc>
                <a:spcPct val="135000"/>
              </a:lnSpc>
            </a:pPr>
            <a:r>
              <a:rPr lang="en-US" sz="1600" dirty="0" err="1">
                <a:solidFill>
                  <a:schemeClr val="tx1"/>
                </a:solidFill>
                <a:latin typeface="+mj-lt"/>
                <a:cs typeface="Arial" pitchFamily="34" charset="0"/>
              </a:rPr>
              <a:t>document.write</a:t>
            </a:r>
            <a:r>
              <a:rPr lang="en-US" sz="1600" dirty="0">
                <a:solidFill>
                  <a:schemeClr val="tx1"/>
                </a:solidFill>
                <a:latin typeface="+mj-lt"/>
                <a:cs typeface="Arial" pitchFamily="34" charset="0"/>
              </a:rPr>
              <a:t>(“weekday”)</a:t>
            </a:r>
          </a:p>
          <a:p>
            <a:pPr lvl="1">
              <a:lnSpc>
                <a:spcPct val="135000"/>
              </a:lnSpc>
            </a:pPr>
            <a:r>
              <a:rPr lang="en-US" sz="1600" dirty="0">
                <a:solidFill>
                  <a:schemeClr val="tx1"/>
                </a:solidFill>
                <a:latin typeface="+mj-lt"/>
                <a:cs typeface="Arial" pitchFamily="34" charset="0"/>
              </a:rPr>
              <a:t>break}</a:t>
            </a:r>
          </a:p>
          <a:p>
            <a:pPr lvl="1">
              <a:lnSpc>
                <a:spcPct val="135000"/>
              </a:lnSpc>
            </a:pPr>
            <a:r>
              <a:rPr lang="en-US" sz="1600" dirty="0">
                <a:solidFill>
                  <a:schemeClr val="tx1"/>
                </a:solidFill>
                <a:latin typeface="+mj-lt"/>
                <a:cs typeface="Arial" pitchFamily="34" charset="0"/>
              </a:rPr>
              <a:t>  …</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default: { </a:t>
            </a:r>
          </a:p>
          <a:p>
            <a:pPr lvl="1">
              <a:lnSpc>
                <a:spcPct val="135000"/>
              </a:lnSpc>
            </a:pPr>
            <a:r>
              <a:rPr lang="en-US" sz="1600" dirty="0" err="1">
                <a:solidFill>
                  <a:schemeClr val="tx1"/>
                </a:solidFill>
                <a:latin typeface="+mj-lt"/>
                <a:cs typeface="Arial" pitchFamily="34" charset="0"/>
              </a:rPr>
              <a:t>document.write</a:t>
            </a:r>
            <a:r>
              <a:rPr lang="en-US" sz="1600" dirty="0">
                <a:solidFill>
                  <a:schemeClr val="tx1"/>
                </a:solidFill>
                <a:latin typeface="+mj-lt"/>
                <a:cs typeface="Arial" pitchFamily="34" charset="0"/>
              </a:rPr>
              <a:t>(“Invalid day of the week”)</a:t>
            </a:r>
          </a:p>
          <a:p>
            <a:pPr lvl="1">
              <a:lnSpc>
                <a:spcPct val="135000"/>
              </a:lnSpc>
            </a:pPr>
            <a:r>
              <a:rPr lang="en-US" sz="1600" dirty="0">
                <a:solidFill>
                  <a:schemeClr val="tx1"/>
                </a:solidFill>
                <a:latin typeface="+mj-lt"/>
                <a:cs typeface="Arial" pitchFamily="34" charset="0"/>
              </a:rPr>
              <a:t>}</a:t>
            </a: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gn="ctr">
              <a:lnSpc>
                <a:spcPct val="135000"/>
              </a:lnSpc>
            </a:pPr>
            <a:endParaRPr lang="en-US" sz="1600" dirty="0">
              <a:solidFill>
                <a:schemeClr val="tx1"/>
              </a:solidFill>
              <a:latin typeface="+mj-lt"/>
              <a:cs typeface="Arial" pitchFamily="34" charset="0"/>
            </a:endParaRPr>
          </a:p>
          <a:p>
            <a:pPr lvl="1" algn="ctr">
              <a:lnSpc>
                <a:spcPct val="135000"/>
              </a:lnSpc>
            </a:pPr>
            <a:endParaRPr lang="en-US" sz="1600" dirty="0">
              <a:solidFill>
                <a:schemeClr val="tx1"/>
              </a:solidFill>
              <a:latin typeface="+mj-lt"/>
              <a:cs typeface="Arial" pitchFamily="34" charset="0"/>
            </a:endParaRPr>
          </a:p>
        </p:txBody>
      </p:sp>
      <p:sp>
        <p:nvSpPr>
          <p:cNvPr id="3" name="Title 2"/>
          <p:cNvSpPr>
            <a:spLocks noGrp="1"/>
          </p:cNvSpPr>
          <p:nvPr>
            <p:ph type="title"/>
          </p:nvPr>
        </p:nvSpPr>
        <p:spPr/>
        <p:txBody>
          <a:bodyPr/>
          <a:lstStyle/>
          <a:p>
            <a:r>
              <a:rPr lang="en-US" sz="1200" dirty="0"/>
              <a:t>2.3: Control Structures and Loops </a:t>
            </a:r>
            <a:br>
              <a:rPr lang="en-US" dirty="0"/>
            </a:br>
            <a:r>
              <a:rPr lang="en-US" dirty="0"/>
              <a:t>The Switch Statement</a:t>
            </a:r>
          </a:p>
        </p:txBody>
      </p:sp>
      <p:sp>
        <p:nvSpPr>
          <p:cNvPr id="6" name="Content Placeholder 5"/>
          <p:cNvSpPr>
            <a:spLocks noGrp="1"/>
          </p:cNvSpPr>
          <p:nvPr>
            <p:ph idx="1"/>
          </p:nvPr>
        </p:nvSpPr>
        <p:spPr/>
        <p:txBody>
          <a:bodyPr/>
          <a:lstStyle/>
          <a:p>
            <a:r>
              <a:rPr lang="en-US" dirty="0"/>
              <a:t>Code Snippet</a:t>
            </a:r>
          </a:p>
          <a:p>
            <a:endParaRPr lang="en-US" dirty="0"/>
          </a:p>
        </p:txBody>
      </p:sp>
    </p:spTree>
    <p:extLst>
      <p:ext uri="{BB962C8B-B14F-4D97-AF65-F5344CB8AC3E}">
        <p14:creationId xmlns:p14="http://schemas.microsoft.com/office/powerpoint/2010/main" val="1587632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2.3: Control Structures and Loops </a:t>
            </a:r>
            <a:br>
              <a:rPr lang="en-US" dirty="0"/>
            </a:br>
            <a:r>
              <a:rPr lang="en-US" dirty="0"/>
              <a:t>The for Statement</a:t>
            </a:r>
          </a:p>
        </p:txBody>
      </p:sp>
      <p:sp>
        <p:nvSpPr>
          <p:cNvPr id="7" name="Content Placeholder 6"/>
          <p:cNvSpPr>
            <a:spLocks noGrp="1"/>
          </p:cNvSpPr>
          <p:nvPr>
            <p:ph idx="1"/>
          </p:nvPr>
        </p:nvSpPr>
        <p:spPr/>
        <p:txBody>
          <a:bodyPr/>
          <a:lstStyle/>
          <a:p>
            <a:r>
              <a:rPr lang="en-US" dirty="0"/>
              <a:t>Syntax </a:t>
            </a:r>
          </a:p>
          <a:p>
            <a:endParaRPr lang="en-US" dirty="0"/>
          </a:p>
        </p:txBody>
      </p:sp>
      <p:sp>
        <p:nvSpPr>
          <p:cNvPr id="18440" name="AutoShape 11"/>
          <p:cNvSpPr>
            <a:spLocks noChangeArrowheads="1"/>
          </p:cNvSpPr>
          <p:nvPr/>
        </p:nvSpPr>
        <p:spPr bwMode="auto">
          <a:xfrm>
            <a:off x="304800" y="1905000"/>
            <a:ext cx="6545943"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cs typeface="Arial" pitchFamily="34" charset="0"/>
              </a:rPr>
              <a:t>for( [initial expression;][condition;][increment expression] )</a:t>
            </a:r>
          </a:p>
          <a:p>
            <a:r>
              <a:rPr lang="en-US" dirty="0">
                <a:cs typeface="Arial" pitchFamily="34" charset="0"/>
              </a:rPr>
              <a:t> {	statements</a:t>
            </a:r>
          </a:p>
          <a:p>
            <a:r>
              <a:rPr lang="en-US" dirty="0">
                <a:cs typeface="Arial" pitchFamily="34" charset="0"/>
              </a:rPr>
              <a:t>}</a:t>
            </a:r>
          </a:p>
        </p:txBody>
      </p:sp>
      <p:sp>
        <p:nvSpPr>
          <p:cNvPr id="18445" name="AutoShape 11"/>
          <p:cNvSpPr>
            <a:spLocks noChangeArrowheads="1"/>
          </p:cNvSpPr>
          <p:nvPr/>
        </p:nvSpPr>
        <p:spPr bwMode="auto">
          <a:xfrm>
            <a:off x="314325" y="4024313"/>
            <a:ext cx="8458200"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cs typeface="Arial" pitchFamily="34" charset="0"/>
              </a:rPr>
              <a:t>for(</a:t>
            </a:r>
            <a:r>
              <a:rPr lang="en-US" dirty="0" err="1">
                <a:cs typeface="Arial" pitchFamily="34" charset="0"/>
              </a:rPr>
              <a:t>var</a:t>
            </a:r>
            <a:r>
              <a:rPr lang="en-US" dirty="0">
                <a:cs typeface="Arial" pitchFamily="34" charset="0"/>
              </a:rPr>
              <a:t> </a:t>
            </a:r>
            <a:r>
              <a:rPr lang="en-US" dirty="0" err="1">
                <a:cs typeface="Arial" pitchFamily="34" charset="0"/>
              </a:rPr>
              <a:t>i</a:t>
            </a:r>
            <a:r>
              <a:rPr lang="en-US" dirty="0">
                <a:cs typeface="Arial" pitchFamily="34" charset="0"/>
              </a:rPr>
              <a:t>=0;i&lt;10;i++){</a:t>
            </a:r>
          </a:p>
          <a:p>
            <a:r>
              <a:rPr lang="en-US" dirty="0" err="1">
                <a:cs typeface="Arial" pitchFamily="34" charset="0"/>
              </a:rPr>
              <a:t>document.write</a:t>
            </a:r>
            <a:r>
              <a:rPr lang="en-US" dirty="0">
                <a:cs typeface="Arial" pitchFamily="34" charset="0"/>
              </a:rPr>
              <a:t>(“Hello”);}</a:t>
            </a:r>
          </a:p>
        </p:txBody>
      </p:sp>
      <p:sp>
        <p:nvSpPr>
          <p:cNvPr id="2" name="Content Placeholder 12"/>
          <p:cNvSpPr>
            <a:spLocks/>
          </p:cNvSpPr>
          <p:nvPr/>
        </p:nvSpPr>
        <p:spPr bwMode="auto">
          <a:xfrm>
            <a:off x="304800" y="32766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rgbClr val="000000"/>
                </a:solidFill>
                <a:cs typeface="Arial" pitchFamily="34" charset="0"/>
              </a:rPr>
              <a:t>Code Snippet</a:t>
            </a:r>
          </a:p>
        </p:txBody>
      </p:sp>
    </p:spTree>
    <p:extLst>
      <p:ext uri="{BB962C8B-B14F-4D97-AF65-F5344CB8AC3E}">
        <p14:creationId xmlns:p14="http://schemas.microsoft.com/office/powerpoint/2010/main" val="427446682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2.3: Control Structures and Loops </a:t>
            </a:r>
            <a:br>
              <a:rPr lang="en-US" dirty="0"/>
            </a:br>
            <a:r>
              <a:rPr lang="en-US" dirty="0"/>
              <a:t>The while Statement (contd..)</a:t>
            </a:r>
          </a:p>
        </p:txBody>
      </p:sp>
      <p:sp>
        <p:nvSpPr>
          <p:cNvPr id="5" name="Content Placeholder 4"/>
          <p:cNvSpPr>
            <a:spLocks noGrp="1"/>
          </p:cNvSpPr>
          <p:nvPr>
            <p:ph idx="1"/>
          </p:nvPr>
        </p:nvSpPr>
        <p:spPr/>
        <p:txBody>
          <a:bodyPr/>
          <a:lstStyle/>
          <a:p>
            <a:r>
              <a:rPr lang="en-US" dirty="0"/>
              <a:t>Syntax</a:t>
            </a:r>
          </a:p>
          <a:p>
            <a:endParaRPr lang="en-US" dirty="0"/>
          </a:p>
        </p:txBody>
      </p:sp>
      <p:sp>
        <p:nvSpPr>
          <p:cNvPr id="19462" name="AutoShape 11"/>
          <p:cNvSpPr>
            <a:spLocks noChangeArrowheads="1"/>
          </p:cNvSpPr>
          <p:nvPr/>
        </p:nvSpPr>
        <p:spPr bwMode="auto">
          <a:xfrm>
            <a:off x="304800" y="1905000"/>
            <a:ext cx="8458200" cy="9906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b="1" dirty="0">
              <a:latin typeface="Candara"/>
              <a:cs typeface="Arial" pitchFamily="34" charset="0"/>
            </a:endParaRPr>
          </a:p>
          <a:p>
            <a:r>
              <a:rPr lang="en-US" dirty="0">
                <a:cs typeface="Arial" pitchFamily="34" charset="0"/>
              </a:rPr>
              <a:t>while(condition) {</a:t>
            </a:r>
          </a:p>
          <a:p>
            <a:r>
              <a:rPr lang="en-US" dirty="0">
                <a:cs typeface="Arial" pitchFamily="34" charset="0"/>
              </a:rPr>
              <a:t>	statements</a:t>
            </a:r>
          </a:p>
          <a:p>
            <a:r>
              <a:rPr lang="en-US" dirty="0">
                <a:cs typeface="Arial" pitchFamily="34" charset="0"/>
              </a:rPr>
              <a:t>}</a:t>
            </a:r>
          </a:p>
          <a:p>
            <a:endParaRPr lang="en-US" b="1" dirty="0">
              <a:latin typeface="Candara"/>
              <a:cs typeface="Arial" pitchFamily="34" charset="0"/>
            </a:endParaRPr>
          </a:p>
        </p:txBody>
      </p:sp>
      <p:sp>
        <p:nvSpPr>
          <p:cNvPr id="19463" name="AutoShape 11"/>
          <p:cNvSpPr>
            <a:spLocks noChangeArrowheads="1"/>
          </p:cNvSpPr>
          <p:nvPr/>
        </p:nvSpPr>
        <p:spPr bwMode="auto">
          <a:xfrm>
            <a:off x="304800" y="4114800"/>
            <a:ext cx="8458200" cy="1066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cs typeface="Arial" pitchFamily="34" charset="0"/>
              </a:rPr>
              <a:t>while(</a:t>
            </a:r>
            <a:r>
              <a:rPr lang="en-US" dirty="0" err="1">
                <a:cs typeface="Arial" pitchFamily="34" charset="0"/>
              </a:rPr>
              <a:t>i</a:t>
            </a:r>
            <a:r>
              <a:rPr lang="en-US" dirty="0">
                <a:cs typeface="Arial" pitchFamily="34" charset="0"/>
              </a:rPr>
              <a:t>&lt;10) {</a:t>
            </a:r>
          </a:p>
          <a:p>
            <a:r>
              <a:rPr lang="en-US" dirty="0" err="1">
                <a:cs typeface="Arial" pitchFamily="34" charset="0"/>
              </a:rPr>
              <a:t>document.write</a:t>
            </a:r>
            <a:r>
              <a:rPr lang="en-US" dirty="0">
                <a:cs typeface="Arial" pitchFamily="34" charset="0"/>
              </a:rPr>
              <a:t>(“Hello”);</a:t>
            </a:r>
          </a:p>
          <a:p>
            <a:r>
              <a:rPr lang="en-US" dirty="0">
                <a:cs typeface="Arial" pitchFamily="34" charset="0"/>
              </a:rPr>
              <a:t>   </a:t>
            </a:r>
            <a:r>
              <a:rPr lang="en-US" dirty="0" err="1">
                <a:cs typeface="Arial" pitchFamily="34" charset="0"/>
              </a:rPr>
              <a:t>i</a:t>
            </a:r>
            <a:r>
              <a:rPr lang="en-US" dirty="0">
                <a:cs typeface="Arial" pitchFamily="34" charset="0"/>
              </a:rPr>
              <a:t>++;}</a:t>
            </a:r>
          </a:p>
        </p:txBody>
      </p:sp>
      <p:sp>
        <p:nvSpPr>
          <p:cNvPr id="2" name="Content Placeholder 12"/>
          <p:cNvSpPr>
            <a:spLocks/>
          </p:cNvSpPr>
          <p:nvPr/>
        </p:nvSpPr>
        <p:spPr bwMode="auto">
          <a:xfrm>
            <a:off x="304800" y="3200400"/>
            <a:ext cx="8226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6189" indent="-166189" defTabSz="914342">
              <a:lnSpc>
                <a:spcPct val="90000"/>
              </a:lnSpc>
              <a:spcAft>
                <a:spcPts val="600"/>
              </a:spcAft>
              <a:buClr>
                <a:schemeClr val="accent5"/>
              </a:buClr>
              <a:buFont typeface="Wingdings" pitchFamily="2" charset="2"/>
              <a:buChar char="§"/>
            </a:pPr>
            <a:r>
              <a:rPr lang="en-US" sz="2200" dirty="0">
                <a:solidFill>
                  <a:schemeClr val="bg2">
                    <a:lumMod val="50000"/>
                  </a:schemeClr>
                </a:solidFill>
              </a:rPr>
              <a:t>Code Snippet</a:t>
            </a:r>
          </a:p>
        </p:txBody>
      </p:sp>
    </p:spTree>
    <p:extLst>
      <p:ext uri="{BB962C8B-B14F-4D97-AF65-F5344CB8AC3E}">
        <p14:creationId xmlns:p14="http://schemas.microsoft.com/office/powerpoint/2010/main" val="3364706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200" dirty="0"/>
              <a:t>2.3: Control Structures and Loops </a:t>
            </a:r>
            <a:br>
              <a:rPr lang="en-US" dirty="0"/>
            </a:br>
            <a:r>
              <a:rPr lang="en-US" dirty="0"/>
              <a:t>The break and continue Statements</a:t>
            </a:r>
          </a:p>
        </p:txBody>
      </p:sp>
      <p:sp>
        <p:nvSpPr>
          <p:cNvPr id="7" name="Content Placeholder 6"/>
          <p:cNvSpPr>
            <a:spLocks noGrp="1"/>
          </p:cNvSpPr>
          <p:nvPr>
            <p:ph idx="1"/>
          </p:nvPr>
        </p:nvSpPr>
        <p:spPr/>
        <p:txBody>
          <a:bodyPr/>
          <a:lstStyle/>
          <a:p>
            <a:r>
              <a:rPr lang="en-US" dirty="0"/>
              <a:t>break</a:t>
            </a:r>
          </a:p>
          <a:p>
            <a:pPr lvl="1"/>
            <a:r>
              <a:rPr lang="en-US" dirty="0"/>
              <a:t>Writing break inside a switch, for, while  control structure will cause the program to jump to the end of the block. Control resumes after the block, as if the block had finished </a:t>
            </a:r>
          </a:p>
          <a:p>
            <a:r>
              <a:rPr lang="en-US" dirty="0"/>
              <a:t>continue</a:t>
            </a:r>
          </a:p>
          <a:p>
            <a:pPr lvl="1"/>
            <a:r>
              <a:rPr lang="en-US" dirty="0"/>
              <a:t>Writing continue inside a loop will cause the program to jump to the test condition of the structure and re-evaluate and perform instruction of the loop. Control resumes at the next iteration of the loop</a:t>
            </a:r>
          </a:p>
          <a:p>
            <a:endParaRPr lang="en-US" dirty="0"/>
          </a:p>
          <a:p>
            <a:endParaRPr lang="en-US" dirty="0"/>
          </a:p>
        </p:txBody>
      </p:sp>
    </p:spTree>
    <p:extLst>
      <p:ext uri="{BB962C8B-B14F-4D97-AF65-F5344CB8AC3E}">
        <p14:creationId xmlns:p14="http://schemas.microsoft.com/office/powerpoint/2010/main" val="344582425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Content Placeholder 3"/>
          <p:cNvSpPr>
            <a:spLocks noGrp="1"/>
          </p:cNvSpPr>
          <p:nvPr>
            <p:ph idx="1"/>
          </p:nvPr>
        </p:nvSpPr>
        <p:spPr/>
        <p:txBody>
          <a:bodyPr/>
          <a:lstStyle/>
          <a:p>
            <a:r>
              <a:rPr lang="en-US" dirty="0"/>
              <a:t>For_ex.html</a:t>
            </a:r>
          </a:p>
          <a:p>
            <a:endParaRPr lang="en-US" dirty="0"/>
          </a:p>
        </p:txBody>
      </p:sp>
    </p:spTree>
    <p:extLst>
      <p:ext uri="{BB962C8B-B14F-4D97-AF65-F5344CB8AC3E}">
        <p14:creationId xmlns:p14="http://schemas.microsoft.com/office/powerpoint/2010/main" val="307680234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p:txBody>
          <a:bodyPr/>
          <a:lstStyle/>
          <a:p>
            <a:r>
              <a:rPr lang="en-US" dirty="0"/>
              <a:t>Data Types and Variables</a:t>
            </a:r>
          </a:p>
          <a:p>
            <a:r>
              <a:rPr lang="en-US" dirty="0"/>
              <a:t>JavaScript Operators</a:t>
            </a:r>
          </a:p>
          <a:p>
            <a:r>
              <a:rPr lang="en-US" dirty="0"/>
              <a:t>Control Structures and Loops </a:t>
            </a:r>
          </a:p>
          <a:p>
            <a:r>
              <a:rPr lang="en-US" dirty="0"/>
              <a:t>JavaScript Functions</a:t>
            </a:r>
          </a:p>
          <a:p>
            <a:endParaRPr lang="en-US" dirty="0"/>
          </a:p>
        </p:txBody>
      </p:sp>
    </p:spTree>
    <p:extLst>
      <p:ext uri="{BB962C8B-B14F-4D97-AF65-F5344CB8AC3E}">
        <p14:creationId xmlns:p14="http://schemas.microsoft.com/office/powerpoint/2010/main" val="301604995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Line 7"/>
          <p:cNvSpPr>
            <a:spLocks noChangeShapeType="1"/>
          </p:cNvSpPr>
          <p:nvPr/>
        </p:nvSpPr>
        <p:spPr bwMode="auto">
          <a:xfrm flipH="1">
            <a:off x="2772229" y="2293257"/>
            <a:ext cx="1746250" cy="0"/>
          </a:xfrm>
          <a:prstGeom prst="line">
            <a:avLst/>
          </a:prstGeom>
          <a:ln>
            <a:solidFill>
              <a:schemeClr val="tx1"/>
            </a:solidFill>
            <a:headEnd/>
            <a:tailEnd type="triangle"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a:lstStyle/>
          <a:p>
            <a:endParaRPr lang="en-US">
              <a:solidFill>
                <a:schemeClr val="tx2"/>
              </a:solidFill>
              <a:latin typeface="Candara"/>
              <a:cs typeface="Arial" pitchFamily="34" charset="0"/>
            </a:endParaRPr>
          </a:p>
        </p:txBody>
      </p:sp>
      <p:sp>
        <p:nvSpPr>
          <p:cNvPr id="22539" name="Rectangle 11"/>
          <p:cNvSpPr>
            <a:spLocks noChangeArrowheads="1"/>
          </p:cNvSpPr>
          <p:nvPr/>
        </p:nvSpPr>
        <p:spPr bwMode="auto">
          <a:xfrm>
            <a:off x="841828" y="1349828"/>
            <a:ext cx="7688943" cy="3625608"/>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285750" indent="-285750" eaLnBrk="0" hangingPunct="0">
              <a:spcBef>
                <a:spcPct val="20000"/>
              </a:spcBef>
              <a:buClr>
                <a:srgbClr val="00A1E4"/>
              </a:buClr>
              <a:buFont typeface="Wingdings" pitchFamily="2" charset="2"/>
              <a:buChar char="§"/>
            </a:pPr>
            <a:r>
              <a:rPr lang="en-US" b="1" dirty="0">
                <a:solidFill>
                  <a:srgbClr val="000000"/>
                </a:solidFill>
                <a:latin typeface="Candara"/>
                <a:cs typeface="Arial" pitchFamily="34" charset="0"/>
              </a:rPr>
              <a:t>   </a:t>
            </a:r>
            <a:r>
              <a:rPr lang="en-US" dirty="0">
                <a:solidFill>
                  <a:srgbClr val="000000"/>
                </a:solidFill>
                <a:cs typeface="Arial" pitchFamily="34" charset="0"/>
              </a:rPr>
              <a:t>The function statement</a:t>
            </a:r>
          </a:p>
          <a:p>
            <a:pPr>
              <a:buClr>
                <a:srgbClr val="00A1E4"/>
              </a:buClr>
            </a:pPr>
            <a:endParaRPr lang="en-US" sz="2000" b="1" dirty="0">
              <a:solidFill>
                <a:srgbClr val="000000"/>
              </a:solidFill>
              <a:latin typeface="Candara"/>
              <a:cs typeface="Arial" pitchFamily="34" charset="0"/>
            </a:endParaRPr>
          </a:p>
          <a:p>
            <a:pPr>
              <a:buClr>
                <a:srgbClr val="00A1E4"/>
              </a:buClr>
            </a:pPr>
            <a:endParaRPr lang="en-US" b="1" dirty="0">
              <a:solidFill>
                <a:srgbClr val="000000"/>
              </a:solidFill>
              <a:latin typeface="Candara"/>
              <a:cs typeface="Arial" pitchFamily="34" charset="0"/>
            </a:endParaRPr>
          </a:p>
          <a:p>
            <a:pPr>
              <a:buClr>
                <a:srgbClr val="00A1E4"/>
              </a:buClr>
            </a:pPr>
            <a:endParaRPr lang="en-US" sz="2000" dirty="0">
              <a:solidFill>
                <a:srgbClr val="000000"/>
              </a:solidFill>
              <a:latin typeface="Candara"/>
              <a:cs typeface="Arial" pitchFamily="34" charset="0"/>
            </a:endParaRPr>
          </a:p>
          <a:p>
            <a:pPr>
              <a:buClr>
                <a:srgbClr val="00A1E4"/>
              </a:buClr>
            </a:pPr>
            <a:endParaRPr lang="en-US" sz="2000" dirty="0">
              <a:solidFill>
                <a:srgbClr val="000000"/>
              </a:solidFill>
              <a:latin typeface="Candara"/>
              <a:cs typeface="Arial" pitchFamily="34" charset="0"/>
            </a:endParaRPr>
          </a:p>
          <a:p>
            <a:pPr>
              <a:buClr>
                <a:srgbClr val="00A1E4"/>
              </a:buClr>
            </a:pPr>
            <a:endParaRPr lang="en-US" sz="2000" dirty="0">
              <a:solidFill>
                <a:srgbClr val="000000"/>
              </a:solidFill>
              <a:latin typeface="Candara"/>
              <a:cs typeface="Arial" pitchFamily="34" charset="0"/>
            </a:endParaRPr>
          </a:p>
          <a:p>
            <a:pPr>
              <a:buClr>
                <a:srgbClr val="00A1E4"/>
              </a:buClr>
            </a:pPr>
            <a:endParaRPr lang="en-US" sz="2000" dirty="0">
              <a:solidFill>
                <a:srgbClr val="000000"/>
              </a:solidFill>
              <a:latin typeface="Candara"/>
              <a:cs typeface="Arial" pitchFamily="34" charset="0"/>
            </a:endParaRPr>
          </a:p>
          <a:p>
            <a:pPr>
              <a:buClr>
                <a:srgbClr val="00A1E4"/>
              </a:buClr>
            </a:pPr>
            <a:endParaRPr lang="en-US" dirty="0">
              <a:solidFill>
                <a:srgbClr val="000000"/>
              </a:solidFill>
              <a:latin typeface="Candara"/>
              <a:cs typeface="Arial" pitchFamily="34" charset="0"/>
            </a:endParaRPr>
          </a:p>
          <a:p>
            <a:pPr>
              <a:buClr>
                <a:srgbClr val="00A1E4"/>
              </a:buClr>
            </a:pPr>
            <a:endParaRPr lang="en-US" dirty="0">
              <a:solidFill>
                <a:srgbClr val="000000"/>
              </a:solidFill>
              <a:latin typeface="Candara"/>
              <a:cs typeface="Arial" pitchFamily="34" charset="0"/>
            </a:endParaRPr>
          </a:p>
          <a:p>
            <a:pPr marL="342900" indent="-342900" eaLnBrk="0" hangingPunct="0">
              <a:spcBef>
                <a:spcPct val="20000"/>
              </a:spcBef>
              <a:buClr>
                <a:srgbClr val="00A1E4"/>
              </a:buClr>
              <a:buFont typeface="Wingdings" pitchFamily="2" charset="2"/>
              <a:buChar char="§"/>
            </a:pPr>
            <a:r>
              <a:rPr lang="en-US" dirty="0">
                <a:solidFill>
                  <a:srgbClr val="000000"/>
                </a:solidFill>
                <a:latin typeface="Candara"/>
                <a:cs typeface="Arial" pitchFamily="34" charset="0"/>
              </a:rPr>
              <a:t>   </a:t>
            </a:r>
            <a:r>
              <a:rPr lang="en-US" dirty="0">
                <a:solidFill>
                  <a:srgbClr val="000000"/>
                </a:solidFill>
                <a:cs typeface="Arial" pitchFamily="34" charset="0"/>
              </a:rPr>
              <a:t>How to call a function</a:t>
            </a:r>
          </a:p>
          <a:p>
            <a:pPr>
              <a:buClr>
                <a:srgbClr val="00A1E4"/>
              </a:buClr>
            </a:pPr>
            <a:endParaRPr lang="en-US" b="1" dirty="0">
              <a:solidFill>
                <a:srgbClr val="000000"/>
              </a:solidFill>
              <a:latin typeface="Candara"/>
              <a:cs typeface="Arial" pitchFamily="34" charset="0"/>
            </a:endParaRPr>
          </a:p>
          <a:p>
            <a:pPr>
              <a:buClr>
                <a:srgbClr val="00A1E4"/>
              </a:buClr>
            </a:pPr>
            <a:r>
              <a:rPr lang="en-US" b="1" dirty="0">
                <a:solidFill>
                  <a:srgbClr val="000000"/>
                </a:solidFill>
                <a:latin typeface="Candara"/>
                <a:cs typeface="Arial" pitchFamily="34" charset="0"/>
              </a:rPr>
              <a:t>              </a:t>
            </a:r>
            <a:endParaRPr lang="en-US" sz="2800" dirty="0">
              <a:solidFill>
                <a:srgbClr val="000000"/>
              </a:solidFill>
              <a:latin typeface="Candara"/>
              <a:cs typeface="Arial" pitchFamily="34" charset="0"/>
            </a:endParaRPr>
          </a:p>
        </p:txBody>
      </p:sp>
      <p:sp>
        <p:nvSpPr>
          <p:cNvPr id="22540" name="AutoShape 9"/>
          <p:cNvSpPr>
            <a:spLocks noChangeArrowheads="1"/>
          </p:cNvSpPr>
          <p:nvPr/>
        </p:nvSpPr>
        <p:spPr bwMode="auto">
          <a:xfrm>
            <a:off x="729342" y="2097314"/>
            <a:ext cx="8077200" cy="1524000"/>
          </a:xfrm>
          <a:prstGeom prst="roundRect">
            <a:avLst>
              <a:gd name="adj" fmla="val 16667"/>
            </a:avLst>
          </a:prstGeom>
          <a:ln>
            <a:headEnd/>
            <a:tailEnd/>
          </a:ln>
          <a:extLst>
            <a:ext uri="{909E8E84-426E-40DD-AFC4-6F175D3DCCD1}">
              <a14:hiddenFill xmlns:a14="http://schemas.microsoft.com/office/drawing/2010/main">
                <a:solidFill>
                  <a:schemeClr val="accent1">
                    <a:alpha val="999"/>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Clr>
                <a:srgbClr val="00A1E4"/>
              </a:buClr>
            </a:pPr>
            <a:r>
              <a:rPr lang="en-US" dirty="0">
                <a:solidFill>
                  <a:srgbClr val="000000"/>
                </a:solidFill>
                <a:latin typeface="Candara"/>
                <a:cs typeface="Arial" pitchFamily="34" charset="0"/>
              </a:rPr>
              <a:t> </a:t>
            </a:r>
            <a:r>
              <a:rPr lang="en-US" dirty="0">
                <a:solidFill>
                  <a:srgbClr val="000000"/>
                </a:solidFill>
                <a:cs typeface="Arial" pitchFamily="34" charset="0"/>
              </a:rPr>
              <a:t>function </a:t>
            </a:r>
            <a:r>
              <a:rPr lang="en-US" dirty="0" err="1">
                <a:solidFill>
                  <a:srgbClr val="000000"/>
                </a:solidFill>
                <a:cs typeface="Arial" pitchFamily="34" charset="0"/>
              </a:rPr>
              <a:t>myFunction</a:t>
            </a:r>
            <a:r>
              <a:rPr lang="en-US" dirty="0">
                <a:solidFill>
                  <a:srgbClr val="000000"/>
                </a:solidFill>
                <a:cs typeface="Arial" pitchFamily="34" charset="0"/>
              </a:rPr>
              <a:t> (arg1, arg2, arg3)</a:t>
            </a:r>
          </a:p>
          <a:p>
            <a:pPr>
              <a:buClr>
                <a:srgbClr val="00A1E4"/>
              </a:buClr>
            </a:pPr>
            <a:r>
              <a:rPr lang="en-US" dirty="0">
                <a:solidFill>
                  <a:srgbClr val="000000"/>
                </a:solidFill>
                <a:cs typeface="Arial" pitchFamily="34" charset="0"/>
              </a:rPr>
              <a:t>     {	</a:t>
            </a:r>
          </a:p>
          <a:p>
            <a:pPr>
              <a:buClr>
                <a:srgbClr val="00A1E4"/>
              </a:buClr>
            </a:pPr>
            <a:r>
              <a:rPr lang="en-US" dirty="0">
                <a:solidFill>
                  <a:srgbClr val="000000"/>
                </a:solidFill>
                <a:cs typeface="Arial" pitchFamily="34" charset="0"/>
              </a:rPr>
              <a:t>	statements</a:t>
            </a:r>
          </a:p>
          <a:p>
            <a:pPr>
              <a:buClr>
                <a:srgbClr val="00A1E4"/>
              </a:buClr>
            </a:pPr>
            <a:r>
              <a:rPr lang="en-US" dirty="0">
                <a:solidFill>
                  <a:srgbClr val="000000"/>
                </a:solidFill>
                <a:cs typeface="Arial" pitchFamily="34" charset="0"/>
              </a:rPr>
              <a:t>	return </a:t>
            </a:r>
          </a:p>
          <a:p>
            <a:pPr>
              <a:buClr>
                <a:srgbClr val="00A1E4"/>
              </a:buClr>
            </a:pPr>
            <a:r>
              <a:rPr lang="en-US" dirty="0">
                <a:solidFill>
                  <a:srgbClr val="000000"/>
                </a:solidFill>
                <a:cs typeface="Arial" pitchFamily="34" charset="0"/>
              </a:rPr>
              <a:t>      }</a:t>
            </a:r>
            <a:endParaRPr lang="en-US" dirty="0">
              <a:cs typeface="Arial" pitchFamily="34" charset="0"/>
            </a:endParaRPr>
          </a:p>
        </p:txBody>
      </p:sp>
      <p:sp>
        <p:nvSpPr>
          <p:cNvPr id="22535" name="AutoShape 9"/>
          <p:cNvSpPr>
            <a:spLocks noChangeArrowheads="1"/>
          </p:cNvSpPr>
          <p:nvPr/>
        </p:nvSpPr>
        <p:spPr bwMode="auto">
          <a:xfrm>
            <a:off x="583518" y="4893129"/>
            <a:ext cx="8077200" cy="1295400"/>
          </a:xfrm>
          <a:prstGeom prst="roundRect">
            <a:avLst>
              <a:gd name="adj" fmla="val 16667"/>
            </a:avLst>
          </a:prstGeom>
          <a:ln>
            <a:headEnd/>
            <a:tailEnd/>
          </a:ln>
          <a:extLst>
            <a:ext uri="{909E8E84-426E-40DD-AFC4-6F175D3DCCD1}">
              <a14:hiddenFill xmlns:a14="http://schemas.microsoft.com/office/drawing/2010/main">
                <a:solidFill>
                  <a:schemeClr val="accent1">
                    <a:alpha val="999"/>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Clr>
                <a:srgbClr val="00A1E4"/>
              </a:buClr>
            </a:pPr>
            <a:r>
              <a:rPr lang="en-US" dirty="0" err="1">
                <a:solidFill>
                  <a:srgbClr val="000000"/>
                </a:solidFill>
                <a:cs typeface="Arial" pitchFamily="34" charset="0"/>
              </a:rPr>
              <a:t>myFunction</a:t>
            </a:r>
            <a:r>
              <a:rPr lang="en-US" dirty="0">
                <a:solidFill>
                  <a:srgbClr val="000000"/>
                </a:solidFill>
                <a:cs typeface="Arial" pitchFamily="34" charset="0"/>
              </a:rPr>
              <a:t>( “</a:t>
            </a:r>
            <a:r>
              <a:rPr lang="en-US" dirty="0" err="1">
                <a:solidFill>
                  <a:srgbClr val="000000"/>
                </a:solidFill>
                <a:cs typeface="Arial" pitchFamily="34" charset="0"/>
              </a:rPr>
              <a:t>abc</a:t>
            </a:r>
            <a:r>
              <a:rPr lang="en-US" dirty="0">
                <a:solidFill>
                  <a:srgbClr val="000000"/>
                </a:solidFill>
                <a:cs typeface="Arial" pitchFamily="34" charset="0"/>
              </a:rPr>
              <a:t>”, “xyz”, 4 )</a:t>
            </a:r>
          </a:p>
          <a:p>
            <a:pPr>
              <a:buClr>
                <a:srgbClr val="00A1E4"/>
              </a:buClr>
            </a:pPr>
            <a:r>
              <a:rPr lang="en-US" dirty="0">
                <a:solidFill>
                  <a:srgbClr val="000000"/>
                </a:solidFill>
                <a:cs typeface="Arial" pitchFamily="34" charset="0"/>
              </a:rPr>
              <a:t>                      or</a:t>
            </a:r>
          </a:p>
          <a:p>
            <a:pPr>
              <a:buClr>
                <a:srgbClr val="00A1E4"/>
              </a:buClr>
            </a:pPr>
            <a:r>
              <a:rPr lang="en-US" dirty="0" err="1">
                <a:solidFill>
                  <a:srgbClr val="000000"/>
                </a:solidFill>
                <a:cs typeface="Arial" pitchFamily="34" charset="0"/>
              </a:rPr>
              <a:t>myFunction</a:t>
            </a:r>
            <a:r>
              <a:rPr lang="en-US" dirty="0">
                <a:solidFill>
                  <a:srgbClr val="000000"/>
                </a:solidFill>
                <a:cs typeface="Arial" pitchFamily="34" charset="0"/>
              </a:rPr>
              <a:t>()</a:t>
            </a:r>
          </a:p>
        </p:txBody>
      </p:sp>
      <p:sp>
        <p:nvSpPr>
          <p:cNvPr id="9" name="Text Box 6" descr="cross-tab-1"/>
          <p:cNvSpPr txBox="1">
            <a:spLocks noChangeArrowheads="1"/>
          </p:cNvSpPr>
          <p:nvPr/>
        </p:nvSpPr>
        <p:spPr bwMode="auto">
          <a:xfrm>
            <a:off x="4622118" y="2325913"/>
            <a:ext cx="3797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Candara"/>
                <a:cs typeface="Arial" pitchFamily="34" charset="0"/>
              </a:rPr>
              <a:t>//The return keyword returns a value</a:t>
            </a:r>
            <a:r>
              <a:rPr lang="en-US" sz="2000" dirty="0">
                <a:latin typeface="Candara"/>
                <a:cs typeface="Arial" pitchFamily="34" charset="0"/>
              </a:rPr>
              <a:t>.</a:t>
            </a:r>
          </a:p>
        </p:txBody>
      </p:sp>
      <p:sp>
        <p:nvSpPr>
          <p:cNvPr id="4" name="Title 3"/>
          <p:cNvSpPr>
            <a:spLocks noGrp="1"/>
          </p:cNvSpPr>
          <p:nvPr>
            <p:ph type="title"/>
          </p:nvPr>
        </p:nvSpPr>
        <p:spPr/>
        <p:txBody>
          <a:bodyPr/>
          <a:lstStyle/>
          <a:p>
            <a:r>
              <a:rPr lang="fr-FR" sz="1200" dirty="0"/>
              <a:t>2.4: JavaScript Functions</a:t>
            </a:r>
            <a:br>
              <a:rPr lang="fr-FR" dirty="0"/>
            </a:br>
            <a:r>
              <a:rPr lang="fr-FR" dirty="0"/>
              <a:t>JavaScript Functions</a:t>
            </a:r>
            <a:endParaRPr lang="en-US" dirty="0"/>
          </a:p>
        </p:txBody>
      </p:sp>
    </p:spTree>
    <p:extLst>
      <p:ext uri="{BB962C8B-B14F-4D97-AF65-F5344CB8AC3E}">
        <p14:creationId xmlns:p14="http://schemas.microsoft.com/office/powerpoint/2010/main" val="151754022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a:t>
            </a:r>
            <a:br>
              <a:rPr lang="en-US" dirty="0"/>
            </a:br>
            <a:r>
              <a:rPr lang="en-US" dirty="0"/>
              <a:t>Argument Arrays and How to call a Function</a:t>
            </a:r>
          </a:p>
        </p:txBody>
      </p:sp>
      <p:sp>
        <p:nvSpPr>
          <p:cNvPr id="23556" name="Rectangle 3"/>
          <p:cNvSpPr>
            <a:spLocks noGrp="1" noChangeArrowheads="1"/>
          </p:cNvSpPr>
          <p:nvPr>
            <p:ph idx="1"/>
          </p:nvPr>
        </p:nvSpPr>
        <p:spPr/>
        <p:txBody>
          <a:bodyPr lIns="90488" tIns="44450" rIns="90488" bIns="44450"/>
          <a:lstStyle/>
          <a:p>
            <a:r>
              <a:rPr lang="en-US" dirty="0"/>
              <a:t>Syntax for  the arguments array:</a:t>
            </a:r>
          </a:p>
          <a:p>
            <a:pPr>
              <a:buFont typeface="Arial" pitchFamily="34" charset="0"/>
              <a:buNone/>
            </a:pPr>
            <a:endParaRPr lang="en-US" dirty="0"/>
          </a:p>
          <a:p>
            <a:pPr>
              <a:buFont typeface="Arial" pitchFamily="34" charset="0"/>
              <a:buNone/>
            </a:pPr>
            <a:r>
              <a:rPr lang="en-US" dirty="0"/>
              <a:t>    </a:t>
            </a:r>
          </a:p>
          <a:p>
            <a:pPr>
              <a:buFont typeface="Arial" pitchFamily="34" charset="0"/>
              <a:buNone/>
            </a:pPr>
            <a:r>
              <a:rPr lang="en-US" sz="2000" dirty="0"/>
              <a:t>	</a:t>
            </a:r>
            <a:endParaRPr lang="en-US" dirty="0"/>
          </a:p>
          <a:p>
            <a:pPr>
              <a:buFont typeface="Arial" pitchFamily="34" charset="0"/>
              <a:buNone/>
            </a:pPr>
            <a:r>
              <a:rPr lang="en-US" sz="1800" dirty="0"/>
              <a:t>    </a:t>
            </a:r>
          </a:p>
          <a:p>
            <a:pPr>
              <a:buFont typeface="Arial" pitchFamily="34" charset="0"/>
              <a:buNone/>
            </a:pPr>
            <a:endParaRPr lang="en-US" sz="1800" dirty="0"/>
          </a:p>
          <a:p>
            <a:endParaRPr lang="en-US" sz="1800" dirty="0"/>
          </a:p>
          <a:p>
            <a:endParaRPr lang="en-US" dirty="0"/>
          </a:p>
          <a:p>
            <a:r>
              <a:rPr lang="en-US" sz="1800" dirty="0"/>
              <a:t>index – ordinal number of the argument starting at zero</a:t>
            </a:r>
          </a:p>
          <a:p>
            <a:r>
              <a:rPr lang="en-US" sz="1800" dirty="0" err="1"/>
              <a:t>arguments.length</a:t>
            </a:r>
            <a:r>
              <a:rPr lang="en-US" sz="1800" dirty="0"/>
              <a:t> – Total number of arguments</a:t>
            </a:r>
          </a:p>
        </p:txBody>
      </p:sp>
      <p:sp>
        <p:nvSpPr>
          <p:cNvPr id="23557" name="AutoShape 5"/>
          <p:cNvSpPr>
            <a:spLocks noChangeArrowheads="1"/>
          </p:cNvSpPr>
          <p:nvPr/>
        </p:nvSpPr>
        <p:spPr bwMode="auto">
          <a:xfrm>
            <a:off x="547914" y="2017487"/>
            <a:ext cx="7091363" cy="12192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a:solidFill>
                  <a:schemeClr val="tx1"/>
                </a:solidFill>
                <a:latin typeface="Candara" panose="020E0502030303020204" pitchFamily="34" charset="0"/>
              </a:rPr>
              <a:t>	</a:t>
            </a:r>
            <a:r>
              <a:rPr lang="en-US" dirty="0">
                <a:solidFill>
                  <a:schemeClr val="tx1"/>
                </a:solidFill>
              </a:rPr>
              <a:t>arguments[index]</a:t>
            </a:r>
          </a:p>
          <a:p>
            <a:pPr>
              <a:buFont typeface="Arial" pitchFamily="34" charset="0"/>
              <a:buNone/>
            </a:pPr>
            <a:r>
              <a:rPr lang="en-US" dirty="0">
                <a:solidFill>
                  <a:schemeClr val="tx1"/>
                </a:solidFill>
              </a:rPr>
              <a:t>	</a:t>
            </a:r>
            <a:r>
              <a:rPr lang="en-US" dirty="0" err="1">
                <a:solidFill>
                  <a:schemeClr val="tx1"/>
                </a:solidFill>
              </a:rPr>
              <a:t>functionName.arguments</a:t>
            </a:r>
            <a:r>
              <a:rPr lang="en-US" dirty="0">
                <a:solidFill>
                  <a:schemeClr val="tx1"/>
                </a:solidFill>
              </a:rPr>
              <a:t>[index]</a:t>
            </a:r>
          </a:p>
        </p:txBody>
      </p:sp>
    </p:spTree>
    <p:extLst>
      <p:ext uri="{BB962C8B-B14F-4D97-AF65-F5344CB8AC3E}">
        <p14:creationId xmlns:p14="http://schemas.microsoft.com/office/powerpoint/2010/main" val="120314135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2.4: JavaScript Functions</a:t>
            </a:r>
            <a:br>
              <a:rPr lang="en-US" dirty="0"/>
            </a:br>
            <a:r>
              <a:rPr lang="en-US" dirty="0"/>
              <a:t>The Function Statement (Contd..)</a:t>
            </a:r>
          </a:p>
        </p:txBody>
      </p:sp>
      <p:sp>
        <p:nvSpPr>
          <p:cNvPr id="6" name="Content Placeholder 5"/>
          <p:cNvSpPr>
            <a:spLocks noGrp="1"/>
          </p:cNvSpPr>
          <p:nvPr>
            <p:ph idx="1"/>
          </p:nvPr>
        </p:nvSpPr>
        <p:spPr/>
        <p:txBody>
          <a:bodyPr/>
          <a:lstStyle/>
          <a:p>
            <a:r>
              <a:rPr lang="en-US" dirty="0">
                <a:solidFill>
                  <a:srgbClr val="000000"/>
                </a:solidFill>
                <a:cs typeface="Arial" pitchFamily="34" charset="0"/>
              </a:rPr>
              <a:t>Syntax</a:t>
            </a:r>
          </a:p>
          <a:p>
            <a:endParaRPr lang="en-US" dirty="0">
              <a:solidFill>
                <a:srgbClr val="000000"/>
              </a:solidFill>
              <a:cs typeface="Arial" pitchFamily="34" charset="0"/>
            </a:endParaRPr>
          </a:p>
          <a:p>
            <a:endParaRPr lang="en-US" dirty="0">
              <a:solidFill>
                <a:srgbClr val="000000"/>
              </a:solidFill>
              <a:cs typeface="Arial" pitchFamily="34" charset="0"/>
            </a:endParaRPr>
          </a:p>
          <a:p>
            <a:endParaRPr lang="en-US" dirty="0">
              <a:solidFill>
                <a:srgbClr val="000000"/>
              </a:solidFill>
              <a:cs typeface="Arial" pitchFamily="34" charset="0"/>
            </a:endParaRPr>
          </a:p>
          <a:p>
            <a:endParaRPr lang="en-US" dirty="0">
              <a:solidFill>
                <a:srgbClr val="000000"/>
              </a:solidFill>
              <a:cs typeface="Arial" pitchFamily="34" charset="0"/>
            </a:endParaRPr>
          </a:p>
          <a:p>
            <a:endParaRPr lang="en-US" dirty="0">
              <a:solidFill>
                <a:srgbClr val="000000"/>
              </a:solidFill>
              <a:cs typeface="Arial" pitchFamily="34" charset="0"/>
            </a:endParaRPr>
          </a:p>
          <a:p>
            <a:endParaRPr lang="en-US" dirty="0">
              <a:solidFill>
                <a:srgbClr val="000000"/>
              </a:solidFill>
              <a:cs typeface="Arial" pitchFamily="34" charset="0"/>
            </a:endParaRPr>
          </a:p>
          <a:p>
            <a:r>
              <a:rPr lang="en-US" dirty="0">
                <a:solidFill>
                  <a:srgbClr val="000000"/>
                </a:solidFill>
                <a:cs typeface="Arial" pitchFamily="34" charset="0"/>
              </a:rPr>
              <a:t>Code Snippet</a:t>
            </a:r>
          </a:p>
          <a:p>
            <a:endParaRPr lang="en-US" dirty="0">
              <a:solidFill>
                <a:srgbClr val="000000"/>
              </a:solidFill>
              <a:cs typeface="Arial" pitchFamily="34" charset="0"/>
            </a:endParaRPr>
          </a:p>
          <a:p>
            <a:endParaRPr lang="en-US" dirty="0">
              <a:solidFill>
                <a:srgbClr val="000000"/>
              </a:solidFill>
              <a:cs typeface="Arial" pitchFamily="34" charset="0"/>
            </a:endParaRPr>
          </a:p>
          <a:p>
            <a:endParaRPr lang="en-US" dirty="0"/>
          </a:p>
          <a:p>
            <a:endParaRPr lang="en-US" dirty="0"/>
          </a:p>
          <a:p>
            <a:endParaRPr lang="en-US" dirty="0"/>
          </a:p>
          <a:p>
            <a:endParaRPr lang="en-US" dirty="0"/>
          </a:p>
          <a:p>
            <a:endParaRPr lang="en-US" dirty="0"/>
          </a:p>
          <a:p>
            <a:endParaRPr lang="en-US" dirty="0"/>
          </a:p>
          <a:p>
            <a:endParaRPr lang="en-US" dirty="0"/>
          </a:p>
        </p:txBody>
      </p:sp>
      <p:sp>
        <p:nvSpPr>
          <p:cNvPr id="10" name="AutoShape 5"/>
          <p:cNvSpPr>
            <a:spLocks noChangeArrowheads="1"/>
          </p:cNvSpPr>
          <p:nvPr/>
        </p:nvSpPr>
        <p:spPr bwMode="auto">
          <a:xfrm>
            <a:off x="1329723" y="1389735"/>
            <a:ext cx="7406640" cy="201168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sz="1600" dirty="0"/>
              <a:t>function </a:t>
            </a:r>
            <a:r>
              <a:rPr lang="en-US" sz="1600" dirty="0" err="1"/>
              <a:t>myConcat</a:t>
            </a:r>
            <a:r>
              <a:rPr lang="en-US" sz="1600" dirty="0"/>
              <a:t>(separator) {</a:t>
            </a:r>
          </a:p>
          <a:p>
            <a:pPr>
              <a:buFont typeface="Arial" pitchFamily="34" charset="0"/>
              <a:buNone/>
            </a:pPr>
            <a:r>
              <a:rPr lang="en-US" sz="1600" dirty="0"/>
              <a:t>	result = “” </a:t>
            </a:r>
          </a:p>
          <a:p>
            <a:pPr>
              <a:buFont typeface="Arial" pitchFamily="34" charset="0"/>
              <a:buNone/>
            </a:pPr>
            <a:r>
              <a:rPr lang="en-US" sz="1600" dirty="0"/>
              <a:t>	for(</a:t>
            </a:r>
            <a:r>
              <a:rPr lang="en-US" sz="1600" dirty="0" err="1"/>
              <a:t>var</a:t>
            </a:r>
            <a:r>
              <a:rPr lang="en-US" sz="1600" dirty="0"/>
              <a:t> index=1; index&lt;</a:t>
            </a:r>
            <a:r>
              <a:rPr lang="en-US" sz="1600" dirty="0" err="1"/>
              <a:t>arguments.length;index</a:t>
            </a:r>
            <a:r>
              <a:rPr lang="en-US" sz="1600" dirty="0"/>
              <a:t>++) {</a:t>
            </a:r>
          </a:p>
          <a:p>
            <a:pPr>
              <a:buFont typeface="Arial" pitchFamily="34" charset="0"/>
              <a:buNone/>
            </a:pPr>
            <a:r>
              <a:rPr lang="en-US" sz="1600" dirty="0"/>
              <a:t>		result += arguments[index] + separator</a:t>
            </a:r>
          </a:p>
          <a:p>
            <a:pPr>
              <a:buFont typeface="Arial" pitchFamily="34" charset="0"/>
              <a:buNone/>
            </a:pPr>
            <a:r>
              <a:rPr lang="en-US" sz="1600" dirty="0"/>
              <a:t>	}</a:t>
            </a:r>
          </a:p>
          <a:p>
            <a:pPr>
              <a:buFont typeface="Arial" pitchFamily="34" charset="0"/>
              <a:buNone/>
            </a:pPr>
            <a:r>
              <a:rPr lang="en-US" sz="1600" dirty="0"/>
              <a:t>	return result</a:t>
            </a:r>
          </a:p>
          <a:p>
            <a:pPr>
              <a:buFont typeface="Arial" pitchFamily="34" charset="0"/>
              <a:buNone/>
            </a:pPr>
            <a:r>
              <a:rPr lang="en-US" sz="1600" dirty="0"/>
              <a:t>    }</a:t>
            </a:r>
          </a:p>
        </p:txBody>
      </p:sp>
      <p:sp>
        <p:nvSpPr>
          <p:cNvPr id="11" name="AutoShape 5"/>
          <p:cNvSpPr>
            <a:spLocks noChangeArrowheads="1"/>
          </p:cNvSpPr>
          <p:nvPr/>
        </p:nvSpPr>
        <p:spPr bwMode="auto">
          <a:xfrm>
            <a:off x="714830" y="4782465"/>
            <a:ext cx="7315200" cy="685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buFont typeface="Arial" pitchFamily="34" charset="0"/>
              <a:buNone/>
            </a:pPr>
            <a:r>
              <a:rPr lang="en-US" sz="1600" dirty="0" err="1"/>
              <a:t>myConcat</a:t>
            </a:r>
            <a:r>
              <a:rPr lang="en-US" sz="1600" dirty="0"/>
              <a:t>( “,” , “red” , “orange” , “blue”)</a:t>
            </a:r>
          </a:p>
          <a:p>
            <a:pPr lvl="1">
              <a:buFont typeface="Arial" pitchFamily="34" charset="0"/>
              <a:buNone/>
            </a:pPr>
            <a:r>
              <a:rPr lang="en-US" sz="1600" dirty="0"/>
              <a:t>// returns “red, orange, blue”</a:t>
            </a:r>
          </a:p>
        </p:txBody>
      </p:sp>
    </p:spTree>
    <p:extLst>
      <p:ext uri="{BB962C8B-B14F-4D97-AF65-F5344CB8AC3E}">
        <p14:creationId xmlns:p14="http://schemas.microsoft.com/office/powerpoint/2010/main" val="297368885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29029"/>
            <a:ext cx="9143999" cy="1002135"/>
          </a:xfrm>
        </p:spPr>
        <p:txBody>
          <a:bodyPr/>
          <a:lstStyle/>
          <a:p>
            <a:r>
              <a:rPr lang="en-US" sz="1200" dirty="0"/>
              <a:t>2.4: JavaScript Functions </a:t>
            </a:r>
            <a:br>
              <a:rPr lang="en-US" dirty="0"/>
            </a:br>
            <a:r>
              <a:rPr lang="en-US" dirty="0"/>
              <a:t>Predefined Functions</a:t>
            </a:r>
          </a:p>
        </p:txBody>
      </p:sp>
      <p:sp>
        <p:nvSpPr>
          <p:cNvPr id="25604" name="Rectangle 3"/>
          <p:cNvSpPr>
            <a:spLocks noGrp="1" noChangeArrowheads="1"/>
          </p:cNvSpPr>
          <p:nvPr>
            <p:ph idx="1"/>
          </p:nvPr>
        </p:nvSpPr>
        <p:spPr>
          <a:noFill/>
        </p:spPr>
        <p:txBody>
          <a:bodyPr lIns="90488" tIns="44450" rIns="90488" bIns="44450"/>
          <a:lstStyle/>
          <a:p>
            <a:pPr>
              <a:lnSpc>
                <a:spcPts val="3500"/>
              </a:lnSpc>
            </a:pPr>
            <a:r>
              <a:rPr lang="en-US" b="1" dirty="0" err="1"/>
              <a:t>eval</a:t>
            </a:r>
            <a:r>
              <a:rPr lang="en-US" b="1" dirty="0"/>
              <a:t>:</a:t>
            </a:r>
          </a:p>
          <a:p>
            <a:pPr marL="739775" lvl="1" indent="-292100">
              <a:lnSpc>
                <a:spcPts val="3500"/>
              </a:lnSpc>
            </a:pPr>
            <a:r>
              <a:rPr lang="en-US" dirty="0">
                <a:solidFill>
                  <a:srgbClr val="000000"/>
                </a:solidFill>
                <a:cs typeface="Arial" pitchFamily="34" charset="0"/>
              </a:rPr>
              <a:t>Evaluates a string of JavaScript code without reference to a particular object.</a:t>
            </a:r>
          </a:p>
          <a:p>
            <a:pPr>
              <a:lnSpc>
                <a:spcPts val="3500"/>
              </a:lnSpc>
              <a:buFont typeface="Arial" pitchFamily="34" charset="0"/>
              <a:buNone/>
            </a:pPr>
            <a:r>
              <a:rPr lang="en-US" sz="2000" dirty="0"/>
              <a:t>		</a:t>
            </a:r>
          </a:p>
          <a:p>
            <a:pPr>
              <a:lnSpc>
                <a:spcPts val="3500"/>
              </a:lnSpc>
              <a:buFont typeface="Arial" pitchFamily="34" charset="0"/>
              <a:buNone/>
            </a:pPr>
            <a:endParaRPr lang="en-US" sz="2000" dirty="0"/>
          </a:p>
          <a:p>
            <a:pPr>
              <a:lnSpc>
                <a:spcPts val="3500"/>
              </a:lnSpc>
            </a:pPr>
            <a:r>
              <a:rPr lang="en-US" dirty="0" err="1"/>
              <a:t>isFinite</a:t>
            </a:r>
            <a:r>
              <a:rPr lang="en-US" dirty="0"/>
              <a:t>: </a:t>
            </a:r>
          </a:p>
          <a:p>
            <a:pPr marL="739775" lvl="1" indent="-292100">
              <a:lnSpc>
                <a:spcPts val="3500"/>
              </a:lnSpc>
            </a:pPr>
            <a:r>
              <a:rPr lang="en-US" dirty="0">
                <a:solidFill>
                  <a:srgbClr val="000000"/>
                </a:solidFill>
                <a:latin typeface="Candara"/>
                <a:cs typeface="Arial" pitchFamily="34" charset="0"/>
              </a:rPr>
              <a:t>Evaluates an argument to determine whether it is a finite number. </a:t>
            </a:r>
          </a:p>
        </p:txBody>
      </p:sp>
      <p:sp>
        <p:nvSpPr>
          <p:cNvPr id="25605" name="AutoShape 6"/>
          <p:cNvSpPr>
            <a:spLocks noChangeArrowheads="1"/>
          </p:cNvSpPr>
          <p:nvPr/>
        </p:nvSpPr>
        <p:spPr bwMode="auto">
          <a:xfrm>
            <a:off x="760185" y="2656115"/>
            <a:ext cx="7899400" cy="667657"/>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err="1"/>
              <a:t>eval</a:t>
            </a:r>
            <a:r>
              <a:rPr lang="en-US" dirty="0"/>
              <a:t> (expr)</a:t>
            </a:r>
          </a:p>
          <a:p>
            <a:r>
              <a:rPr lang="en-US" dirty="0"/>
              <a:t>	where expr is a string to be evaluated</a:t>
            </a:r>
            <a:endParaRPr lang="en-US" dirty="0">
              <a:solidFill>
                <a:schemeClr val="tx2"/>
              </a:solidFill>
              <a:cs typeface="Arial" pitchFamily="34" charset="0"/>
            </a:endParaRPr>
          </a:p>
        </p:txBody>
      </p:sp>
      <p:sp>
        <p:nvSpPr>
          <p:cNvPr id="25608" name="AutoShape 11"/>
          <p:cNvSpPr>
            <a:spLocks noChangeArrowheads="1"/>
          </p:cNvSpPr>
          <p:nvPr/>
        </p:nvSpPr>
        <p:spPr bwMode="auto">
          <a:xfrm>
            <a:off x="867228" y="4223657"/>
            <a:ext cx="6858000" cy="1066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a:solidFill>
                <a:schemeClr val="tx2"/>
              </a:solidFill>
              <a:latin typeface="Candara"/>
              <a:cs typeface="Arial" pitchFamily="34" charset="0"/>
            </a:endParaRPr>
          </a:p>
        </p:txBody>
      </p:sp>
      <p:sp>
        <p:nvSpPr>
          <p:cNvPr id="7" name="Rectangle 7"/>
          <p:cNvSpPr>
            <a:spLocks noChangeArrowheads="1"/>
          </p:cNvSpPr>
          <p:nvPr/>
        </p:nvSpPr>
        <p:spPr bwMode="auto">
          <a:xfrm>
            <a:off x="976085" y="4432758"/>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dirty="0" err="1">
                <a:solidFill>
                  <a:srgbClr val="000000"/>
                </a:solidFill>
                <a:cs typeface="Arial" pitchFamily="34" charset="0"/>
              </a:rPr>
              <a:t>isFinite</a:t>
            </a:r>
            <a:r>
              <a:rPr lang="en-US" dirty="0">
                <a:solidFill>
                  <a:srgbClr val="000000"/>
                </a:solidFill>
                <a:cs typeface="Arial" pitchFamily="34" charset="0"/>
              </a:rPr>
              <a:t> (number)</a:t>
            </a:r>
          </a:p>
          <a:p>
            <a:r>
              <a:rPr lang="en-US" dirty="0">
                <a:solidFill>
                  <a:srgbClr val="000000"/>
                </a:solidFill>
                <a:cs typeface="Arial" pitchFamily="34" charset="0"/>
              </a:rPr>
              <a:t>	where number is the number to evaluate</a:t>
            </a:r>
          </a:p>
        </p:txBody>
      </p:sp>
    </p:spTree>
    <p:extLst>
      <p:ext uri="{BB962C8B-B14F-4D97-AF65-F5344CB8AC3E}">
        <p14:creationId xmlns:p14="http://schemas.microsoft.com/office/powerpoint/2010/main" val="366730164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 </a:t>
            </a:r>
            <a:br>
              <a:rPr lang="en-US" dirty="0"/>
            </a:br>
            <a:r>
              <a:rPr lang="en-US" dirty="0"/>
              <a:t>Predefined Functions (Contd..)</a:t>
            </a:r>
          </a:p>
        </p:txBody>
      </p:sp>
      <p:sp>
        <p:nvSpPr>
          <p:cNvPr id="26628" name="Rectangle 3"/>
          <p:cNvSpPr>
            <a:spLocks noGrp="1" noChangeArrowheads="1"/>
          </p:cNvSpPr>
          <p:nvPr>
            <p:ph idx="1"/>
          </p:nvPr>
        </p:nvSpPr>
        <p:spPr/>
        <p:txBody>
          <a:bodyPr lIns="90488" tIns="44450" rIns="90488" bIns="44450"/>
          <a:lstStyle/>
          <a:p>
            <a:endParaRPr lang="en-US" dirty="0"/>
          </a:p>
          <a:p>
            <a:endParaRPr lang="en-US" dirty="0"/>
          </a:p>
          <a:p>
            <a:pPr>
              <a:buFont typeface="Arial" pitchFamily="34" charset="0"/>
              <a:buNone/>
            </a:pPr>
            <a:endParaRPr lang="en-US" sz="2000" dirty="0"/>
          </a:p>
          <a:p>
            <a:pPr>
              <a:buFont typeface="Arial" pitchFamily="34" charset="0"/>
              <a:buNone/>
            </a:pPr>
            <a:r>
              <a:rPr lang="en-US" dirty="0"/>
              <a:t>    </a:t>
            </a:r>
            <a:endParaRPr lang="en-US" sz="2000" dirty="0"/>
          </a:p>
        </p:txBody>
      </p:sp>
      <p:sp>
        <p:nvSpPr>
          <p:cNvPr id="26632" name="AutoShape 12"/>
          <p:cNvSpPr>
            <a:spLocks noChangeArrowheads="1"/>
          </p:cNvSpPr>
          <p:nvPr/>
        </p:nvSpPr>
        <p:spPr bwMode="auto">
          <a:xfrm>
            <a:off x="787400" y="2593521"/>
            <a:ext cx="815340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err="1"/>
              <a:t>isNaN</a:t>
            </a:r>
            <a:r>
              <a:rPr lang="en-US" dirty="0"/>
              <a:t> (</a:t>
            </a:r>
            <a:r>
              <a:rPr lang="en-US" dirty="0" err="1"/>
              <a:t>testValue</a:t>
            </a:r>
            <a:r>
              <a:rPr lang="en-US" dirty="0"/>
              <a:t>)</a:t>
            </a:r>
          </a:p>
          <a:p>
            <a:pPr>
              <a:buFont typeface="Arial" pitchFamily="34" charset="0"/>
              <a:buNone/>
            </a:pPr>
            <a:r>
              <a:rPr lang="en-US" dirty="0"/>
              <a:t>	where </a:t>
            </a:r>
            <a:r>
              <a:rPr lang="en-US" dirty="0" err="1"/>
              <a:t>testValue</a:t>
            </a:r>
            <a:r>
              <a:rPr lang="en-US" dirty="0"/>
              <a:t> is the value you want to evaluate</a:t>
            </a:r>
          </a:p>
        </p:txBody>
      </p:sp>
      <p:sp>
        <p:nvSpPr>
          <p:cNvPr id="13" name="Content Placeholder 12"/>
          <p:cNvSpPr>
            <a:spLocks/>
          </p:cNvSpPr>
          <p:nvPr/>
        </p:nvSpPr>
        <p:spPr bwMode="auto">
          <a:xfrm>
            <a:off x="301625" y="1409700"/>
            <a:ext cx="8226425"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chemeClr val="tx2"/>
                </a:solidFill>
                <a:latin typeface="Candara"/>
                <a:cs typeface="Arial" pitchFamily="34" charset="0"/>
              </a:rPr>
              <a:t> </a:t>
            </a:r>
            <a:r>
              <a:rPr lang="en-US" sz="2200" dirty="0" err="1"/>
              <a:t>isNaN</a:t>
            </a:r>
            <a:r>
              <a:rPr lang="en-US" sz="2400" dirty="0"/>
              <a:t> </a:t>
            </a:r>
            <a:r>
              <a:rPr lang="en-US" dirty="0"/>
              <a:t>: </a:t>
            </a:r>
          </a:p>
          <a:p>
            <a:pPr marL="739775" lvl="1" indent="-292100">
              <a:spcBef>
                <a:spcPct val="20000"/>
              </a:spcBef>
              <a:buClr>
                <a:srgbClr val="00A1E4"/>
              </a:buClr>
              <a:buFont typeface="Wingdings" pitchFamily="2" charset="2"/>
              <a:buChar char="§"/>
            </a:pPr>
            <a:r>
              <a:rPr lang="en-US" dirty="0">
                <a:solidFill>
                  <a:srgbClr val="000000"/>
                </a:solidFill>
                <a:cs typeface="Arial" pitchFamily="34" charset="0"/>
              </a:rPr>
              <a:t>Evaluates an argument to determine if it is “</a:t>
            </a:r>
            <a:r>
              <a:rPr lang="en-US" dirty="0" err="1">
                <a:solidFill>
                  <a:srgbClr val="000000"/>
                </a:solidFill>
                <a:cs typeface="Arial" pitchFamily="34" charset="0"/>
              </a:rPr>
              <a:t>NaN</a:t>
            </a:r>
            <a:r>
              <a:rPr lang="en-US" dirty="0">
                <a:solidFill>
                  <a:srgbClr val="000000"/>
                </a:solidFill>
                <a:cs typeface="Arial" pitchFamily="34" charset="0"/>
              </a:rPr>
              <a:t>” (not a number)</a:t>
            </a:r>
          </a:p>
        </p:txBody>
      </p:sp>
    </p:spTree>
    <p:extLst>
      <p:ext uri="{BB962C8B-B14F-4D97-AF65-F5344CB8AC3E}">
        <p14:creationId xmlns:p14="http://schemas.microsoft.com/office/powerpoint/2010/main" val="228790091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 </a:t>
            </a:r>
            <a:br>
              <a:rPr lang="en-US" sz="1200" dirty="0"/>
            </a:br>
            <a:r>
              <a:rPr lang="en-US" dirty="0"/>
              <a:t>Predefined Functions (Contd..)</a:t>
            </a:r>
          </a:p>
        </p:txBody>
      </p:sp>
      <p:sp>
        <p:nvSpPr>
          <p:cNvPr id="27652" name="Rectangle 3"/>
          <p:cNvSpPr>
            <a:spLocks noGrp="1" noChangeArrowheads="1"/>
          </p:cNvSpPr>
          <p:nvPr>
            <p:ph idx="1"/>
          </p:nvPr>
        </p:nvSpPr>
        <p:spPr>
          <a:noFill/>
        </p:spPr>
        <p:txBody>
          <a:bodyPr lIns="90488" tIns="44450" rIns="90488" bIns="44450"/>
          <a:lstStyle/>
          <a:p>
            <a:pPr>
              <a:buFont typeface="Arial" pitchFamily="34" charset="0"/>
              <a:buNone/>
            </a:pPr>
            <a:r>
              <a:rPr lang="en-US" dirty="0"/>
              <a:t>     </a:t>
            </a:r>
            <a:endParaRPr lang="en-US" sz="2000" b="1" dirty="0"/>
          </a:p>
        </p:txBody>
      </p:sp>
      <p:sp>
        <p:nvSpPr>
          <p:cNvPr id="27654" name="AutoShape 9"/>
          <p:cNvSpPr>
            <a:spLocks noChangeArrowheads="1"/>
          </p:cNvSpPr>
          <p:nvPr/>
        </p:nvSpPr>
        <p:spPr bwMode="auto">
          <a:xfrm>
            <a:off x="762000" y="2743200"/>
            <a:ext cx="7620000" cy="8382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1143000" lvl="2" indent="-228600"/>
            <a:r>
              <a:rPr lang="en-US" dirty="0" err="1">
                <a:solidFill>
                  <a:schemeClr val="tx1"/>
                </a:solidFill>
                <a:cs typeface="Arial" pitchFamily="34" charset="0"/>
              </a:rPr>
              <a:t>parseInt</a:t>
            </a:r>
            <a:r>
              <a:rPr lang="en-US" dirty="0">
                <a:solidFill>
                  <a:schemeClr val="tx1"/>
                </a:solidFill>
                <a:cs typeface="Arial" pitchFamily="34" charset="0"/>
              </a:rPr>
              <a:t> (</a:t>
            </a:r>
            <a:r>
              <a:rPr lang="en-US" dirty="0" err="1">
                <a:solidFill>
                  <a:schemeClr val="tx1"/>
                </a:solidFill>
                <a:cs typeface="Arial" pitchFamily="34" charset="0"/>
              </a:rPr>
              <a:t>str</a:t>
            </a:r>
            <a:r>
              <a:rPr lang="en-US" dirty="0">
                <a:solidFill>
                  <a:schemeClr val="tx1"/>
                </a:solidFill>
                <a:cs typeface="Arial" pitchFamily="34" charset="0"/>
              </a:rPr>
              <a:t>)</a:t>
            </a:r>
          </a:p>
          <a:p>
            <a:pPr marL="742950" lvl="1" indent="-285750"/>
            <a:r>
              <a:rPr lang="en-US" dirty="0">
                <a:solidFill>
                  <a:schemeClr val="tx1"/>
                </a:solidFill>
                <a:cs typeface="Arial" pitchFamily="34" charset="0"/>
              </a:rPr>
              <a:t>		</a:t>
            </a:r>
            <a:r>
              <a:rPr lang="en-US" dirty="0" err="1">
                <a:solidFill>
                  <a:schemeClr val="tx1"/>
                </a:solidFill>
                <a:cs typeface="Arial" pitchFamily="34" charset="0"/>
              </a:rPr>
              <a:t>parseFloat</a:t>
            </a:r>
            <a:r>
              <a:rPr lang="en-US" dirty="0">
                <a:solidFill>
                  <a:schemeClr val="tx1"/>
                </a:solidFill>
                <a:cs typeface="Arial" pitchFamily="34" charset="0"/>
              </a:rPr>
              <a:t> (</a:t>
            </a:r>
            <a:r>
              <a:rPr lang="en-US" dirty="0" err="1">
                <a:solidFill>
                  <a:schemeClr val="tx1"/>
                </a:solidFill>
                <a:cs typeface="Arial" pitchFamily="34" charset="0"/>
              </a:rPr>
              <a:t>str</a:t>
            </a:r>
            <a:r>
              <a:rPr lang="en-US" dirty="0">
                <a:solidFill>
                  <a:schemeClr val="tx1"/>
                </a:solidFill>
                <a:cs typeface="Arial" pitchFamily="34" charset="0"/>
              </a:rPr>
              <a:t>)</a:t>
            </a:r>
          </a:p>
        </p:txBody>
      </p:sp>
      <p:sp>
        <p:nvSpPr>
          <p:cNvPr id="13" name="Content Placeholder 12"/>
          <p:cNvSpPr>
            <a:spLocks/>
          </p:cNvSpPr>
          <p:nvPr/>
        </p:nvSpPr>
        <p:spPr bwMode="auto">
          <a:xfrm>
            <a:off x="301625" y="1490204"/>
            <a:ext cx="8226425"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err="1">
                <a:solidFill>
                  <a:srgbClr val="000000"/>
                </a:solidFill>
                <a:cs typeface="Arial" pitchFamily="34" charset="0"/>
              </a:rPr>
              <a:t>parseInt</a:t>
            </a:r>
            <a:r>
              <a:rPr lang="en-US" dirty="0">
                <a:solidFill>
                  <a:srgbClr val="000000"/>
                </a:solidFill>
                <a:cs typeface="Arial" pitchFamily="34" charset="0"/>
              </a:rPr>
              <a:t> and </a:t>
            </a:r>
            <a:r>
              <a:rPr lang="en-US" dirty="0" err="1">
                <a:solidFill>
                  <a:srgbClr val="000000"/>
                </a:solidFill>
                <a:cs typeface="Arial" pitchFamily="34" charset="0"/>
              </a:rPr>
              <a:t>parseFloat</a:t>
            </a:r>
            <a:endParaRPr lang="en-US" dirty="0">
              <a:solidFill>
                <a:srgbClr val="000000"/>
              </a:solidFill>
              <a:cs typeface="Arial" pitchFamily="34" charset="0"/>
            </a:endParaRPr>
          </a:p>
          <a:p>
            <a:pPr marL="739775" lvl="1" indent="-292100">
              <a:spcBef>
                <a:spcPct val="20000"/>
              </a:spcBef>
              <a:buClr>
                <a:srgbClr val="00A1E4"/>
              </a:buClr>
              <a:buFont typeface="Wingdings" pitchFamily="2" charset="2"/>
              <a:buChar char="§"/>
            </a:pPr>
            <a:r>
              <a:rPr lang="en-US" dirty="0">
                <a:solidFill>
                  <a:srgbClr val="000000"/>
                </a:solidFill>
                <a:cs typeface="Arial" pitchFamily="34" charset="0"/>
              </a:rPr>
              <a:t>Returns a numeric value for string argument.</a:t>
            </a:r>
          </a:p>
        </p:txBody>
      </p:sp>
      <p:sp>
        <p:nvSpPr>
          <p:cNvPr id="27658" name="AutoShape 9"/>
          <p:cNvSpPr>
            <a:spLocks noChangeArrowheads="1"/>
          </p:cNvSpPr>
          <p:nvPr/>
        </p:nvSpPr>
        <p:spPr bwMode="auto">
          <a:xfrm>
            <a:off x="660400" y="4009572"/>
            <a:ext cx="762000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a:latin typeface="Candara" pitchFamily="34" charset="0"/>
              </a:rPr>
              <a:t>	</a:t>
            </a:r>
            <a:r>
              <a:rPr lang="en-US" dirty="0" err="1"/>
              <a:t>parseInt</a:t>
            </a:r>
            <a:r>
              <a:rPr lang="en-US" dirty="0"/>
              <a:t>(</a:t>
            </a:r>
            <a:r>
              <a:rPr lang="en-US" dirty="0" err="1"/>
              <a:t>str</a:t>
            </a:r>
            <a:r>
              <a:rPr lang="en-US" dirty="0"/>
              <a:t>, radix)</a:t>
            </a:r>
          </a:p>
          <a:p>
            <a:pPr>
              <a:buFont typeface="Arial" pitchFamily="34" charset="0"/>
              <a:buNone/>
            </a:pPr>
            <a:r>
              <a:rPr lang="en-US" dirty="0"/>
              <a:t>       //returns an integer of specified radix of the string argument</a:t>
            </a:r>
            <a:r>
              <a:rPr lang="en-US" b="1" dirty="0"/>
              <a:t>                                         </a:t>
            </a:r>
          </a:p>
        </p:txBody>
      </p:sp>
    </p:spTree>
    <p:extLst>
      <p:ext uri="{BB962C8B-B14F-4D97-AF65-F5344CB8AC3E}">
        <p14:creationId xmlns:p14="http://schemas.microsoft.com/office/powerpoint/2010/main" val="354646381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2.4: JavaScript Functions </a:t>
            </a:r>
            <a:br>
              <a:rPr lang="en-US" sz="1200" dirty="0"/>
            </a:br>
            <a:r>
              <a:rPr lang="en-US" dirty="0"/>
              <a:t>Predefined Functions (Contd..)</a:t>
            </a:r>
          </a:p>
        </p:txBody>
      </p:sp>
      <p:sp>
        <p:nvSpPr>
          <p:cNvPr id="28676" name="Rectangle 3"/>
          <p:cNvSpPr>
            <a:spLocks noGrp="1" noChangeArrowheads="1"/>
          </p:cNvSpPr>
          <p:nvPr>
            <p:ph idx="1"/>
          </p:nvPr>
        </p:nvSpPr>
        <p:spPr>
          <a:xfrm>
            <a:off x="298516" y="1509280"/>
            <a:ext cx="8845484" cy="4643751"/>
          </a:xfrm>
        </p:spPr>
        <p:txBody>
          <a:bodyPr lIns="90488" tIns="44450" rIns="90488" bIns="44450">
            <a:normAutofit/>
          </a:bodyPr>
          <a:lstStyle/>
          <a:p>
            <a:endParaRPr lang="en-US" sz="2000" b="1" dirty="0"/>
          </a:p>
          <a:p>
            <a:pPr>
              <a:buFont typeface="Arial" pitchFamily="34" charset="0"/>
              <a:buNone/>
            </a:pPr>
            <a:r>
              <a:rPr lang="en-US" sz="2000" b="1" dirty="0"/>
              <a:t>      </a:t>
            </a:r>
            <a:endParaRPr lang="en-US" sz="2000" dirty="0"/>
          </a:p>
        </p:txBody>
      </p:sp>
      <p:sp>
        <p:nvSpPr>
          <p:cNvPr id="13" name="Content Placeholder 12"/>
          <p:cNvSpPr>
            <a:spLocks/>
          </p:cNvSpPr>
          <p:nvPr/>
        </p:nvSpPr>
        <p:spPr bwMode="auto">
          <a:xfrm>
            <a:off x="200024" y="1421720"/>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rgbClr val="000000"/>
                </a:solidFill>
                <a:cs typeface="Arial" pitchFamily="34" charset="0"/>
              </a:rPr>
              <a:t>Number and string</a:t>
            </a:r>
          </a:p>
          <a:p>
            <a:pPr marL="739775" lvl="1" indent="-292100">
              <a:spcBef>
                <a:spcPct val="20000"/>
              </a:spcBef>
              <a:buClr>
                <a:srgbClr val="00A1E4"/>
              </a:buClr>
              <a:buFont typeface="Wingdings" pitchFamily="2" charset="2"/>
              <a:buChar char="§"/>
            </a:pPr>
            <a:r>
              <a:rPr lang="en-US" dirty="0">
                <a:solidFill>
                  <a:srgbClr val="000000"/>
                </a:solidFill>
                <a:cs typeface="Arial" pitchFamily="34" charset="0"/>
              </a:rPr>
              <a:t>Converts an object to a number or a string.</a:t>
            </a:r>
          </a:p>
          <a:p>
            <a:pPr marL="742950" lvl="1" indent="-285750" eaLnBrk="0" hangingPunct="0">
              <a:spcBef>
                <a:spcPct val="20000"/>
              </a:spcBef>
              <a:buClr>
                <a:srgbClr val="00A1E4"/>
              </a:buClr>
              <a:buFont typeface="Wingdings" pitchFamily="2" charset="2"/>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r>
              <a:rPr lang="en-US" sz="2000" dirty="0">
                <a:solidFill>
                  <a:srgbClr val="000000"/>
                </a:solidFill>
                <a:latin typeface="Candara"/>
                <a:cs typeface="Arial" pitchFamily="34" charset="0"/>
              </a:rPr>
              <a:t>      </a:t>
            </a:r>
          </a:p>
          <a:p>
            <a:pPr marL="742950" lvl="1" indent="-285750" eaLnBrk="0" hangingPunct="0">
              <a:spcBef>
                <a:spcPct val="20000"/>
              </a:spcBef>
              <a:buClr>
                <a:srgbClr val="00A1E4"/>
              </a:buClr>
              <a:buFont typeface="Arial" pitchFamily="34" charset="0"/>
              <a:buNone/>
            </a:pPr>
            <a:r>
              <a:rPr lang="en-US" sz="2000" dirty="0">
                <a:solidFill>
                  <a:srgbClr val="000000"/>
                </a:solidFill>
                <a:latin typeface="Candara"/>
                <a:cs typeface="Arial" pitchFamily="34" charset="0"/>
              </a:rPr>
              <a:t>		</a:t>
            </a:r>
            <a:endParaRPr lang="en-US" dirty="0">
              <a:solidFill>
                <a:srgbClr val="000000"/>
              </a:solidFill>
              <a:latin typeface="Candara"/>
              <a:cs typeface="Arial" pitchFamily="34" charset="0"/>
            </a:endParaRPr>
          </a:p>
        </p:txBody>
      </p:sp>
      <p:sp>
        <p:nvSpPr>
          <p:cNvPr id="28682" name="AutoShape 12"/>
          <p:cNvSpPr>
            <a:spLocks noChangeArrowheads="1"/>
          </p:cNvSpPr>
          <p:nvPr/>
        </p:nvSpPr>
        <p:spPr bwMode="auto">
          <a:xfrm>
            <a:off x="950686" y="2329543"/>
            <a:ext cx="5791200" cy="9906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742950" lvl="1" indent="-285750" eaLnBrk="0" hangingPunct="0">
              <a:spcBef>
                <a:spcPct val="20000"/>
              </a:spcBef>
              <a:buClr>
                <a:srgbClr val="00A1E4"/>
              </a:buClr>
              <a:buFont typeface="Arial" pitchFamily="34" charset="0"/>
              <a:buNone/>
            </a:pPr>
            <a:r>
              <a:rPr lang="en-US" dirty="0">
                <a:solidFill>
                  <a:srgbClr val="000000"/>
                </a:solidFill>
                <a:latin typeface="Candara" pitchFamily="34" charset="0"/>
                <a:cs typeface="Arial" pitchFamily="34" charset="0"/>
              </a:rPr>
              <a:t>	</a:t>
            </a:r>
            <a:r>
              <a:rPr lang="en-US" dirty="0">
                <a:solidFill>
                  <a:srgbClr val="000000"/>
                </a:solidFill>
                <a:cs typeface="Arial" pitchFamily="34" charset="0"/>
              </a:rPr>
              <a:t>Number (</a:t>
            </a:r>
            <a:r>
              <a:rPr lang="en-US" dirty="0" err="1">
                <a:solidFill>
                  <a:srgbClr val="000000"/>
                </a:solidFill>
                <a:cs typeface="Arial" pitchFamily="34" charset="0"/>
              </a:rPr>
              <a:t>objectReference</a:t>
            </a:r>
            <a:r>
              <a:rPr lang="en-US" dirty="0">
                <a:solidFill>
                  <a:srgbClr val="000000"/>
                </a:solidFill>
                <a:cs typeface="Arial" pitchFamily="34" charset="0"/>
              </a:rPr>
              <a:t>)</a:t>
            </a:r>
          </a:p>
          <a:p>
            <a:pPr marL="742950" lvl="1" indent="-285750" eaLnBrk="0" hangingPunct="0">
              <a:spcBef>
                <a:spcPct val="20000"/>
              </a:spcBef>
              <a:buClr>
                <a:srgbClr val="00A1E4"/>
              </a:buClr>
              <a:buFont typeface="Arial" pitchFamily="34" charset="0"/>
              <a:buNone/>
            </a:pPr>
            <a:r>
              <a:rPr lang="en-US" dirty="0">
                <a:solidFill>
                  <a:srgbClr val="000000"/>
                </a:solidFill>
                <a:cs typeface="Arial" pitchFamily="34" charset="0"/>
              </a:rPr>
              <a:t>      String (</a:t>
            </a:r>
            <a:r>
              <a:rPr lang="en-US" dirty="0" err="1">
                <a:solidFill>
                  <a:srgbClr val="000000"/>
                </a:solidFill>
                <a:cs typeface="Arial" pitchFamily="34" charset="0"/>
              </a:rPr>
              <a:t>objectReference</a:t>
            </a:r>
            <a:r>
              <a:rPr lang="en-US" dirty="0">
                <a:solidFill>
                  <a:srgbClr val="000000"/>
                </a:solidFill>
                <a:cs typeface="Arial" pitchFamily="34" charset="0"/>
              </a:rPr>
              <a:t>)</a:t>
            </a:r>
          </a:p>
          <a:p>
            <a:pPr marL="742950" lvl="1" indent="-285750" eaLnBrk="0" hangingPunct="0">
              <a:spcBef>
                <a:spcPct val="20000"/>
              </a:spcBef>
              <a:buClr>
                <a:srgbClr val="00A1E4"/>
              </a:buClr>
              <a:buFont typeface="Arial" pitchFamily="34" charset="0"/>
              <a:buNone/>
            </a:pPr>
            <a:r>
              <a:rPr lang="en-US" dirty="0">
                <a:solidFill>
                  <a:srgbClr val="000000"/>
                </a:solidFill>
                <a:cs typeface="Arial" pitchFamily="34" charset="0"/>
              </a:rPr>
              <a:t>	</a:t>
            </a:r>
          </a:p>
        </p:txBody>
      </p:sp>
      <p:sp>
        <p:nvSpPr>
          <p:cNvPr id="28683" name="AutoShape 12"/>
          <p:cNvSpPr>
            <a:spLocks noChangeArrowheads="1"/>
          </p:cNvSpPr>
          <p:nvPr/>
        </p:nvSpPr>
        <p:spPr bwMode="auto">
          <a:xfrm>
            <a:off x="863600" y="3886199"/>
            <a:ext cx="678180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a:latin typeface="Candara" pitchFamily="34" charset="0"/>
              </a:rPr>
              <a:t>	</a:t>
            </a:r>
            <a:r>
              <a:rPr lang="en-US" dirty="0"/>
              <a:t>today = new Date (430054663215)</a:t>
            </a:r>
          </a:p>
          <a:p>
            <a:pPr>
              <a:buFont typeface="Arial" pitchFamily="34" charset="0"/>
              <a:buNone/>
            </a:pPr>
            <a:r>
              <a:rPr lang="en-US" dirty="0"/>
              <a:t>	now = String(today)</a:t>
            </a:r>
          </a:p>
          <a:p>
            <a:pPr>
              <a:buFont typeface="Arial" pitchFamily="34" charset="0"/>
              <a:buNone/>
            </a:pPr>
            <a:r>
              <a:rPr lang="en-US" dirty="0"/>
              <a:t>	// returns “Thu Aug 18 04:37:43 GMT-0700 (PDT) 1983”</a:t>
            </a:r>
          </a:p>
        </p:txBody>
      </p:sp>
    </p:spTree>
    <p:extLst>
      <p:ext uri="{BB962C8B-B14F-4D97-AF65-F5344CB8AC3E}">
        <p14:creationId xmlns:p14="http://schemas.microsoft.com/office/powerpoint/2010/main" val="168688460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 </a:t>
            </a:r>
            <a:br>
              <a:rPr lang="en-US" dirty="0"/>
            </a:br>
            <a:r>
              <a:rPr lang="en-US" dirty="0"/>
              <a:t>Global and Local Variables</a:t>
            </a:r>
          </a:p>
        </p:txBody>
      </p:sp>
      <p:sp>
        <p:nvSpPr>
          <p:cNvPr id="29699" name="Rectangle 3"/>
          <p:cNvSpPr>
            <a:spLocks noGrp="1" noChangeArrowheads="1"/>
          </p:cNvSpPr>
          <p:nvPr>
            <p:ph idx="1"/>
          </p:nvPr>
        </p:nvSpPr>
        <p:spPr>
          <a:noFill/>
        </p:spPr>
        <p:txBody>
          <a:bodyPr lIns="90488" tIns="44450" rIns="90488" bIns="44450"/>
          <a:lstStyle/>
          <a:p>
            <a:pPr>
              <a:buFont typeface="Arial" pitchFamily="34" charset="0"/>
              <a:buNone/>
            </a:pPr>
            <a:r>
              <a:rPr lang="en-US" sz="2000"/>
              <a:t>      </a:t>
            </a:r>
          </a:p>
        </p:txBody>
      </p:sp>
      <p:sp>
        <p:nvSpPr>
          <p:cNvPr id="29700" name="AutoShape 5" descr="cross-tab-1"/>
          <p:cNvSpPr>
            <a:spLocks/>
          </p:cNvSpPr>
          <p:nvPr/>
        </p:nvSpPr>
        <p:spPr bwMode="auto">
          <a:xfrm>
            <a:off x="5486400" y="1828800"/>
            <a:ext cx="844550" cy="609600"/>
          </a:xfrm>
          <a:prstGeom prst="borderCallout2">
            <a:avLst>
              <a:gd name="adj1" fmla="val 18750"/>
              <a:gd name="adj2" fmla="val -8333"/>
              <a:gd name="adj3" fmla="val 18750"/>
              <a:gd name="adj4" fmla="val -38370"/>
              <a:gd name="adj5" fmla="val 79426"/>
              <a:gd name="adj6" fmla="val -696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sz="2400">
              <a:solidFill>
                <a:schemeClr val="tx2"/>
              </a:solidFill>
              <a:latin typeface="Candara"/>
              <a:cs typeface="Arial" pitchFamily="34" charset="0"/>
            </a:endParaRPr>
          </a:p>
        </p:txBody>
      </p:sp>
      <p:sp>
        <p:nvSpPr>
          <p:cNvPr id="29701" name="AutoShape 6" descr="cross-tab-1"/>
          <p:cNvSpPr>
            <a:spLocks/>
          </p:cNvSpPr>
          <p:nvPr/>
        </p:nvSpPr>
        <p:spPr bwMode="auto">
          <a:xfrm>
            <a:off x="6400800" y="2708275"/>
            <a:ext cx="844550" cy="914400"/>
          </a:xfrm>
          <a:prstGeom prst="borderCallout1">
            <a:avLst>
              <a:gd name="adj1" fmla="val 108333"/>
              <a:gd name="adj2" fmla="val 87500"/>
              <a:gd name="adj3" fmla="val 108333"/>
              <a:gd name="adj4" fmla="val -332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sz="2400">
              <a:solidFill>
                <a:schemeClr val="tx2"/>
              </a:solidFill>
              <a:latin typeface="Candara"/>
              <a:cs typeface="Arial" pitchFamily="34" charset="0"/>
            </a:endParaRPr>
          </a:p>
        </p:txBody>
      </p:sp>
      <p:sp>
        <p:nvSpPr>
          <p:cNvPr id="29706" name="AutoShape 18"/>
          <p:cNvSpPr>
            <a:spLocks noChangeArrowheads="1"/>
          </p:cNvSpPr>
          <p:nvPr/>
        </p:nvSpPr>
        <p:spPr bwMode="auto">
          <a:xfrm>
            <a:off x="381000" y="1981200"/>
            <a:ext cx="8001000" cy="3200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nSpc>
                <a:spcPct val="110000"/>
              </a:lnSpc>
            </a:pPr>
            <a:r>
              <a:rPr lang="en-US" dirty="0">
                <a:latin typeface="Candara"/>
                <a:cs typeface="Arial" pitchFamily="34" charset="0"/>
              </a:rPr>
              <a:t>&lt;</a:t>
            </a:r>
            <a:r>
              <a:rPr lang="en-US" dirty="0">
                <a:cs typeface="Arial" pitchFamily="34" charset="0"/>
              </a:rPr>
              <a:t>script&gt;</a:t>
            </a:r>
          </a:p>
          <a:p>
            <a:pPr marL="742950" lvl="1" indent="-285750">
              <a:lnSpc>
                <a:spcPct val="110000"/>
              </a:lnSpc>
            </a:pPr>
            <a:r>
              <a:rPr lang="en-US" dirty="0" err="1">
                <a:cs typeface="Arial" pitchFamily="34" charset="0"/>
              </a:rPr>
              <a:t>var</a:t>
            </a:r>
            <a:r>
              <a:rPr lang="en-US" dirty="0">
                <a:cs typeface="Arial" pitchFamily="34" charset="0"/>
              </a:rPr>
              <a:t> </a:t>
            </a:r>
            <a:r>
              <a:rPr lang="en-US" dirty="0" err="1">
                <a:cs typeface="Arial" pitchFamily="34" charset="0"/>
              </a:rPr>
              <a:t>companyName</a:t>
            </a:r>
            <a:r>
              <a:rPr lang="en-US" dirty="0">
                <a:cs typeface="Arial" pitchFamily="34" charset="0"/>
              </a:rPr>
              <a:t>=“CAPGEMINI”</a:t>
            </a:r>
          </a:p>
          <a:p>
            <a:pPr marL="742950" lvl="1" indent="-285750">
              <a:lnSpc>
                <a:spcPct val="110000"/>
              </a:lnSpc>
            </a:pPr>
            <a:r>
              <a:rPr lang="en-US" dirty="0">
                <a:cs typeface="Arial" pitchFamily="34" charset="0"/>
              </a:rPr>
              <a:t>function </a:t>
            </a:r>
            <a:r>
              <a:rPr lang="en-US" dirty="0" err="1">
                <a:cs typeface="Arial" pitchFamily="34" charset="0"/>
              </a:rPr>
              <a:t>displayName</a:t>
            </a:r>
            <a:r>
              <a:rPr lang="en-US" dirty="0">
                <a:cs typeface="Arial" pitchFamily="34" charset="0"/>
              </a:rPr>
              <a:t>(){</a:t>
            </a:r>
          </a:p>
          <a:p>
            <a:pPr marL="742950" lvl="1" indent="-285750">
              <a:lnSpc>
                <a:spcPct val="110000"/>
              </a:lnSpc>
            </a:pPr>
            <a:r>
              <a:rPr lang="en-US" dirty="0" err="1">
                <a:cs typeface="Arial" pitchFamily="34" charset="0"/>
              </a:rPr>
              <a:t>var</a:t>
            </a:r>
            <a:r>
              <a:rPr lang="en-US" dirty="0">
                <a:cs typeface="Arial" pitchFamily="34" charset="0"/>
              </a:rPr>
              <a:t> </a:t>
            </a:r>
            <a:r>
              <a:rPr lang="en-US" dirty="0" err="1">
                <a:cs typeface="Arial" pitchFamily="34" charset="0"/>
              </a:rPr>
              <a:t>employeeName</a:t>
            </a:r>
            <a:r>
              <a:rPr lang="en-US" dirty="0">
                <a:cs typeface="Arial" pitchFamily="34" charset="0"/>
              </a:rPr>
              <a:t>=“Tom”</a:t>
            </a:r>
          </a:p>
          <a:p>
            <a:pPr marL="742950" lvl="1" indent="-285750">
              <a:lnSpc>
                <a:spcPct val="110000"/>
              </a:lnSpc>
            </a:pPr>
            <a:r>
              <a:rPr lang="en-US" dirty="0" err="1">
                <a:cs typeface="Arial" pitchFamily="34" charset="0"/>
              </a:rPr>
              <a:t>document.write</a:t>
            </a:r>
            <a:r>
              <a:rPr lang="en-US" dirty="0">
                <a:cs typeface="Arial" pitchFamily="34" charset="0"/>
              </a:rPr>
              <a:t>(“Welcome to ”+</a:t>
            </a:r>
            <a:r>
              <a:rPr lang="en-US" dirty="0" err="1">
                <a:cs typeface="Arial" pitchFamily="34" charset="0"/>
              </a:rPr>
              <a:t>companyName</a:t>
            </a:r>
            <a:r>
              <a:rPr lang="en-US" dirty="0">
                <a:cs typeface="Arial" pitchFamily="34" charset="0"/>
              </a:rPr>
              <a:t>+”, +</a:t>
            </a:r>
            <a:r>
              <a:rPr lang="en-US" dirty="0" err="1">
                <a:cs typeface="Arial" pitchFamily="34" charset="0"/>
              </a:rPr>
              <a:t>employeeName</a:t>
            </a:r>
            <a:r>
              <a:rPr lang="en-US" dirty="0">
                <a:cs typeface="Arial" pitchFamily="34" charset="0"/>
              </a:rPr>
              <a:t>)</a:t>
            </a:r>
          </a:p>
          <a:p>
            <a:pPr marL="742950" lvl="1" indent="-285750">
              <a:lnSpc>
                <a:spcPct val="110000"/>
              </a:lnSpc>
            </a:pPr>
            <a:r>
              <a:rPr lang="en-US" dirty="0">
                <a:cs typeface="Arial" pitchFamily="34" charset="0"/>
              </a:rPr>
              <a:t> }</a:t>
            </a:r>
          </a:p>
          <a:p>
            <a:pPr marL="742950" lvl="1" indent="-285750">
              <a:lnSpc>
                <a:spcPct val="110000"/>
              </a:lnSpc>
            </a:pPr>
            <a:r>
              <a:rPr lang="en-US" dirty="0">
                <a:cs typeface="Arial" pitchFamily="34" charset="0"/>
              </a:rPr>
              <a:t>&lt;/script&gt;</a:t>
            </a:r>
          </a:p>
        </p:txBody>
      </p:sp>
      <p:sp>
        <p:nvSpPr>
          <p:cNvPr id="13" name="Content Placeholder 12"/>
          <p:cNvSpPr>
            <a:spLocks/>
          </p:cNvSpPr>
          <p:nvPr/>
        </p:nvSpPr>
        <p:spPr bwMode="auto">
          <a:xfrm>
            <a:off x="301625" y="1403120"/>
            <a:ext cx="8226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rgbClr val="000000"/>
                </a:solidFill>
                <a:cs typeface="Arial" pitchFamily="34" charset="0"/>
              </a:rPr>
              <a:t>Code Snippet for scope of  variables</a:t>
            </a:r>
          </a:p>
        </p:txBody>
      </p:sp>
      <p:sp>
        <p:nvSpPr>
          <p:cNvPr id="29715" name="AutoShape 19"/>
          <p:cNvSpPr>
            <a:spLocks/>
          </p:cNvSpPr>
          <p:nvPr/>
        </p:nvSpPr>
        <p:spPr bwMode="auto">
          <a:xfrm>
            <a:off x="5715000" y="2057400"/>
            <a:ext cx="1600200" cy="457200"/>
          </a:xfrm>
          <a:prstGeom prst="borderCallout1">
            <a:avLst>
              <a:gd name="adj1" fmla="val 25000"/>
              <a:gd name="adj2" fmla="val -4764"/>
              <a:gd name="adj3" fmla="val 159375"/>
              <a:gd name="adj4" fmla="val -126986"/>
            </a:avLst>
          </a:prstGeom>
          <a:solidFill>
            <a:schemeClr val="accent1">
              <a:alpha val="0"/>
            </a:schemeClr>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sz="1600" dirty="0">
                <a:cs typeface="Arial" pitchFamily="34" charset="0"/>
              </a:rPr>
              <a:t>Global Variable</a:t>
            </a:r>
          </a:p>
        </p:txBody>
      </p:sp>
      <p:sp>
        <p:nvSpPr>
          <p:cNvPr id="29716" name="AutoShape 20"/>
          <p:cNvSpPr>
            <a:spLocks/>
          </p:cNvSpPr>
          <p:nvPr/>
        </p:nvSpPr>
        <p:spPr bwMode="auto">
          <a:xfrm>
            <a:off x="6477000" y="2895600"/>
            <a:ext cx="1447800" cy="533400"/>
          </a:xfrm>
          <a:prstGeom prst="borderCallout1">
            <a:avLst>
              <a:gd name="adj1" fmla="val 21431"/>
              <a:gd name="adj2" fmla="val -5264"/>
              <a:gd name="adj3" fmla="val 102681"/>
              <a:gd name="adj4" fmla="val -188708"/>
            </a:avLst>
          </a:prstGeom>
          <a:solidFill>
            <a:schemeClr val="accent1">
              <a:alpha val="0"/>
            </a:schemeClr>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sz="1600" dirty="0">
                <a:cs typeface="Arial" pitchFamily="34" charset="0"/>
              </a:rPr>
              <a:t>Local Variable</a:t>
            </a:r>
          </a:p>
        </p:txBody>
      </p:sp>
    </p:spTree>
    <p:extLst>
      <p:ext uri="{BB962C8B-B14F-4D97-AF65-F5344CB8AC3E}">
        <p14:creationId xmlns:p14="http://schemas.microsoft.com/office/powerpoint/2010/main" val="3219792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2.4: JavaScript Functions </a:t>
            </a:r>
            <a:br>
              <a:rPr lang="en-US" sz="1200" dirty="0"/>
            </a:br>
            <a:r>
              <a:rPr lang="en-US" dirty="0"/>
              <a:t>Global and Local Variables</a:t>
            </a:r>
          </a:p>
        </p:txBody>
      </p:sp>
      <p:sp>
        <p:nvSpPr>
          <p:cNvPr id="5" name="Content Placeholder 4"/>
          <p:cNvSpPr>
            <a:spLocks noGrp="1"/>
          </p:cNvSpPr>
          <p:nvPr>
            <p:ph idx="1"/>
          </p:nvPr>
        </p:nvSpPr>
        <p:spPr/>
        <p:txBody>
          <a:bodyPr/>
          <a:lstStyle/>
          <a:p>
            <a:r>
              <a:rPr lang="en-US" dirty="0"/>
              <a:t>Variables that exist only inside a function are called Local variables</a:t>
            </a:r>
          </a:p>
          <a:p>
            <a:r>
              <a:rPr lang="en-US" dirty="0"/>
              <a:t>The values of such Local variables cannot be changed by the main code or other functions</a:t>
            </a:r>
          </a:p>
          <a:p>
            <a:r>
              <a:rPr lang="en-US" dirty="0"/>
              <a:t>Variables that exist throughout the script are called Global variables </a:t>
            </a:r>
          </a:p>
          <a:p>
            <a:r>
              <a:rPr lang="en-US" dirty="0"/>
              <a:t>Their values can be changed anytime in the code and even by other functions</a:t>
            </a:r>
          </a:p>
          <a:p>
            <a:endParaRPr lang="en-US" dirty="0"/>
          </a:p>
          <a:p>
            <a:endParaRPr lang="en-US" dirty="0"/>
          </a:p>
          <a:p>
            <a:endParaRPr lang="en-US" dirty="0"/>
          </a:p>
        </p:txBody>
      </p:sp>
    </p:spTree>
    <p:extLst>
      <p:ext uri="{BB962C8B-B14F-4D97-AF65-F5344CB8AC3E}">
        <p14:creationId xmlns:p14="http://schemas.microsoft.com/office/powerpoint/2010/main" val="225430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98841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Data Types and Variables</a:t>
            </a:r>
            <a:br>
              <a:rPr lang="en-US" dirty="0"/>
            </a:br>
            <a:r>
              <a:rPr lang="en-US" dirty="0"/>
              <a:t>Data Types in JavaScript</a:t>
            </a:r>
          </a:p>
        </p:txBody>
      </p:sp>
      <p:sp>
        <p:nvSpPr>
          <p:cNvPr id="4" name="Content Placeholder 3"/>
          <p:cNvSpPr>
            <a:spLocks noGrp="1"/>
          </p:cNvSpPr>
          <p:nvPr>
            <p:ph idx="1"/>
          </p:nvPr>
        </p:nvSpPr>
        <p:spPr/>
        <p:txBody>
          <a:bodyPr/>
          <a:lstStyle/>
          <a:p>
            <a:r>
              <a:rPr lang="en-US" dirty="0"/>
              <a:t>JavaScript is a free-form language. You do not have to declare all variables, classes, and methods</a:t>
            </a:r>
          </a:p>
          <a:p>
            <a:r>
              <a:rPr lang="en-US" dirty="0"/>
              <a:t>Variables in JavaScript can be of type:</a:t>
            </a:r>
          </a:p>
          <a:p>
            <a:pPr lvl="1"/>
            <a:r>
              <a:rPr lang="en-US" dirty="0"/>
              <a:t>Number (4.156, 39)</a:t>
            </a:r>
          </a:p>
          <a:p>
            <a:pPr lvl="1"/>
            <a:r>
              <a:rPr lang="en-US" dirty="0"/>
              <a:t>String (“This is JavaScript”)</a:t>
            </a:r>
          </a:p>
          <a:p>
            <a:pPr lvl="1"/>
            <a:r>
              <a:rPr lang="en-US" dirty="0"/>
              <a:t>Boolean (true or false)</a:t>
            </a:r>
          </a:p>
          <a:p>
            <a:pPr lvl="1"/>
            <a:r>
              <a:rPr lang="en-US" dirty="0"/>
              <a:t>Null (null)</a:t>
            </a:r>
          </a:p>
          <a:p>
            <a:endParaRPr lang="en-US" dirty="0"/>
          </a:p>
          <a:p>
            <a:endParaRPr lang="en-US" dirty="0"/>
          </a:p>
          <a:p>
            <a:endParaRPr lang="en-US" dirty="0"/>
          </a:p>
        </p:txBody>
      </p:sp>
    </p:spTree>
    <p:extLst>
      <p:ext uri="{BB962C8B-B14F-4D97-AF65-F5344CB8AC3E}">
        <p14:creationId xmlns:p14="http://schemas.microsoft.com/office/powerpoint/2010/main" val="367568563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83778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If_else.html</a:t>
            </a:r>
          </a:p>
          <a:p>
            <a:r>
              <a:rPr lang="en-US" dirty="0"/>
              <a:t>Switch_ex.html</a:t>
            </a:r>
          </a:p>
          <a:p>
            <a:r>
              <a:rPr lang="en-US" dirty="0"/>
              <a:t>For_ex.html</a:t>
            </a:r>
          </a:p>
          <a:p>
            <a:r>
              <a:rPr lang="en-US" dirty="0"/>
              <a:t>Break_con_ex.html</a:t>
            </a:r>
          </a:p>
          <a:p>
            <a:r>
              <a:rPr lang="en-US" dirty="0"/>
              <a:t>Fun_ex.html</a:t>
            </a:r>
          </a:p>
          <a:p>
            <a:r>
              <a:rPr lang="en-US" dirty="0"/>
              <a:t>Num_string_fun.html</a:t>
            </a:r>
          </a:p>
          <a:p>
            <a:endParaRPr lang="en-US" dirty="0"/>
          </a:p>
        </p:txBody>
      </p:sp>
    </p:spTree>
    <p:extLst>
      <p:ext uri="{BB962C8B-B14F-4D97-AF65-F5344CB8AC3E}">
        <p14:creationId xmlns:p14="http://schemas.microsoft.com/office/powerpoint/2010/main" val="1909973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a:t>
            </a:r>
          </a:p>
        </p:txBody>
      </p:sp>
      <p:sp>
        <p:nvSpPr>
          <p:cNvPr id="3" name="Content Placeholder 2"/>
          <p:cNvSpPr>
            <a:spLocks noGrp="1"/>
          </p:cNvSpPr>
          <p:nvPr>
            <p:ph idx="1"/>
          </p:nvPr>
        </p:nvSpPr>
        <p:spPr/>
        <p:txBody>
          <a:bodyPr/>
          <a:lstStyle/>
          <a:p>
            <a:r>
              <a:rPr lang="en-US" dirty="0"/>
              <a:t>Lab 2 : </a:t>
            </a:r>
          </a:p>
          <a:p>
            <a:r>
              <a:rPr lang="en-US" dirty="0"/>
              <a:t>The JavaScript language</a:t>
            </a:r>
          </a:p>
          <a:p>
            <a:endParaRPr lang="en-US" dirty="0"/>
          </a:p>
          <a:p>
            <a:endParaRPr lang="en-US" dirty="0"/>
          </a:p>
        </p:txBody>
      </p:sp>
    </p:spTree>
    <p:extLst>
      <p:ext uri="{BB962C8B-B14F-4D97-AF65-F5344CB8AC3E}">
        <p14:creationId xmlns:p14="http://schemas.microsoft.com/office/powerpoint/2010/main" val="3808594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r>
              <a:rPr lang="en-US" dirty="0"/>
              <a:t>Data Types &amp; Variables</a:t>
            </a:r>
          </a:p>
          <a:p>
            <a:pPr lvl="1"/>
            <a:r>
              <a:rPr lang="en-US" dirty="0"/>
              <a:t>Numbers, Strings, Boolean, and Null</a:t>
            </a:r>
          </a:p>
          <a:p>
            <a:r>
              <a:rPr lang="en-US" dirty="0"/>
              <a:t> Operators &amp; Expressions</a:t>
            </a:r>
          </a:p>
          <a:p>
            <a:r>
              <a:rPr lang="en-US" dirty="0"/>
              <a:t> Functions </a:t>
            </a:r>
          </a:p>
          <a:p>
            <a:r>
              <a:rPr lang="en-US" dirty="0"/>
              <a:t> Predefined Functions</a:t>
            </a:r>
          </a:p>
          <a:p>
            <a:pPr lvl="1"/>
            <a:r>
              <a:rPr lang="en-US" dirty="0" err="1"/>
              <a:t>eval</a:t>
            </a:r>
            <a:r>
              <a:rPr lang="en-US" dirty="0"/>
              <a:t>, </a:t>
            </a:r>
            <a:r>
              <a:rPr lang="en-US" dirty="0" err="1"/>
              <a:t>isFinite</a:t>
            </a:r>
            <a:r>
              <a:rPr lang="en-US" dirty="0"/>
              <a:t>, </a:t>
            </a:r>
            <a:r>
              <a:rPr lang="en-US" dirty="0" err="1"/>
              <a:t>isNAN</a:t>
            </a:r>
            <a:r>
              <a:rPr lang="en-US" dirty="0"/>
              <a:t>, </a:t>
            </a:r>
            <a:r>
              <a:rPr lang="en-US" dirty="0" err="1"/>
              <a:t>parseInt</a:t>
            </a:r>
            <a:r>
              <a:rPr lang="en-US" dirty="0"/>
              <a:t> &amp; </a:t>
            </a:r>
            <a:r>
              <a:rPr lang="en-US" dirty="0" err="1"/>
              <a:t>parseFloat</a:t>
            </a:r>
            <a:r>
              <a:rPr lang="en-US" dirty="0"/>
              <a:t>, Number &amp; String</a:t>
            </a:r>
          </a:p>
          <a:p>
            <a:r>
              <a:rPr lang="en-US" dirty="0"/>
              <a:t>  Global and Local variables</a:t>
            </a:r>
          </a:p>
          <a:p>
            <a:endParaRPr lang="en-US" dirty="0"/>
          </a:p>
        </p:txBody>
      </p:sp>
    </p:spTree>
    <p:extLst>
      <p:ext uri="{BB962C8B-B14F-4D97-AF65-F5344CB8AC3E}">
        <p14:creationId xmlns:p14="http://schemas.microsoft.com/office/powerpoint/2010/main" val="262906536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r>
              <a:rPr lang="en-US" dirty="0"/>
              <a:t>Question 1: Which of the following two variable scopes is supported by JavaScript:</a:t>
            </a:r>
          </a:p>
          <a:p>
            <a:pPr lvl="1"/>
            <a:r>
              <a:rPr lang="en-US" dirty="0"/>
              <a:t>Global, Local </a:t>
            </a:r>
          </a:p>
          <a:p>
            <a:pPr lvl="1"/>
            <a:r>
              <a:rPr lang="en-US" dirty="0"/>
              <a:t>Functional, Non functional</a:t>
            </a:r>
          </a:p>
          <a:p>
            <a:pPr lvl="1"/>
            <a:r>
              <a:rPr lang="en-US" dirty="0"/>
              <a:t>Static, Dynamic</a:t>
            </a:r>
          </a:p>
          <a:p>
            <a:endParaRPr lang="en-US" dirty="0"/>
          </a:p>
          <a:p>
            <a:endParaRPr lang="en-US" dirty="0"/>
          </a:p>
          <a:p>
            <a:r>
              <a:rPr lang="en-US" dirty="0"/>
              <a:t>Question 2: The </a:t>
            </a:r>
            <a:r>
              <a:rPr lang="en-US" dirty="0" err="1"/>
              <a:t>eval</a:t>
            </a:r>
            <a:r>
              <a:rPr lang="en-US" dirty="0"/>
              <a:t> function evaluates a string of JavaScript code without reference to a particular object.</a:t>
            </a:r>
          </a:p>
          <a:p>
            <a:pPr lvl="1"/>
            <a:r>
              <a:rPr lang="en-US" dirty="0"/>
              <a:t>True/False</a:t>
            </a:r>
          </a:p>
          <a:p>
            <a:endParaRPr lang="en-US" dirty="0"/>
          </a:p>
          <a:p>
            <a:endParaRPr lang="en-US" dirty="0"/>
          </a:p>
        </p:txBody>
      </p:sp>
    </p:spTree>
    <p:extLst>
      <p:ext uri="{BB962C8B-B14F-4D97-AF65-F5344CB8AC3E}">
        <p14:creationId xmlns:p14="http://schemas.microsoft.com/office/powerpoint/2010/main" val="2374723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0000"/>
                </a:solidFill>
                <a:ea typeface="ヒラギノ角ゴ Pro W3"/>
                <a:cs typeface="Arial" pitchFamily="34" charset="0"/>
              </a:rPr>
              <a:t>Review Question: Match the Following</a:t>
            </a:r>
            <a:endParaRPr lang="en-US" dirty="0"/>
          </a:p>
        </p:txBody>
      </p:sp>
      <p:graphicFrame>
        <p:nvGraphicFramePr>
          <p:cNvPr id="38953" name="Group 41"/>
          <p:cNvGraphicFramePr>
            <a:graphicFrameLocks noGrp="1"/>
          </p:cNvGraphicFramePr>
          <p:nvPr>
            <p:ph idx="1"/>
            <p:extLst>
              <p:ext uri="{D42A27DB-BD31-4B8C-83A1-F6EECF244321}">
                <p14:modId xmlns:p14="http://schemas.microsoft.com/office/powerpoint/2010/main" val="470819757"/>
              </p:ext>
            </p:extLst>
          </p:nvPr>
        </p:nvGraphicFramePr>
        <p:xfrm>
          <a:off x="298450" y="1495425"/>
          <a:ext cx="3315607" cy="3429001"/>
        </p:xfrm>
        <a:graphic>
          <a:graphicData uri="http://schemas.openxmlformats.org/drawingml/2006/table">
            <a:tbl>
              <a:tblPr/>
              <a:tblGrid>
                <a:gridCol w="3315607">
                  <a:extLst>
                    <a:ext uri="{9D8B030D-6E8A-4147-A177-3AD203B41FA5}">
                      <a16:colId xmlns:a16="http://schemas.microsoft.com/office/drawing/2014/main" val="20000"/>
                    </a:ext>
                  </a:extLst>
                </a:gridCol>
              </a:tblGrid>
              <a:tr h="654050">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a:tabLst/>
                      </a:pPr>
                      <a:r>
                        <a:rPr kumimoji="0" lang="en-US" sz="1800" b="0" i="0" u="none" strike="noStrike" cap="none" normalizeH="0" baseline="0" dirty="0">
                          <a:ln>
                            <a:noFill/>
                          </a:ln>
                          <a:solidFill>
                            <a:schemeClr val="tx1"/>
                          </a:solidFill>
                          <a:effectLst/>
                          <a:latin typeface="+mn-lt"/>
                        </a:rPr>
                        <a:t>Loop statements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6600">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2"/>
                        <a:tabLst/>
                      </a:pPr>
                      <a:r>
                        <a:rPr kumimoji="0" lang="en-US" sz="1800" b="0" i="0" u="none" strike="noStrike" cap="none" normalizeH="0" baseline="0" dirty="0">
                          <a:ln>
                            <a:noFill/>
                          </a:ln>
                          <a:solidFill>
                            <a:schemeClr val="tx1"/>
                          </a:solidFill>
                          <a:effectLst/>
                          <a:latin typeface="+mn-lt"/>
                        </a:rPr>
                        <a:t>Arithmetic operators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69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3"/>
                        <a:tabLst/>
                      </a:pPr>
                      <a:r>
                        <a:rPr kumimoji="0" lang="en-US" sz="1800" b="0" i="0" u="none" strike="noStrike" cap="none" normalizeH="0" baseline="0" dirty="0">
                          <a:ln>
                            <a:noFill/>
                          </a:ln>
                          <a:solidFill>
                            <a:schemeClr val="tx1"/>
                          </a:solidFill>
                          <a:effectLst/>
                          <a:latin typeface="+mn-lt"/>
                        </a:rPr>
                        <a:t>Predefined function</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69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4"/>
                        <a:tabLst/>
                      </a:pPr>
                      <a:r>
                        <a:rPr kumimoji="0" lang="en-US" sz="1800" b="0" i="0" u="none" strike="noStrike" cap="none" normalizeH="0" baseline="0" dirty="0">
                          <a:ln>
                            <a:noFill/>
                          </a:ln>
                          <a:solidFill>
                            <a:schemeClr val="tx1"/>
                          </a:solidFill>
                          <a:effectLst/>
                          <a:latin typeface="+mn-lt"/>
                        </a:rPr>
                        <a:t>Assignment operators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4525">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5"/>
                        <a:tabLst/>
                      </a:pPr>
                      <a:r>
                        <a:rPr kumimoji="0" lang="en-US" sz="1800" b="0" i="0" u="none" strike="noStrike" cap="none" normalizeH="0" baseline="0" dirty="0">
                          <a:ln>
                            <a:noFill/>
                          </a:ln>
                          <a:solidFill>
                            <a:schemeClr val="tx1"/>
                          </a:solidFill>
                          <a:effectLst/>
                          <a:latin typeface="+mn-lt"/>
                        </a:rPr>
                        <a:t>Logical operators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8951" name="Group 39"/>
          <p:cNvGraphicFramePr>
            <a:graphicFrameLocks noGrp="1"/>
          </p:cNvGraphicFramePr>
          <p:nvPr>
            <p:ph sz="half" idx="4294967295"/>
            <p:extLst>
              <p:ext uri="{D42A27DB-BD31-4B8C-83A1-F6EECF244321}">
                <p14:modId xmlns:p14="http://schemas.microsoft.com/office/powerpoint/2010/main" val="3458098006"/>
              </p:ext>
            </p:extLst>
          </p:nvPr>
        </p:nvGraphicFramePr>
        <p:xfrm>
          <a:off x="6019800" y="1552575"/>
          <a:ext cx="3124200" cy="3412219"/>
        </p:xfrm>
        <a:graphic>
          <a:graphicData uri="http://schemas.openxmlformats.org/drawingml/2006/table">
            <a:tbl>
              <a:tblPr/>
              <a:tblGrid>
                <a:gridCol w="3124200">
                  <a:extLst>
                    <a:ext uri="{9D8B030D-6E8A-4147-A177-3AD203B41FA5}">
                      <a16:colId xmlns:a16="http://schemas.microsoft.com/office/drawing/2014/main" val="20000"/>
                    </a:ext>
                  </a:extLst>
                </a:gridCol>
              </a:tblGrid>
              <a:tr h="590512">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a:tabLst/>
                      </a:pPr>
                      <a:r>
                        <a:rPr kumimoji="0" lang="en-US" sz="1800" b="0" i="0" u="none" strike="noStrike" kern="1200" cap="none" normalizeH="0" baseline="0" dirty="0" err="1">
                          <a:ln>
                            <a:noFill/>
                          </a:ln>
                          <a:solidFill>
                            <a:schemeClr val="tx1"/>
                          </a:solidFill>
                          <a:effectLst/>
                          <a:latin typeface="+mn-lt"/>
                          <a:ea typeface="+mn-ea"/>
                          <a:cs typeface="+mn-cs"/>
                        </a:rPr>
                        <a:t>isNan</a:t>
                      </a:r>
                      <a:endParaRPr kumimoji="0" lang="en-US" sz="1800" b="0" i="0" u="none" strike="noStrike" kern="1200" cap="none" normalizeH="0" baseline="0" dirty="0">
                        <a:ln>
                          <a:noFill/>
                        </a:ln>
                        <a:solidFill>
                          <a:schemeClr val="tx1"/>
                        </a:solidFill>
                        <a:effectLst/>
                        <a:latin typeface="+mn-lt"/>
                        <a:ea typeface="+mn-ea"/>
                        <a:cs typeface="+mn-cs"/>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7601">
                <a:tc>
                  <a:txBody>
                    <a:bodyPr/>
                    <a:lstStyle/>
                    <a:p>
                      <a:pPr marL="457200" marR="0" lvl="0" indent="-457200" algn="l" defTabSz="914400" rtl="0" eaLnBrk="0" fontAlgn="base" latinLnBrk="0" hangingPunct="0">
                        <a:lnSpc>
                          <a:spcPct val="100000"/>
                        </a:lnSpc>
                        <a:spcBef>
                          <a:spcPct val="20000"/>
                        </a:spcBef>
                        <a:spcAft>
                          <a:spcPct val="0"/>
                        </a:spcAft>
                        <a:buClrTx/>
                        <a:buSzTx/>
                        <a:buFont typeface="Trebuchet MS" pitchFamily="34" charset="0"/>
                        <a:buAutoNum type="arabicPeriod" startAt="2"/>
                        <a:tabLst/>
                      </a:pPr>
                      <a:r>
                        <a:rPr kumimoji="0" lang="en-US" sz="1800" b="0" i="0" u="none" strike="noStrike" kern="1200" cap="none" normalizeH="0" baseline="0" dirty="0">
                          <a:ln>
                            <a:noFill/>
                          </a:ln>
                          <a:solidFill>
                            <a:schemeClr val="tx1"/>
                          </a:solidFill>
                          <a:effectLst/>
                          <a:latin typeface="+mn-lt"/>
                          <a:ea typeface="+mn-ea"/>
                          <a:cs typeface="+mn-cs"/>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74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3"/>
                        <a:tabLst/>
                      </a:pPr>
                      <a:r>
                        <a:rPr kumimoji="0" lang="en-US" sz="1800" b="0" i="0" u="none" strike="noStrike" kern="1200" cap="none" normalizeH="0" baseline="0" dirty="0">
                          <a:ln>
                            <a:noFill/>
                          </a:ln>
                          <a:solidFill>
                            <a:schemeClr val="tx1"/>
                          </a:solidFill>
                          <a:effectLst/>
                          <a:latin typeface="+mn-lt"/>
                          <a:ea typeface="+mn-ea"/>
                          <a:cs typeface="+mn-cs"/>
                        </a:rPr>
                        <a:t>&amp;&amp;,||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2364">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4"/>
                        <a:tabLst/>
                      </a:pPr>
                      <a:r>
                        <a:rPr kumimoji="0" lang="en-US" sz="1800" b="0" i="0" u="none" strike="noStrike" kern="1200" cap="none" normalizeH="0" baseline="0" dirty="0">
                          <a:ln>
                            <a:noFill/>
                          </a:ln>
                          <a:solidFill>
                            <a:schemeClr val="tx1"/>
                          </a:solidFill>
                          <a:effectLst/>
                          <a:latin typeface="+mn-lt"/>
                          <a:ea typeface="+mn-ea"/>
                          <a:cs typeface="+mn-cs"/>
                        </a:rPr>
                        <a:t>For, While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4329">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5"/>
                        <a:tabLst/>
                      </a:pPr>
                      <a:r>
                        <a:rPr kumimoji="0" lang="en-US" sz="1800" b="0" i="0" u="none" strike="noStrike" kern="1200" cap="none" normalizeH="0" baseline="0" dirty="0">
                          <a:ln>
                            <a:noFill/>
                          </a:ln>
                          <a:solidFill>
                            <a:schemeClr val="tx1"/>
                          </a:solidFill>
                          <a:effectLst/>
                          <a:latin typeface="+mn-lt"/>
                          <a:ea typeface="+mn-ea"/>
                          <a:cs typeface="+mn-cs"/>
                        </a:rPr>
                        <a:t>++, --, %,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5316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Candara"/>
              <a:ea typeface="ヒラギノ角ゴ Pro W3"/>
              <a:cs typeface="Arial" pitchFamily="34" charset="0"/>
            </a:endParaRPr>
          </a:p>
        </p:txBody>
      </p:sp>
      <p:sp>
        <p:nvSpPr>
          <p:cNvPr id="2" name="Title 1"/>
          <p:cNvSpPr>
            <a:spLocks noGrp="1"/>
          </p:cNvSpPr>
          <p:nvPr>
            <p:ph type="title"/>
          </p:nvPr>
        </p:nvSpPr>
        <p:spPr/>
        <p:txBody>
          <a:bodyPr/>
          <a:lstStyle/>
          <a:p>
            <a:r>
              <a:rPr lang="en-US" sz="1200" dirty="0"/>
              <a:t>2.1: Data Types and Variables</a:t>
            </a:r>
            <a:br>
              <a:rPr lang="en-US" dirty="0"/>
            </a:br>
            <a:r>
              <a:rPr lang="en-US" dirty="0"/>
              <a:t>Data Types in JavaScript (Contd..)</a:t>
            </a:r>
          </a:p>
        </p:txBody>
      </p:sp>
      <p:sp>
        <p:nvSpPr>
          <p:cNvPr id="3" name="Content Placeholder 2"/>
          <p:cNvSpPr>
            <a:spLocks noGrp="1"/>
          </p:cNvSpPr>
          <p:nvPr>
            <p:ph idx="1"/>
          </p:nvPr>
        </p:nvSpPr>
        <p:spPr/>
        <p:txBody>
          <a:bodyPr/>
          <a:lstStyle/>
          <a:p>
            <a:r>
              <a:rPr lang="en-US" dirty="0"/>
              <a:t>JavaScript variables are said to be loosely typed </a:t>
            </a:r>
          </a:p>
          <a:p>
            <a:r>
              <a:rPr lang="en-US" dirty="0"/>
              <a:t>Defining variables:  </a:t>
            </a:r>
            <a:r>
              <a:rPr lang="en-US" dirty="0" err="1"/>
              <a:t>var</a:t>
            </a:r>
            <a:r>
              <a:rPr lang="en-US" dirty="0"/>
              <a:t> </a:t>
            </a:r>
            <a:r>
              <a:rPr lang="en-US" dirty="0" err="1"/>
              <a:t>variableName</a:t>
            </a:r>
            <a:r>
              <a:rPr lang="en-US" dirty="0"/>
              <a:t> = value</a:t>
            </a:r>
          </a:p>
          <a:p>
            <a:r>
              <a:rPr lang="en-US" dirty="0"/>
              <a:t>JavaScript variables </a:t>
            </a:r>
          </a:p>
          <a:p>
            <a:r>
              <a:rPr lang="en-US" dirty="0"/>
              <a:t>Can include letters of the alphabet, digits 0-9 and the underscore (_) character and is case-sensitive.</a:t>
            </a:r>
          </a:p>
          <a:p>
            <a:r>
              <a:rPr lang="en-US" dirty="0"/>
              <a:t>Cannot include spaces or any other punctuation characters.</a:t>
            </a:r>
          </a:p>
          <a:p>
            <a:r>
              <a:rPr lang="en-US" dirty="0"/>
              <a:t>First character of the variable name must be either a letter or the underscore character. </a:t>
            </a:r>
          </a:p>
          <a:p>
            <a:r>
              <a:rPr lang="en-US" dirty="0"/>
              <a:t>No official limit on the length of a variable n</a:t>
            </a:r>
          </a:p>
          <a:p>
            <a:endParaRPr lang="en-US" dirty="0"/>
          </a:p>
        </p:txBody>
      </p:sp>
    </p:spTree>
    <p:extLst>
      <p:ext uri="{BB962C8B-B14F-4D97-AF65-F5344CB8AC3E}">
        <p14:creationId xmlns:p14="http://schemas.microsoft.com/office/powerpoint/2010/main" val="416863234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2" name="Title 1"/>
          <p:cNvSpPr>
            <a:spLocks noGrp="1"/>
          </p:cNvSpPr>
          <p:nvPr>
            <p:ph type="title"/>
          </p:nvPr>
        </p:nvSpPr>
        <p:spPr/>
        <p:txBody>
          <a:bodyPr/>
          <a:lstStyle/>
          <a:p>
            <a:r>
              <a:rPr lang="en-US" sz="1200" dirty="0">
                <a:solidFill>
                  <a:srgbClr val="000000"/>
                </a:solidFill>
                <a:ea typeface="ヒラギノ角ゴ Pro W3"/>
                <a:cs typeface="Arial" pitchFamily="34" charset="0"/>
              </a:rPr>
              <a:t>2.2: JavaScript Operators </a:t>
            </a:r>
            <a:br>
              <a:rPr lang="en-US" b="1" dirty="0">
                <a:solidFill>
                  <a:srgbClr val="000000"/>
                </a:solidFill>
                <a:latin typeface="Candara"/>
                <a:ea typeface="ヒラギノ角ゴ Pro W3"/>
                <a:cs typeface="Arial" pitchFamily="34" charset="0"/>
              </a:rPr>
            </a:br>
            <a:r>
              <a:rPr lang="en-US" dirty="0">
                <a:solidFill>
                  <a:srgbClr val="000000"/>
                </a:solidFill>
                <a:ea typeface="ヒラギノ角ゴ Pro W3"/>
                <a:cs typeface="Arial" pitchFamily="34" charset="0"/>
              </a:rPr>
              <a:t>Arithmetic Operator</a:t>
            </a:r>
            <a:endParaRPr lang="en-US" dirty="0"/>
          </a:p>
        </p:txBody>
      </p:sp>
      <p:graphicFrame>
        <p:nvGraphicFramePr>
          <p:cNvPr id="6" name="Group 54"/>
          <p:cNvGraphicFramePr>
            <a:graphicFrameLocks noGrp="1"/>
          </p:cNvGraphicFramePr>
          <p:nvPr>
            <p:extLst>
              <p:ext uri="{D42A27DB-BD31-4B8C-83A1-F6EECF244321}">
                <p14:modId xmlns:p14="http://schemas.microsoft.com/office/powerpoint/2010/main" val="2565743943"/>
              </p:ext>
            </p:extLst>
          </p:nvPr>
        </p:nvGraphicFramePr>
        <p:xfrm>
          <a:off x="280988" y="1509485"/>
          <a:ext cx="8601755" cy="4542971"/>
        </p:xfrm>
        <a:graphic>
          <a:graphicData uri="http://schemas.openxmlformats.org/drawingml/2006/table">
            <a:tbl>
              <a:tblPr/>
              <a:tblGrid>
                <a:gridCol w="2151234">
                  <a:extLst>
                    <a:ext uri="{9D8B030D-6E8A-4147-A177-3AD203B41FA5}">
                      <a16:colId xmlns:a16="http://schemas.microsoft.com/office/drawing/2014/main" val="20000"/>
                    </a:ext>
                  </a:extLst>
                </a:gridCol>
                <a:gridCol w="2149643">
                  <a:extLst>
                    <a:ext uri="{9D8B030D-6E8A-4147-A177-3AD203B41FA5}">
                      <a16:colId xmlns:a16="http://schemas.microsoft.com/office/drawing/2014/main" val="20001"/>
                    </a:ext>
                  </a:extLst>
                </a:gridCol>
                <a:gridCol w="2151234">
                  <a:extLst>
                    <a:ext uri="{9D8B030D-6E8A-4147-A177-3AD203B41FA5}">
                      <a16:colId xmlns:a16="http://schemas.microsoft.com/office/drawing/2014/main" val="20002"/>
                    </a:ext>
                  </a:extLst>
                </a:gridCol>
                <a:gridCol w="2149644">
                  <a:extLst>
                    <a:ext uri="{9D8B030D-6E8A-4147-A177-3AD203B41FA5}">
                      <a16:colId xmlns:a16="http://schemas.microsoft.com/office/drawing/2014/main" val="20003"/>
                    </a:ext>
                  </a:extLst>
                </a:gridCol>
              </a:tblGrid>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84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2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Subtraction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5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Multiplication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4 *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684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Division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5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Modulus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10 %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84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Increment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5;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Decrement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5;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3179054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4" name="Title 1"/>
          <p:cNvSpPr>
            <a:spLocks/>
          </p:cNvSpPr>
          <p:nvPr/>
        </p:nvSpPr>
        <p:spPr bwMode="auto">
          <a:xfrm>
            <a:off x="466725" y="2746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4" name="Title 3"/>
          <p:cNvSpPr>
            <a:spLocks noGrp="1"/>
          </p:cNvSpPr>
          <p:nvPr>
            <p:ph type="title"/>
          </p:nvPr>
        </p:nvSpPr>
        <p:spPr/>
        <p:txBody>
          <a:bodyPr/>
          <a:lstStyle/>
          <a:p>
            <a:r>
              <a:rPr lang="en-US" sz="1200" dirty="0"/>
              <a:t>2.2: JavaScript Operators </a:t>
            </a:r>
            <a:br>
              <a:rPr lang="en-US" dirty="0"/>
            </a:br>
            <a:r>
              <a:rPr lang="en-US" dirty="0"/>
              <a:t>Comparison Operator</a:t>
            </a:r>
          </a:p>
        </p:txBody>
      </p:sp>
      <p:graphicFrame>
        <p:nvGraphicFramePr>
          <p:cNvPr id="6" name="Table 5"/>
          <p:cNvGraphicFramePr>
            <a:graphicFrameLocks noGrp="1"/>
          </p:cNvGraphicFramePr>
          <p:nvPr>
            <p:extLst>
              <p:ext uri="{D42A27DB-BD31-4B8C-83A1-F6EECF244321}">
                <p14:modId xmlns:p14="http://schemas.microsoft.com/office/powerpoint/2010/main" val="3904041674"/>
              </p:ext>
            </p:extLst>
          </p:nvPr>
        </p:nvGraphicFramePr>
        <p:xfrm>
          <a:off x="298450" y="1501775"/>
          <a:ext cx="8510587" cy="4402138"/>
        </p:xfrm>
        <a:graphic>
          <a:graphicData uri="http://schemas.openxmlformats.org/drawingml/2006/table">
            <a:tbl>
              <a:tblPr/>
              <a:tblGrid>
                <a:gridCol w="1687512">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1952625">
                  <a:extLst>
                    <a:ext uri="{9D8B030D-6E8A-4147-A177-3AD203B41FA5}">
                      <a16:colId xmlns:a16="http://schemas.microsoft.com/office/drawing/2014/main" val="20002"/>
                    </a:ext>
                  </a:extLst>
                </a:gridCol>
                <a:gridCol w="2127250">
                  <a:extLst>
                    <a:ext uri="{9D8B030D-6E8A-4147-A177-3AD203B41FA5}">
                      <a16:colId xmlns:a16="http://schemas.microsoft.com/office/drawing/2014/main" val="20003"/>
                    </a:ext>
                  </a:extLst>
                </a:gridCol>
              </a:tblGrid>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is equal 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5 ==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is not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5 !=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02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is greater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5 &gt;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is less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5 &lt;=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is greater or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5 &gt;=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is less or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5 &lt;=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5282574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5" name="Title 1"/>
          <p:cNvSpPr>
            <a:spLocks/>
          </p:cNvSpPr>
          <p:nvPr/>
        </p:nvSpPr>
        <p:spPr bwMode="auto">
          <a:xfrm>
            <a:off x="466725" y="101600"/>
            <a:ext cx="81534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br>
              <a:rPr lang="en-US" sz="2800" dirty="0">
                <a:latin typeface="Candara"/>
                <a:ea typeface="ヒラギノ角ゴ Pro W3"/>
                <a:cs typeface="Arial" pitchFamily="34" charset="0"/>
              </a:rPr>
            </a:br>
            <a:endParaRPr lang="en-US" sz="2800" dirty="0">
              <a:latin typeface="Candara"/>
              <a:ea typeface="ヒラギノ角ゴ Pro W3"/>
              <a:cs typeface="Arial" pitchFamily="34" charset="0"/>
            </a:endParaRPr>
          </a:p>
        </p:txBody>
      </p:sp>
      <p:sp>
        <p:nvSpPr>
          <p:cNvPr id="2" name="Title 1"/>
          <p:cNvSpPr>
            <a:spLocks noGrp="1"/>
          </p:cNvSpPr>
          <p:nvPr>
            <p:ph type="title"/>
          </p:nvPr>
        </p:nvSpPr>
        <p:spPr/>
        <p:txBody>
          <a:bodyPr/>
          <a:lstStyle/>
          <a:p>
            <a:r>
              <a:rPr lang="en-US" sz="1200" dirty="0"/>
              <a:t>2.2: JavaScript Operators </a:t>
            </a:r>
            <a:br>
              <a:rPr lang="en-US" dirty="0"/>
            </a:br>
            <a:r>
              <a:rPr lang="en-US" dirty="0"/>
              <a:t>Assignment Operator</a:t>
            </a:r>
          </a:p>
        </p:txBody>
      </p:sp>
      <p:graphicFrame>
        <p:nvGraphicFramePr>
          <p:cNvPr id="4" name="Table 3"/>
          <p:cNvGraphicFramePr>
            <a:graphicFrameLocks noGrp="1"/>
          </p:cNvGraphicFramePr>
          <p:nvPr>
            <p:extLst>
              <p:ext uri="{D42A27DB-BD31-4B8C-83A1-F6EECF244321}">
                <p14:modId xmlns:p14="http://schemas.microsoft.com/office/powerpoint/2010/main" val="3540946960"/>
              </p:ext>
            </p:extLst>
          </p:nvPr>
        </p:nvGraphicFramePr>
        <p:xfrm>
          <a:off x="298450" y="1501775"/>
          <a:ext cx="8439150" cy="4402138"/>
        </p:xfrm>
        <a:graphic>
          <a:graphicData uri="http://schemas.openxmlformats.org/drawingml/2006/table">
            <a:tbl>
              <a:tblPr/>
              <a:tblGrid>
                <a:gridCol w="2811463">
                  <a:extLst>
                    <a:ext uri="{9D8B030D-6E8A-4147-A177-3AD203B41FA5}">
                      <a16:colId xmlns:a16="http://schemas.microsoft.com/office/drawing/2014/main" val="20000"/>
                    </a:ext>
                  </a:extLst>
                </a:gridCol>
                <a:gridCol w="2814637">
                  <a:extLst>
                    <a:ext uri="{9D8B030D-6E8A-4147-A177-3AD203B41FA5}">
                      <a16:colId xmlns:a16="http://schemas.microsoft.com/office/drawing/2014/main" val="20001"/>
                    </a:ext>
                  </a:extLst>
                </a:gridCol>
                <a:gridCol w="2813050">
                  <a:extLst>
                    <a:ext uri="{9D8B030D-6E8A-4147-A177-3AD203B41FA5}">
                      <a16:colId xmlns:a16="http://schemas.microsoft.com/office/drawing/2014/main" val="20002"/>
                    </a:ext>
                  </a:extLst>
                </a:gridCol>
              </a:tblGrid>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mj-lt"/>
                        </a:rPr>
                        <a:t>Is same 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501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 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5070679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2" name="Title 1"/>
          <p:cNvSpPr>
            <a:spLocks/>
          </p:cNvSpPr>
          <p:nvPr/>
        </p:nvSpPr>
        <p:spPr bwMode="auto">
          <a:xfrm>
            <a:off x="466725" y="2746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br>
              <a:rPr lang="en-US" sz="2800" dirty="0">
                <a:latin typeface="Candara"/>
                <a:ea typeface="ヒラギノ角ゴ Pro W3"/>
                <a:cs typeface="Arial" pitchFamily="34" charset="0"/>
              </a:rPr>
            </a:br>
            <a:endParaRPr lang="en-US" sz="2800" dirty="0">
              <a:latin typeface="Candara"/>
              <a:ea typeface="ヒラギノ角ゴ Pro W3"/>
              <a:cs typeface="Arial" pitchFamily="34" charset="0"/>
            </a:endParaRPr>
          </a:p>
        </p:txBody>
      </p:sp>
      <p:sp>
        <p:nvSpPr>
          <p:cNvPr id="2" name="Title 1"/>
          <p:cNvSpPr>
            <a:spLocks noGrp="1"/>
          </p:cNvSpPr>
          <p:nvPr>
            <p:ph type="title"/>
          </p:nvPr>
        </p:nvSpPr>
        <p:spPr/>
        <p:txBody>
          <a:bodyPr/>
          <a:lstStyle/>
          <a:p>
            <a:r>
              <a:rPr lang="en-US" sz="1200" dirty="0"/>
              <a:t>2.2: JavaScript Operators </a:t>
            </a:r>
            <a:br>
              <a:rPr lang="en-US" dirty="0"/>
            </a:br>
            <a:r>
              <a:rPr lang="en-US" dirty="0"/>
              <a:t>Logical Operator</a:t>
            </a:r>
          </a:p>
        </p:txBody>
      </p:sp>
      <p:graphicFrame>
        <p:nvGraphicFramePr>
          <p:cNvPr id="4" name="Table 3"/>
          <p:cNvGraphicFramePr>
            <a:graphicFrameLocks noGrp="1"/>
          </p:cNvGraphicFramePr>
          <p:nvPr>
            <p:extLst>
              <p:ext uri="{D42A27DB-BD31-4B8C-83A1-F6EECF244321}">
                <p14:modId xmlns:p14="http://schemas.microsoft.com/office/powerpoint/2010/main" val="3920315479"/>
              </p:ext>
            </p:extLst>
          </p:nvPr>
        </p:nvGraphicFramePr>
        <p:xfrm>
          <a:off x="298450" y="1501775"/>
          <a:ext cx="8558212" cy="4371976"/>
        </p:xfrm>
        <a:graphic>
          <a:graphicData uri="http://schemas.openxmlformats.org/drawingml/2006/table">
            <a:tbl>
              <a:tblPr/>
              <a:tblGrid>
                <a:gridCol w="2109787">
                  <a:extLst>
                    <a:ext uri="{9D8B030D-6E8A-4147-A177-3AD203B41FA5}">
                      <a16:colId xmlns:a16="http://schemas.microsoft.com/office/drawing/2014/main" val="20000"/>
                    </a:ext>
                  </a:extLst>
                </a:gridCol>
                <a:gridCol w="2181225">
                  <a:extLst>
                    <a:ext uri="{9D8B030D-6E8A-4147-A177-3AD203B41FA5}">
                      <a16:colId xmlns:a16="http://schemas.microsoft.com/office/drawing/2014/main" val="20001"/>
                    </a:ext>
                  </a:extLst>
                </a:gridCol>
                <a:gridCol w="4267200">
                  <a:extLst>
                    <a:ext uri="{9D8B030D-6E8A-4147-A177-3AD203B41FA5}">
                      <a16:colId xmlns:a16="http://schemas.microsoft.com/office/drawing/2014/main" val="20002"/>
                    </a:ext>
                  </a:extLst>
                </a:gridCol>
              </a:tblGrid>
              <a:tr h="1100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cs typeface="Arial" pitchFamily="34"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cs typeface="Arial"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cs typeface="Arial" pitchFamily="34" charset="0"/>
                        </a:rPr>
                        <a:t>Example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017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cs typeface="Arial" pitchFamily="34" charset="0"/>
                        </a:rPr>
                        <a:t>&amp;&amp;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cs typeface="Arial" pitchFamily="34"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x = 6; y = 3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x &lt; 10 &amp;&amp; y &gt; 1 returns true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69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cs typeface="Arial" pitchFamily="34" charset="0"/>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x = 6; y = 3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x &lt; 10 || y &gt; 5 returns true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00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x = false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!x  returns true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0916526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AutoShape 16"/>
          <p:cNvSpPr>
            <a:spLocks noChangeArrowheads="1"/>
          </p:cNvSpPr>
          <p:nvPr/>
        </p:nvSpPr>
        <p:spPr bwMode="auto">
          <a:xfrm>
            <a:off x="533400" y="1447800"/>
            <a:ext cx="3352800" cy="1828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spcBef>
                <a:spcPct val="50000"/>
              </a:spcBef>
            </a:pPr>
            <a:r>
              <a:rPr lang="en-US" dirty="0">
                <a:solidFill>
                  <a:srgbClr val="000000"/>
                </a:solidFill>
                <a:latin typeface="+mj-lt"/>
                <a:cs typeface="Arial" pitchFamily="34" charset="0"/>
              </a:rPr>
              <a:t>txt1 = “What a very”</a:t>
            </a:r>
          </a:p>
          <a:p>
            <a:pPr>
              <a:spcBef>
                <a:spcPct val="50000"/>
              </a:spcBef>
            </a:pPr>
            <a:r>
              <a:rPr lang="en-US" dirty="0">
                <a:solidFill>
                  <a:srgbClr val="000000"/>
                </a:solidFill>
                <a:latin typeface="+mj-lt"/>
                <a:cs typeface="Arial" pitchFamily="34" charset="0"/>
              </a:rPr>
              <a:t>txt2 = “nice day!”</a:t>
            </a:r>
          </a:p>
          <a:p>
            <a:pPr>
              <a:spcBef>
                <a:spcPct val="50000"/>
              </a:spcBef>
            </a:pPr>
            <a:r>
              <a:rPr lang="en-US" dirty="0">
                <a:solidFill>
                  <a:srgbClr val="000000"/>
                </a:solidFill>
                <a:latin typeface="+mj-lt"/>
                <a:cs typeface="Arial" pitchFamily="34" charset="0"/>
              </a:rPr>
              <a:t>txt3 = txt1 + txt2</a:t>
            </a:r>
          </a:p>
        </p:txBody>
      </p:sp>
      <p:sp>
        <p:nvSpPr>
          <p:cNvPr id="12293" name="Rectangle 4"/>
          <p:cNvSpPr>
            <a:spLocks noChangeArrowheads="1"/>
          </p:cNvSpPr>
          <p:nvPr/>
        </p:nvSpPr>
        <p:spPr bwMode="auto">
          <a:xfrm>
            <a:off x="914400" y="1600200"/>
            <a:ext cx="72453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en-US" sz="2000" dirty="0">
              <a:solidFill>
                <a:srgbClr val="000000"/>
              </a:solidFill>
              <a:latin typeface="Candara"/>
              <a:cs typeface="Arial" pitchFamily="34" charset="0"/>
            </a:endParaRPr>
          </a:p>
          <a:p>
            <a:pPr>
              <a:spcBef>
                <a:spcPct val="50000"/>
              </a:spcBef>
            </a:pPr>
            <a:endParaRPr lang="en-US" sz="2000" dirty="0">
              <a:solidFill>
                <a:srgbClr val="000000"/>
              </a:solidFill>
              <a:latin typeface="Candara"/>
              <a:cs typeface="Arial" pitchFamily="34" charset="0"/>
            </a:endParaRPr>
          </a:p>
          <a:p>
            <a:pPr>
              <a:spcBef>
                <a:spcPct val="50000"/>
              </a:spcBef>
            </a:pPr>
            <a:endParaRPr lang="en-US" sz="2000" dirty="0">
              <a:solidFill>
                <a:srgbClr val="000000"/>
              </a:solidFill>
              <a:latin typeface="Candara"/>
              <a:cs typeface="Arial" pitchFamily="34" charset="0"/>
            </a:endParaRPr>
          </a:p>
        </p:txBody>
      </p:sp>
      <p:grpSp>
        <p:nvGrpSpPr>
          <p:cNvPr id="2" name="Group 8"/>
          <p:cNvGrpSpPr>
            <a:grpSpLocks/>
          </p:cNvGrpSpPr>
          <p:nvPr/>
        </p:nvGrpSpPr>
        <p:grpSpPr bwMode="auto">
          <a:xfrm>
            <a:off x="5597830" y="1995601"/>
            <a:ext cx="2840037" cy="838200"/>
            <a:chOff x="3936" y="1248"/>
            <a:chExt cx="1776" cy="528"/>
          </a:xfrm>
        </p:grpSpPr>
        <p:sp>
          <p:nvSpPr>
            <p:cNvPr id="12304" name="Text Box 9" descr="cross-tab-1"/>
            <p:cNvSpPr txBox="1">
              <a:spLocks noChangeArrowheads="1"/>
            </p:cNvSpPr>
            <p:nvPr/>
          </p:nvSpPr>
          <p:spPr bwMode="auto">
            <a:xfrm>
              <a:off x="3956" y="1392"/>
              <a:ext cx="14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j-lt"/>
                  <a:cs typeface="Arial" pitchFamily="34" charset="0"/>
                </a:rPr>
                <a:t>What a </a:t>
              </a:r>
              <a:r>
                <a:rPr lang="en-US" dirty="0" err="1">
                  <a:latin typeface="+mj-lt"/>
                  <a:cs typeface="Arial" pitchFamily="34" charset="0"/>
                </a:rPr>
                <a:t>verynice</a:t>
              </a:r>
              <a:r>
                <a:rPr lang="en-US" dirty="0">
                  <a:latin typeface="+mj-lt"/>
                  <a:cs typeface="Arial" pitchFamily="34" charset="0"/>
                </a:rPr>
                <a:t> day!</a:t>
              </a:r>
            </a:p>
          </p:txBody>
        </p:sp>
        <p:sp>
          <p:nvSpPr>
            <p:cNvPr id="12305" name="Rectangle 10"/>
            <p:cNvSpPr>
              <a:spLocks noChangeArrowheads="1"/>
            </p:cNvSpPr>
            <p:nvPr/>
          </p:nvSpPr>
          <p:spPr bwMode="auto">
            <a:xfrm>
              <a:off x="3936" y="1248"/>
              <a:ext cx="1776" cy="528"/>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grpSp>
      <p:grpSp>
        <p:nvGrpSpPr>
          <p:cNvPr id="3" name="Group 11"/>
          <p:cNvGrpSpPr>
            <a:grpSpLocks/>
          </p:cNvGrpSpPr>
          <p:nvPr/>
        </p:nvGrpSpPr>
        <p:grpSpPr bwMode="auto">
          <a:xfrm>
            <a:off x="5762625" y="4648200"/>
            <a:ext cx="3000375" cy="838200"/>
            <a:chOff x="3936" y="1248"/>
            <a:chExt cx="1776" cy="528"/>
          </a:xfrm>
        </p:grpSpPr>
        <p:sp>
          <p:nvSpPr>
            <p:cNvPr id="12302" name="Text Box 12" descr="cross-tab-1"/>
            <p:cNvSpPr txBox="1">
              <a:spLocks noChangeArrowheads="1"/>
            </p:cNvSpPr>
            <p:nvPr/>
          </p:nvSpPr>
          <p:spPr bwMode="auto">
            <a:xfrm>
              <a:off x="4014" y="1392"/>
              <a:ext cx="13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Candara" pitchFamily="34" charset="0"/>
                  <a:cs typeface="Arial" pitchFamily="34" charset="0"/>
                </a:rPr>
                <a:t>What a very nice day!</a:t>
              </a:r>
            </a:p>
          </p:txBody>
        </p:sp>
        <p:sp>
          <p:nvSpPr>
            <p:cNvPr id="12303" name="Rectangle 13"/>
            <p:cNvSpPr>
              <a:spLocks noChangeArrowheads="1"/>
            </p:cNvSpPr>
            <p:nvPr/>
          </p:nvSpPr>
          <p:spPr bwMode="auto">
            <a:xfrm>
              <a:off x="3936" y="1248"/>
              <a:ext cx="1776" cy="528"/>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grpSp>
      <p:sp>
        <p:nvSpPr>
          <p:cNvPr id="12297" name="AutoShape 17"/>
          <p:cNvSpPr>
            <a:spLocks noChangeArrowheads="1"/>
          </p:cNvSpPr>
          <p:nvPr/>
        </p:nvSpPr>
        <p:spPr bwMode="auto">
          <a:xfrm>
            <a:off x="762000" y="4267200"/>
            <a:ext cx="3352800" cy="1828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spcBef>
                <a:spcPct val="50000"/>
              </a:spcBef>
            </a:pPr>
            <a:r>
              <a:rPr lang="en-US" dirty="0">
                <a:solidFill>
                  <a:srgbClr val="000000"/>
                </a:solidFill>
                <a:latin typeface="+mj-lt"/>
                <a:cs typeface="Arial" pitchFamily="34" charset="0"/>
              </a:rPr>
              <a:t>txt1 = “What a very”</a:t>
            </a:r>
          </a:p>
          <a:p>
            <a:pPr>
              <a:spcBef>
                <a:spcPct val="50000"/>
              </a:spcBef>
            </a:pPr>
            <a:r>
              <a:rPr lang="en-US" dirty="0">
                <a:solidFill>
                  <a:srgbClr val="000000"/>
                </a:solidFill>
                <a:latin typeface="+mj-lt"/>
                <a:cs typeface="Arial" pitchFamily="34" charset="0"/>
              </a:rPr>
              <a:t>txt2 = “nice day!”</a:t>
            </a:r>
          </a:p>
          <a:p>
            <a:pPr>
              <a:spcBef>
                <a:spcPct val="50000"/>
              </a:spcBef>
            </a:pPr>
            <a:r>
              <a:rPr lang="en-US" dirty="0">
                <a:solidFill>
                  <a:srgbClr val="000000"/>
                </a:solidFill>
                <a:latin typeface="+mj-lt"/>
                <a:cs typeface="Arial" pitchFamily="34" charset="0"/>
              </a:rPr>
              <a:t>txt3 = txt1 + “ ” + txt2</a:t>
            </a:r>
          </a:p>
        </p:txBody>
      </p:sp>
      <p:sp>
        <p:nvSpPr>
          <p:cNvPr id="12298" name="Line 18"/>
          <p:cNvSpPr>
            <a:spLocks noChangeShapeType="1"/>
          </p:cNvSpPr>
          <p:nvPr/>
        </p:nvSpPr>
        <p:spPr bwMode="auto">
          <a:xfrm>
            <a:off x="4114800" y="49530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n>
                <a:solidFill>
                  <a:sysClr val="windowText" lastClr="000000"/>
                </a:solidFill>
              </a:ln>
              <a:solidFill>
                <a:schemeClr val="tx2"/>
              </a:solidFill>
              <a:latin typeface="Candara"/>
              <a:cs typeface="Arial" pitchFamily="34" charset="0"/>
            </a:endParaRPr>
          </a:p>
        </p:txBody>
      </p:sp>
      <p:sp>
        <p:nvSpPr>
          <p:cNvPr id="12299" name="Line 19"/>
          <p:cNvSpPr>
            <a:spLocks noChangeShapeType="1"/>
          </p:cNvSpPr>
          <p:nvPr/>
        </p:nvSpPr>
        <p:spPr bwMode="auto">
          <a:xfrm>
            <a:off x="3886200" y="23622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n>
                <a:solidFill>
                  <a:sysClr val="windowText" lastClr="000000"/>
                </a:solidFill>
              </a:ln>
              <a:solidFill>
                <a:schemeClr val="tx2"/>
              </a:solidFill>
              <a:latin typeface="Candara"/>
              <a:cs typeface="Arial" pitchFamily="34" charset="0"/>
            </a:endParaRPr>
          </a:p>
        </p:txBody>
      </p:sp>
      <p:sp>
        <p:nvSpPr>
          <p:cNvPr id="12300" name="Text Box 20"/>
          <p:cNvSpPr txBox="1">
            <a:spLocks noChangeArrowheads="1"/>
          </p:cNvSpPr>
          <p:nvPr/>
        </p:nvSpPr>
        <p:spPr bwMode="auto">
          <a:xfrm>
            <a:off x="4495800" y="1981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latin typeface="+mj-lt"/>
                <a:cs typeface="Arial" pitchFamily="34" charset="0"/>
              </a:rPr>
              <a:t>Output</a:t>
            </a:r>
          </a:p>
        </p:txBody>
      </p:sp>
      <p:sp>
        <p:nvSpPr>
          <p:cNvPr id="12301" name="Text Box 21"/>
          <p:cNvSpPr txBox="1">
            <a:spLocks noChangeArrowheads="1"/>
          </p:cNvSpPr>
          <p:nvPr/>
        </p:nvSpPr>
        <p:spPr bwMode="auto">
          <a:xfrm>
            <a:off x="4572000" y="45593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latin typeface="+mj-lt"/>
                <a:cs typeface="Arial" pitchFamily="34" charset="0"/>
              </a:rPr>
              <a:t>Output</a:t>
            </a:r>
          </a:p>
        </p:txBody>
      </p:sp>
      <p:sp>
        <p:nvSpPr>
          <p:cNvPr id="8" name="Title 7"/>
          <p:cNvSpPr>
            <a:spLocks noGrp="1"/>
          </p:cNvSpPr>
          <p:nvPr>
            <p:ph type="title"/>
          </p:nvPr>
        </p:nvSpPr>
        <p:spPr/>
        <p:txBody>
          <a:bodyPr/>
          <a:lstStyle/>
          <a:p>
            <a:r>
              <a:rPr lang="en-US" sz="1200" dirty="0"/>
              <a:t>2.2: JavaScript Operators </a:t>
            </a:r>
            <a:br>
              <a:rPr lang="en-US" dirty="0"/>
            </a:br>
            <a:r>
              <a:rPr lang="en-US" dirty="0"/>
              <a:t>String Operator</a:t>
            </a:r>
          </a:p>
        </p:txBody>
      </p:sp>
    </p:spTree>
    <p:extLst>
      <p:ext uri="{BB962C8B-B14F-4D97-AF65-F5344CB8AC3E}">
        <p14:creationId xmlns:p14="http://schemas.microsoft.com/office/powerpoint/2010/main" val="202109111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Level xmlns="f9b258c7-9c72-463b-80f6-91d061ebb25d">L1</Level>
    <_Version xmlns="http://schemas.microsoft.com/sharepoint/v3/fields" xsi:nil="true"/>
    <_DCDateModified xmlns="http://schemas.microsoft.com/sharepoint/v3/fields" xsi:nil="true"/>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2B76D7C2-242F-4BD7-BFAC-380250F84E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4936</TotalTime>
  <Words>3086</Words>
  <Application>Microsoft Office PowerPoint</Application>
  <PresentationFormat>On-screen Show (4:3)</PresentationFormat>
  <Paragraphs>685</Paragraphs>
  <Slides>35</Slides>
  <Notes>35</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Wingdings</vt:lpstr>
      <vt:lpstr>Arial</vt:lpstr>
      <vt:lpstr>Calibri</vt:lpstr>
      <vt:lpstr>Verdana</vt:lpstr>
      <vt:lpstr>Candara</vt:lpstr>
      <vt:lpstr>Trebuchet MS</vt:lpstr>
      <vt:lpstr>ヒラギノ角ゴ Pro W3</vt:lpstr>
      <vt:lpstr>Times New Roman</vt:lpstr>
      <vt:lpstr>Section slides</vt:lpstr>
      <vt:lpstr>think-cell Slide</vt:lpstr>
      <vt:lpstr>JavaScript ES6</vt:lpstr>
      <vt:lpstr>Lesson Objectives</vt:lpstr>
      <vt:lpstr>2.1: Data Types and Variables Data Types in JavaScript</vt:lpstr>
      <vt:lpstr>2.1: Data Types and Variables Data Types in JavaScript (Contd..)</vt:lpstr>
      <vt:lpstr>2.2: JavaScript Operators  Arithmetic Operator</vt:lpstr>
      <vt:lpstr>2.2: JavaScript Operators  Comparison Operator</vt:lpstr>
      <vt:lpstr>2.2: JavaScript Operators  Assignment Operator</vt:lpstr>
      <vt:lpstr>2.2: JavaScript Operators  Logical Operator</vt:lpstr>
      <vt:lpstr>2.2: JavaScript Operators  String Operator</vt:lpstr>
      <vt:lpstr>2.2: JavaScript Operators  Typeof Operator</vt:lpstr>
      <vt:lpstr>Demo</vt:lpstr>
      <vt:lpstr>2.3: Control Structures and Loops Control Structures and Loops</vt:lpstr>
      <vt:lpstr>2.3: Control Structures and Loops  The if Statement</vt:lpstr>
      <vt:lpstr>2.3: Control Structures and Loops  The Switch Statement</vt:lpstr>
      <vt:lpstr>2.3: Control Structures and Loops  The Switch Statement</vt:lpstr>
      <vt:lpstr>2.3: Control Structures and Loops  The for Statement</vt:lpstr>
      <vt:lpstr>2.3: Control Structures and Loops  The while Statement (contd..)</vt:lpstr>
      <vt:lpstr>2.3: Control Structures and Loops  The break and continue Statements</vt:lpstr>
      <vt:lpstr>Demo</vt:lpstr>
      <vt:lpstr>2.4: JavaScript Functions JavaScript Functions</vt:lpstr>
      <vt:lpstr>2.4: JavaScript Functions Argument Arrays and How to call a Function</vt:lpstr>
      <vt:lpstr>2.4: JavaScript Functions The Function Statement (Contd..)</vt:lpstr>
      <vt:lpstr>2.4: JavaScript Functions  Predefined Functions</vt:lpstr>
      <vt:lpstr>2.4: JavaScript Functions  Predefined Functions (Contd..)</vt:lpstr>
      <vt:lpstr>2.4: JavaScript Functions  Predefined Functions (Contd..)</vt:lpstr>
      <vt:lpstr>2.4: JavaScript Functions  Predefined Functions (Contd..)</vt:lpstr>
      <vt:lpstr>2.4: JavaScript Functions  Global and Local Variables</vt:lpstr>
      <vt:lpstr>2.4: JavaScript Functions  Global and Local Variables</vt:lpstr>
      <vt:lpstr>PowerPoint Presentation</vt:lpstr>
      <vt:lpstr>PowerPoint Presentation</vt:lpstr>
      <vt:lpstr>Demo</vt:lpstr>
      <vt:lpstr>Lab</vt:lpstr>
      <vt:lpstr>Summary</vt:lpstr>
      <vt:lpstr>Review Question</vt:lpstr>
      <vt:lpstr>Review Question: Match the Following</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Tembhare, Anjulata</cp:lastModifiedBy>
  <cp:revision>239</cp:revision>
  <dcterms:created xsi:type="dcterms:W3CDTF">2012-05-18T02:59:15Z</dcterms:created>
  <dcterms:modified xsi:type="dcterms:W3CDTF">2018-06-15T14:28:24Z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