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57" r:id="rId2"/>
    <p:sldId id="258" r:id="rId3"/>
    <p:sldId id="259" r:id="rId4"/>
    <p:sldId id="260" r:id="rId5"/>
    <p:sldId id="261" r:id="rId6"/>
    <p:sldId id="262" r:id="rId7"/>
    <p:sldId id="263" r:id="rId8"/>
    <p:sldId id="264" r:id="rId9"/>
    <p:sldId id="265" r:id="rId10"/>
    <p:sldId id="266" r:id="rId11"/>
    <p:sldId id="267" r:id="rId12"/>
    <p:sldId id="271" r:id="rId13"/>
    <p:sldId id="268" r:id="rId14"/>
    <p:sldId id="269" r:id="rId15"/>
    <p:sldId id="272" r:id="rId16"/>
    <p:sldId id="270" r:id="rId17"/>
    <p:sldId id="273"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6470" autoAdjust="0"/>
  </p:normalViewPr>
  <p:slideViewPr>
    <p:cSldViewPr showGuides="1">
      <p:cViewPr varScale="1">
        <p:scale>
          <a:sx n="74" d="100"/>
          <a:sy n="74" d="100"/>
        </p:scale>
        <p:origin x="582" y="72"/>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3/2/2018</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3/2/2018</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smtClean="0"/>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3/2/2018</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3/2/2018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3/2/2018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3/2/2018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smtClean="0"/>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3/2/2018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3/2/2018</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E0FA9E5-6744-4841-888F-9E7CC0C2B7EC}" type="datetimeFigureOut">
              <a:rPr lang="en-US" smtClean="0"/>
              <a:t>3/2/2018</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E0FA9E5-6744-4841-888F-9E7CC0C2B7EC}" type="datetimeFigureOut">
              <a:rPr lang="en-US" smtClean="0"/>
              <a:t>3/2/2018</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E0FA9E5-6744-4841-888F-9E7CC0C2B7EC}" type="datetimeFigureOut">
              <a:rPr lang="en-US" smtClean="0"/>
              <a:t>3/2/2018</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smtClean="0"/>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3/2/2018</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pPr/>
              <a:t>3/2/2018</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Bank Credit Scoring using SPSS</a:t>
            </a:r>
            <a:endParaRPr lang="en-US" dirty="0"/>
          </a:p>
        </p:txBody>
      </p:sp>
      <p:sp>
        <p:nvSpPr>
          <p:cNvPr id="3" name="Content Placeholder 2"/>
          <p:cNvSpPr>
            <a:spLocks noGrp="1"/>
          </p:cNvSpPr>
          <p:nvPr>
            <p:ph type="subTitle" idx="1"/>
          </p:nvPr>
        </p:nvSpPr>
        <p:spPr/>
        <p:txBody>
          <a:bodyPr/>
          <a:lstStyle/>
          <a:p>
            <a:r>
              <a:rPr lang="en-US" dirty="0" smtClean="0"/>
              <a:t>Nisanth T S</a:t>
            </a:r>
            <a:endParaRPr lang="en-US" dirty="0"/>
          </a:p>
          <a:p>
            <a:endParaRPr lang="en-US" dirty="0"/>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 - CHAID</a:t>
            </a:r>
            <a:endParaRPr lang="en-US" dirty="0"/>
          </a:p>
        </p:txBody>
      </p:sp>
      <p:sp>
        <p:nvSpPr>
          <p:cNvPr id="3" name="Content Placeholder 2"/>
          <p:cNvSpPr>
            <a:spLocks noGrp="1"/>
          </p:cNvSpPr>
          <p:nvPr>
            <p:ph idx="1"/>
          </p:nvPr>
        </p:nvSpPr>
        <p:spPr/>
        <p:txBody>
          <a:bodyPr/>
          <a:lstStyle/>
          <a:p>
            <a:r>
              <a:rPr lang="en-US" dirty="0" smtClean="0"/>
              <a:t>Used  IBM SPSS Modeler to build a decision tree and predict the Credit for NewApplicants.sav (Test) dataset.</a:t>
            </a:r>
          </a:p>
          <a:p>
            <a:endParaRPr lang="en-US" dirty="0" smtClean="0"/>
          </a:p>
          <a:p>
            <a:endParaRPr lang="en-US" dirty="0"/>
          </a:p>
        </p:txBody>
      </p:sp>
      <p:pic>
        <p:nvPicPr>
          <p:cNvPr id="5" name="Picture 4"/>
          <p:cNvPicPr>
            <a:picLocks noChangeAspect="1"/>
          </p:cNvPicPr>
          <p:nvPr/>
        </p:nvPicPr>
        <p:blipFill>
          <a:blip r:embed="rId2"/>
          <a:stretch>
            <a:fillRect/>
          </a:stretch>
        </p:blipFill>
        <p:spPr>
          <a:xfrm>
            <a:off x="1446212" y="2514600"/>
            <a:ext cx="8229600" cy="3648074"/>
          </a:xfrm>
          <a:prstGeom prst="rect">
            <a:avLst/>
          </a:prstGeom>
        </p:spPr>
      </p:pic>
    </p:spTree>
    <p:extLst>
      <p:ext uri="{BB962C8B-B14F-4D97-AF65-F5344CB8AC3E}">
        <p14:creationId xmlns:p14="http://schemas.microsoft.com/office/powerpoint/2010/main" val="3856362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CHAID – Predictor Importance - Train</a:t>
            </a:r>
            <a:endParaRPr lang="en-US" dirty="0"/>
          </a:p>
        </p:txBody>
      </p:sp>
      <p:pic>
        <p:nvPicPr>
          <p:cNvPr id="4" name="Content Placeholder 3"/>
          <p:cNvPicPr>
            <a:picLocks noGrp="1" noChangeAspect="1"/>
          </p:cNvPicPr>
          <p:nvPr>
            <p:ph idx="1"/>
          </p:nvPr>
        </p:nvPicPr>
        <p:blipFill>
          <a:blip r:embed="rId2"/>
          <a:stretch>
            <a:fillRect/>
          </a:stretch>
        </p:blipFill>
        <p:spPr>
          <a:xfrm>
            <a:off x="1265635" y="1828800"/>
            <a:ext cx="8285956" cy="4191000"/>
          </a:xfrm>
          <a:prstGeom prst="rect">
            <a:avLst/>
          </a:prstGeom>
        </p:spPr>
      </p:pic>
    </p:spTree>
    <p:extLst>
      <p:ext uri="{BB962C8B-B14F-4D97-AF65-F5344CB8AC3E}">
        <p14:creationId xmlns:p14="http://schemas.microsoft.com/office/powerpoint/2010/main" val="522538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CHAID - Analysis</a:t>
            </a:r>
            <a:endParaRPr lang="en-US" dirty="0"/>
          </a:p>
        </p:txBody>
      </p:sp>
      <p:pic>
        <p:nvPicPr>
          <p:cNvPr id="4" name="Content Placeholder 3"/>
          <p:cNvPicPr>
            <a:picLocks noGrp="1" noChangeAspect="1"/>
          </p:cNvPicPr>
          <p:nvPr>
            <p:ph idx="1"/>
          </p:nvPr>
        </p:nvPicPr>
        <p:blipFill>
          <a:blip r:embed="rId2"/>
          <a:stretch>
            <a:fillRect/>
          </a:stretch>
        </p:blipFill>
        <p:spPr>
          <a:xfrm>
            <a:off x="1217612" y="1752600"/>
            <a:ext cx="6629400" cy="4724400"/>
          </a:xfrm>
          <a:prstGeom prst="rect">
            <a:avLst/>
          </a:prstGeom>
        </p:spPr>
      </p:pic>
    </p:spTree>
    <p:extLst>
      <p:ext uri="{BB962C8B-B14F-4D97-AF65-F5344CB8AC3E}">
        <p14:creationId xmlns:p14="http://schemas.microsoft.com/office/powerpoint/2010/main" val="3089486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CHAID – Predictor Importance - </a:t>
            </a:r>
            <a:r>
              <a:rPr lang="en-US" dirty="0" smtClean="0"/>
              <a:t>Test</a:t>
            </a:r>
            <a:endParaRPr lang="en-US" dirty="0"/>
          </a:p>
        </p:txBody>
      </p:sp>
      <p:pic>
        <p:nvPicPr>
          <p:cNvPr id="4" name="Content Placeholder 3"/>
          <p:cNvPicPr>
            <a:picLocks noGrp="1" noChangeAspect="1"/>
          </p:cNvPicPr>
          <p:nvPr>
            <p:ph idx="1"/>
          </p:nvPr>
        </p:nvPicPr>
        <p:blipFill>
          <a:blip r:embed="rId2"/>
          <a:stretch>
            <a:fillRect/>
          </a:stretch>
        </p:blipFill>
        <p:spPr>
          <a:xfrm>
            <a:off x="1260819" y="1828800"/>
            <a:ext cx="8295587" cy="4191000"/>
          </a:xfrm>
          <a:prstGeom prst="rect">
            <a:avLst/>
          </a:prstGeom>
        </p:spPr>
      </p:pic>
    </p:spTree>
    <p:extLst>
      <p:ext uri="{BB962C8B-B14F-4D97-AF65-F5344CB8AC3E}">
        <p14:creationId xmlns:p14="http://schemas.microsoft.com/office/powerpoint/2010/main" val="3892909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CHAID – Predicted Values</a:t>
            </a:r>
            <a:endParaRPr lang="en-US" dirty="0"/>
          </a:p>
        </p:txBody>
      </p:sp>
      <p:pic>
        <p:nvPicPr>
          <p:cNvPr id="4" name="Content Placeholder 3"/>
          <p:cNvPicPr>
            <a:picLocks noGrp="1" noChangeAspect="1"/>
          </p:cNvPicPr>
          <p:nvPr>
            <p:ph idx="1"/>
          </p:nvPr>
        </p:nvPicPr>
        <p:blipFill>
          <a:blip r:embed="rId2"/>
          <a:stretch>
            <a:fillRect/>
          </a:stretch>
        </p:blipFill>
        <p:spPr>
          <a:xfrm>
            <a:off x="1065213" y="1981201"/>
            <a:ext cx="8686800" cy="4191000"/>
          </a:xfrm>
          <a:prstGeom prst="rect">
            <a:avLst/>
          </a:prstGeom>
        </p:spPr>
      </p:pic>
    </p:spTree>
    <p:extLst>
      <p:ext uri="{BB962C8B-B14F-4D97-AF65-F5344CB8AC3E}">
        <p14:creationId xmlns:p14="http://schemas.microsoft.com/office/powerpoint/2010/main" val="1240157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C5.0 Test and Train Analysis</a:t>
            </a:r>
            <a:endParaRPr lang="en-US" dirty="0"/>
          </a:p>
        </p:txBody>
      </p:sp>
      <p:pic>
        <p:nvPicPr>
          <p:cNvPr id="4" name="Content Placeholder 3"/>
          <p:cNvPicPr>
            <a:picLocks noGrp="1" noChangeAspect="1"/>
          </p:cNvPicPr>
          <p:nvPr>
            <p:ph idx="1"/>
          </p:nvPr>
        </p:nvPicPr>
        <p:blipFill>
          <a:blip r:embed="rId2"/>
          <a:stretch>
            <a:fillRect/>
          </a:stretch>
        </p:blipFill>
        <p:spPr>
          <a:xfrm>
            <a:off x="1217612" y="1752600"/>
            <a:ext cx="5791200" cy="4724400"/>
          </a:xfrm>
          <a:prstGeom prst="rect">
            <a:avLst/>
          </a:prstGeom>
        </p:spPr>
      </p:pic>
    </p:spTree>
    <p:extLst>
      <p:ext uri="{BB962C8B-B14F-4D97-AF65-F5344CB8AC3E}">
        <p14:creationId xmlns:p14="http://schemas.microsoft.com/office/powerpoint/2010/main" val="3435089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Decisions</a:t>
            </a:r>
            <a:endParaRPr lang="en-US" dirty="0"/>
          </a:p>
        </p:txBody>
      </p:sp>
      <p:sp>
        <p:nvSpPr>
          <p:cNvPr id="7" name="Content Placeholder 6"/>
          <p:cNvSpPr>
            <a:spLocks noGrp="1"/>
          </p:cNvSpPr>
          <p:nvPr>
            <p:ph idx="1"/>
          </p:nvPr>
        </p:nvSpPr>
        <p:spPr/>
        <p:txBody>
          <a:bodyPr/>
          <a:lstStyle/>
          <a:p>
            <a:r>
              <a:rPr lang="en-US" dirty="0" smtClean="0"/>
              <a:t>Checking account turned out to be the predictor of maximum importance.</a:t>
            </a:r>
          </a:p>
          <a:p>
            <a:endParaRPr lang="en-US" dirty="0" smtClean="0"/>
          </a:p>
          <a:p>
            <a:r>
              <a:rPr lang="en-US" dirty="0" smtClean="0"/>
              <a:t>CHAID provided a decision tree with rule sets which can be followed for approving loans.</a:t>
            </a:r>
            <a:br>
              <a:rPr lang="en-US" dirty="0" smtClean="0"/>
            </a:br>
            <a:endParaRPr lang="en-US" dirty="0" smtClean="0"/>
          </a:p>
          <a:p>
            <a:r>
              <a:rPr lang="en-US" dirty="0" smtClean="0"/>
              <a:t>C5.0 was better in predicting the defaulters compared to CHAID.</a:t>
            </a:r>
          </a:p>
          <a:p>
            <a:endParaRPr lang="en-US" dirty="0" smtClean="0"/>
          </a:p>
          <a:p>
            <a:endParaRPr lang="en-US" dirty="0"/>
          </a:p>
        </p:txBody>
      </p:sp>
    </p:spTree>
    <p:extLst>
      <p:ext uri="{BB962C8B-B14F-4D97-AF65-F5344CB8AC3E}">
        <p14:creationId xmlns:p14="http://schemas.microsoft.com/office/powerpoint/2010/main" val="2164637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marL="45720" indent="0">
              <a:buNone/>
            </a:pPr>
            <a:r>
              <a:rPr lang="en-US" dirty="0" smtClean="0"/>
              <a:t>                                                   </a:t>
            </a:r>
            <a:r>
              <a:rPr lang="en-US" sz="3600" dirty="0" smtClean="0">
                <a:solidFill>
                  <a:schemeClr val="tx1">
                    <a:lumMod val="95000"/>
                    <a:lumOff val="5000"/>
                  </a:schemeClr>
                </a:solidFill>
              </a:rPr>
              <a:t>THANK </a:t>
            </a:r>
            <a:r>
              <a:rPr lang="en-US" sz="3600" dirty="0">
                <a:solidFill>
                  <a:schemeClr val="tx1">
                    <a:lumMod val="95000"/>
                    <a:lumOff val="5000"/>
                  </a:schemeClr>
                </a:solidFill>
              </a:rPr>
              <a:t>YOU</a:t>
            </a:r>
          </a:p>
        </p:txBody>
      </p:sp>
    </p:spTree>
    <p:extLst>
      <p:ext uri="{BB962C8B-B14F-4D97-AF65-F5344CB8AC3E}">
        <p14:creationId xmlns:p14="http://schemas.microsoft.com/office/powerpoint/2010/main" val="3256157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r>
              <a:rPr lang="en-US" dirty="0" smtClean="0"/>
              <a:t> </a:t>
            </a:r>
            <a:r>
              <a:rPr lang="en-US" dirty="0"/>
              <a:t>Statement</a:t>
            </a:r>
          </a:p>
        </p:txBody>
      </p:sp>
      <p:sp>
        <p:nvSpPr>
          <p:cNvPr id="3" name="Content Placeholder 2"/>
          <p:cNvSpPr>
            <a:spLocks noGrp="1"/>
          </p:cNvSpPr>
          <p:nvPr>
            <p:ph idx="1"/>
          </p:nvPr>
        </p:nvSpPr>
        <p:spPr/>
        <p:txBody>
          <a:bodyPr/>
          <a:lstStyle/>
          <a:p>
            <a:r>
              <a:rPr lang="en-US" dirty="0" smtClean="0"/>
              <a:t>ROBEASY bank would like to tighten its loan disbursal process since the earlier process resulted in numerous defaults. Findings by the bank experts was that customers who overdrew their checking account and customers who used the loan for electronics were the most likely to default.</a:t>
            </a:r>
            <a:endParaRPr lang="en-US" dirty="0"/>
          </a:p>
          <a:p>
            <a:r>
              <a:rPr lang="en-US" dirty="0" smtClean="0"/>
              <a:t>REVA analytics team has been given the responsibility of coming up with a predictive model to ensure loan is given to the right candidates and thus reduce defaults.</a:t>
            </a:r>
            <a:endParaRPr lang="en-US" dirty="0"/>
          </a:p>
        </p:txBody>
      </p:sp>
    </p:spTree>
    <p:extLst>
      <p:ext uri="{BB962C8B-B14F-4D97-AF65-F5344CB8AC3E}">
        <p14:creationId xmlns:p14="http://schemas.microsoft.com/office/powerpoint/2010/main" val="163731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Understanding</a:t>
            </a:r>
            <a:endParaRPr lang="en-US" dirty="0"/>
          </a:p>
        </p:txBody>
      </p:sp>
      <p:sp>
        <p:nvSpPr>
          <p:cNvPr id="3" name="Content Placeholder 2"/>
          <p:cNvSpPr>
            <a:spLocks noGrp="1"/>
          </p:cNvSpPr>
          <p:nvPr>
            <p:ph idx="1"/>
          </p:nvPr>
        </p:nvSpPr>
        <p:spPr/>
        <p:txBody>
          <a:bodyPr/>
          <a:lstStyle/>
          <a:p>
            <a:r>
              <a:rPr lang="en-US" dirty="0" smtClean="0"/>
              <a:t>GermanCredit.sav file has 33 variables and 1000 observations.</a:t>
            </a:r>
          </a:p>
          <a:p>
            <a:r>
              <a:rPr lang="en-US" dirty="0" smtClean="0"/>
              <a:t>Credit is the target variable and the remaining are independent variables. We have omitted the CUST variable since they are just customer id’s.</a:t>
            </a:r>
          </a:p>
          <a:p>
            <a:r>
              <a:rPr lang="en-US" dirty="0" smtClean="0"/>
              <a:t>Among independent variables, there are 25 categorical variables and 8 are scale variables.</a:t>
            </a:r>
            <a:endParaRPr lang="en-US" dirty="0"/>
          </a:p>
          <a:p>
            <a:r>
              <a:rPr lang="en-US" dirty="0" smtClean="0"/>
              <a:t>Since we are trying to predict a binary outcome (GOOD credit or BAD credit), logistic regression or CHAID looks like good modelling techniques to use.</a:t>
            </a:r>
            <a:endParaRPr lang="en-US" dirty="0"/>
          </a:p>
        </p:txBody>
      </p:sp>
    </p:spTree>
    <p:extLst>
      <p:ext uri="{BB962C8B-B14F-4D97-AF65-F5344CB8AC3E}">
        <p14:creationId xmlns:p14="http://schemas.microsoft.com/office/powerpoint/2010/main" val="27728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endParaRPr lang="en-US" dirty="0"/>
          </a:p>
        </p:txBody>
      </p:sp>
      <p:sp>
        <p:nvSpPr>
          <p:cNvPr id="3" name="Content Placeholder 2"/>
          <p:cNvSpPr>
            <a:spLocks noGrp="1"/>
          </p:cNvSpPr>
          <p:nvPr>
            <p:ph idx="1"/>
          </p:nvPr>
        </p:nvSpPr>
        <p:spPr/>
        <p:txBody>
          <a:bodyPr/>
          <a:lstStyle/>
          <a:p>
            <a:r>
              <a:rPr lang="en-US" dirty="0" smtClean="0"/>
              <a:t>There were no missing values in the dataset.</a:t>
            </a:r>
          </a:p>
          <a:p>
            <a:r>
              <a:rPr lang="en-US" dirty="0" smtClean="0"/>
              <a:t>Th</a:t>
            </a:r>
            <a:r>
              <a:rPr lang="en-US" dirty="0" smtClean="0"/>
              <a:t>e levels of the variable PRESENT_RESIDENT had erroneous levels coded in the variable information. Actuals were 1,2,3,4 but levels were coded as 0,1,2,3 in variable information. This was recoded.</a:t>
            </a:r>
          </a:p>
          <a:p>
            <a:endParaRPr lang="en-US" dirty="0"/>
          </a:p>
        </p:txBody>
      </p:sp>
      <p:pic>
        <p:nvPicPr>
          <p:cNvPr id="6" name="Picture 5"/>
          <p:cNvPicPr/>
          <p:nvPr/>
        </p:nvPicPr>
        <p:blipFill>
          <a:blip r:embed="rId2"/>
          <a:stretch>
            <a:fillRect/>
          </a:stretch>
        </p:blipFill>
        <p:spPr>
          <a:xfrm>
            <a:off x="1446212" y="3390900"/>
            <a:ext cx="4438650" cy="2857500"/>
          </a:xfrm>
          <a:prstGeom prst="rect">
            <a:avLst/>
          </a:prstGeom>
        </p:spPr>
      </p:pic>
    </p:spTree>
    <p:extLst>
      <p:ext uri="{BB962C8B-B14F-4D97-AF65-F5344CB8AC3E}">
        <p14:creationId xmlns:p14="http://schemas.microsoft.com/office/powerpoint/2010/main" val="42151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a:t>
            </a:r>
            <a:endParaRPr lang="en-US" dirty="0"/>
          </a:p>
        </p:txBody>
      </p:sp>
      <p:sp>
        <p:nvSpPr>
          <p:cNvPr id="3" name="Content Placeholder 2"/>
          <p:cNvSpPr>
            <a:spLocks noGrp="1"/>
          </p:cNvSpPr>
          <p:nvPr>
            <p:ph idx="1"/>
          </p:nvPr>
        </p:nvSpPr>
        <p:spPr/>
        <p:txBody>
          <a:bodyPr/>
          <a:lstStyle/>
          <a:p>
            <a:endParaRPr lang="en-US" dirty="0" smtClean="0"/>
          </a:p>
          <a:p>
            <a:pPr marL="45720" indent="0">
              <a:buNone/>
            </a:pPr>
            <a:endParaRPr lang="en-US" dirty="0" smtClean="0"/>
          </a:p>
          <a:p>
            <a:r>
              <a:rPr lang="en-US" dirty="0" smtClean="0"/>
              <a:t>First we would like to test the findings of bank experts – whether there is any association between Credit and Checking account status, Credit and Credit use.</a:t>
            </a:r>
          </a:p>
          <a:p>
            <a:endParaRPr lang="en-US" dirty="0" smtClean="0"/>
          </a:p>
          <a:p>
            <a:endParaRPr lang="en-US" dirty="0"/>
          </a:p>
          <a:p>
            <a:r>
              <a:rPr lang="en-US" dirty="0" smtClean="0"/>
              <a:t>We will use Chi Square test to do this analysis.</a:t>
            </a:r>
          </a:p>
          <a:p>
            <a:endParaRPr lang="en-US" dirty="0"/>
          </a:p>
        </p:txBody>
      </p:sp>
    </p:spTree>
    <p:extLst>
      <p:ext uri="{BB962C8B-B14F-4D97-AF65-F5344CB8AC3E}">
        <p14:creationId xmlns:p14="http://schemas.microsoft.com/office/powerpoint/2010/main" val="338813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 vs Checking Account Status</a:t>
            </a:r>
          </a:p>
        </p:txBody>
      </p:sp>
      <p:sp>
        <p:nvSpPr>
          <p:cNvPr id="3" name="Content Placeholder 2"/>
          <p:cNvSpPr>
            <a:spLocks noGrp="1"/>
          </p:cNvSpPr>
          <p:nvPr>
            <p:ph idx="1"/>
          </p:nvPr>
        </p:nvSpPr>
        <p:spPr/>
        <p:txBody>
          <a:bodyPr/>
          <a:lstStyle/>
          <a:p>
            <a:endParaRPr lang="en-US" b="1" dirty="0"/>
          </a:p>
          <a:p>
            <a:r>
              <a:rPr lang="en-US" b="1" dirty="0"/>
              <a:t>Chi-Square Tests</a:t>
            </a:r>
            <a:r>
              <a:rPr lang="en-US" dirty="0"/>
              <a:t>	</a:t>
            </a:r>
          </a:p>
          <a:p>
            <a:r>
              <a:rPr lang="en-US" dirty="0"/>
              <a:t>	Value	df	</a:t>
            </a:r>
            <a:r>
              <a:rPr lang="en-US" dirty="0" smtClean="0"/>
              <a:t>	Asymptotic </a:t>
            </a:r>
            <a:r>
              <a:rPr lang="en-US" dirty="0"/>
              <a:t>Significance (2-sided)	</a:t>
            </a:r>
          </a:p>
          <a:p>
            <a:r>
              <a:rPr lang="it-IT" dirty="0"/>
              <a:t>Pearson Chi-Square	</a:t>
            </a:r>
            <a:r>
              <a:rPr lang="it-IT" dirty="0" smtClean="0"/>
              <a:t>	123.721</a:t>
            </a:r>
            <a:r>
              <a:rPr lang="it-IT" baseline="30000" dirty="0" smtClean="0"/>
              <a:t>a</a:t>
            </a:r>
            <a:r>
              <a:rPr lang="it-IT" dirty="0"/>
              <a:t>	3	</a:t>
            </a:r>
            <a:r>
              <a:rPr lang="it-IT" dirty="0" smtClean="0">
                <a:solidFill>
                  <a:srgbClr val="FF0000"/>
                </a:solidFill>
              </a:rPr>
              <a:t>.</a:t>
            </a:r>
            <a:r>
              <a:rPr lang="it-IT" dirty="0">
                <a:solidFill>
                  <a:srgbClr val="FF0000"/>
                </a:solidFill>
              </a:rPr>
              <a:t>000</a:t>
            </a:r>
            <a:r>
              <a:rPr lang="it-IT" dirty="0"/>
              <a:t>	</a:t>
            </a:r>
          </a:p>
          <a:p>
            <a:r>
              <a:rPr lang="en-US" dirty="0"/>
              <a:t>Likelihood Ratio	</a:t>
            </a:r>
            <a:r>
              <a:rPr lang="en-US" dirty="0" smtClean="0"/>
              <a:t>	131.336</a:t>
            </a:r>
            <a:r>
              <a:rPr lang="en-US" dirty="0"/>
              <a:t>	3	</a:t>
            </a:r>
            <a:r>
              <a:rPr lang="en-US" dirty="0" smtClean="0"/>
              <a:t>.</a:t>
            </a:r>
            <a:r>
              <a:rPr lang="en-US" dirty="0"/>
              <a:t>000	</a:t>
            </a:r>
          </a:p>
          <a:p>
            <a:r>
              <a:rPr lang="en-US" dirty="0"/>
              <a:t>Linear-by-Linear Association	122.971	1	.000	</a:t>
            </a:r>
          </a:p>
          <a:p>
            <a:r>
              <a:rPr lang="en-US" dirty="0"/>
              <a:t>N of Valid Cases	1000			</a:t>
            </a:r>
          </a:p>
          <a:p>
            <a:r>
              <a:rPr lang="en-US" dirty="0"/>
              <a:t>a. 0 cells (0.0%) have expected count less than 5. The minimum expected count is 18.90.	</a:t>
            </a:r>
          </a:p>
          <a:p>
            <a:endParaRPr lang="en-US" dirty="0"/>
          </a:p>
        </p:txBody>
      </p:sp>
    </p:spTree>
    <p:extLst>
      <p:ext uri="{BB962C8B-B14F-4D97-AF65-F5344CB8AC3E}">
        <p14:creationId xmlns:p14="http://schemas.microsoft.com/office/powerpoint/2010/main" val="117342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 vs Checking </a:t>
            </a:r>
            <a:r>
              <a:rPr lang="en-US" dirty="0" smtClean="0"/>
              <a:t>Use</a:t>
            </a:r>
            <a:endParaRPr lang="en-US" dirty="0"/>
          </a:p>
        </p:txBody>
      </p:sp>
      <p:sp>
        <p:nvSpPr>
          <p:cNvPr id="3" name="Content Placeholder 2"/>
          <p:cNvSpPr>
            <a:spLocks noGrp="1"/>
          </p:cNvSpPr>
          <p:nvPr>
            <p:ph idx="1"/>
          </p:nvPr>
        </p:nvSpPr>
        <p:spPr/>
        <p:txBody>
          <a:bodyPr/>
          <a:lstStyle/>
          <a:p>
            <a:endParaRPr lang="en-US" b="1" dirty="0"/>
          </a:p>
          <a:p>
            <a:r>
              <a:rPr lang="en-US" b="1" dirty="0"/>
              <a:t>Chi-Square Tests</a:t>
            </a:r>
            <a:r>
              <a:rPr lang="en-US" dirty="0"/>
              <a:t>	</a:t>
            </a:r>
          </a:p>
          <a:p>
            <a:r>
              <a:rPr lang="en-US" dirty="0"/>
              <a:t>	Value	df	</a:t>
            </a:r>
            <a:r>
              <a:rPr lang="en-US" dirty="0" smtClean="0"/>
              <a:t>	Asymptotic </a:t>
            </a:r>
            <a:r>
              <a:rPr lang="en-US" dirty="0"/>
              <a:t>Significance (2-sided)	</a:t>
            </a:r>
          </a:p>
          <a:p>
            <a:r>
              <a:rPr lang="it-IT" dirty="0"/>
              <a:t>Pearson Chi-Square	</a:t>
            </a:r>
            <a:r>
              <a:rPr lang="it-IT" dirty="0" smtClean="0"/>
              <a:t>	30.757</a:t>
            </a:r>
            <a:r>
              <a:rPr lang="it-IT" baseline="30000" dirty="0" smtClean="0"/>
              <a:t>a</a:t>
            </a:r>
            <a:r>
              <a:rPr lang="it-IT" dirty="0"/>
              <a:t>	6	</a:t>
            </a:r>
            <a:r>
              <a:rPr lang="it-IT" dirty="0">
                <a:solidFill>
                  <a:srgbClr val="FF0000"/>
                </a:solidFill>
              </a:rPr>
              <a:t>.000</a:t>
            </a:r>
            <a:r>
              <a:rPr lang="it-IT" dirty="0"/>
              <a:t>	</a:t>
            </a:r>
          </a:p>
          <a:p>
            <a:r>
              <a:rPr lang="en-US" dirty="0"/>
              <a:t>Likelihood Ratio	</a:t>
            </a:r>
            <a:r>
              <a:rPr lang="en-US" dirty="0" smtClean="0"/>
              <a:t>	31.662</a:t>
            </a:r>
            <a:r>
              <a:rPr lang="en-US" dirty="0"/>
              <a:t>	6	.000	</a:t>
            </a:r>
          </a:p>
          <a:p>
            <a:r>
              <a:rPr lang="en-US" dirty="0"/>
              <a:t>Linear-by-Linear Association	</a:t>
            </a:r>
            <a:r>
              <a:rPr lang="en-US" dirty="0" smtClean="0"/>
              <a:t>.</a:t>
            </a:r>
            <a:r>
              <a:rPr lang="en-US" dirty="0"/>
              <a:t>763	1	.382	</a:t>
            </a:r>
          </a:p>
          <a:p>
            <a:r>
              <a:rPr lang="en-US" dirty="0"/>
              <a:t>N of Valid Cases	1000			</a:t>
            </a:r>
          </a:p>
          <a:p>
            <a:r>
              <a:rPr lang="en-US" dirty="0"/>
              <a:t>a. 0 cells (0.0%) have expected count less than 5. The minimum expected count is 15.00.	</a:t>
            </a:r>
          </a:p>
          <a:p>
            <a:endParaRPr lang="en-US" dirty="0"/>
          </a:p>
          <a:p>
            <a:endParaRPr lang="en-US" dirty="0"/>
          </a:p>
        </p:txBody>
      </p:sp>
    </p:spTree>
    <p:extLst>
      <p:ext uri="{BB962C8B-B14F-4D97-AF65-F5344CB8AC3E}">
        <p14:creationId xmlns:p14="http://schemas.microsoft.com/office/powerpoint/2010/main" val="425924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 – Logistic Regression</a:t>
            </a:r>
            <a:endParaRPr lang="en-US" dirty="0"/>
          </a:p>
        </p:txBody>
      </p:sp>
      <p:sp>
        <p:nvSpPr>
          <p:cNvPr id="3" name="Content Placeholder 2"/>
          <p:cNvSpPr>
            <a:spLocks noGrp="1"/>
          </p:cNvSpPr>
          <p:nvPr>
            <p:ph idx="1"/>
          </p:nvPr>
        </p:nvSpPr>
        <p:spPr/>
        <p:txBody>
          <a:bodyPr>
            <a:normAutofit/>
          </a:bodyPr>
          <a:lstStyle/>
          <a:p>
            <a:endParaRPr lang="en-US" b="1" dirty="0"/>
          </a:p>
          <a:p>
            <a:endParaRPr lang="en-US" dirty="0"/>
          </a:p>
          <a:p>
            <a:endParaRPr lang="en-US" dirty="0"/>
          </a:p>
        </p:txBody>
      </p:sp>
      <p:pic>
        <p:nvPicPr>
          <p:cNvPr id="4" name="Picture 3"/>
          <p:cNvPicPr>
            <a:picLocks noChangeAspect="1"/>
          </p:cNvPicPr>
          <p:nvPr/>
        </p:nvPicPr>
        <p:blipFill>
          <a:blip r:embed="rId2"/>
          <a:stretch>
            <a:fillRect/>
          </a:stretch>
        </p:blipFill>
        <p:spPr>
          <a:xfrm>
            <a:off x="1065212" y="2057400"/>
            <a:ext cx="7924800" cy="3657600"/>
          </a:xfrm>
          <a:prstGeom prst="rect">
            <a:avLst/>
          </a:prstGeom>
        </p:spPr>
      </p:pic>
    </p:spTree>
    <p:extLst>
      <p:ext uri="{BB962C8B-B14F-4D97-AF65-F5344CB8AC3E}">
        <p14:creationId xmlns:p14="http://schemas.microsoft.com/office/powerpoint/2010/main" val="3063373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 – Logistic Regression</a:t>
            </a:r>
          </a:p>
        </p:txBody>
      </p:sp>
      <p:pic>
        <p:nvPicPr>
          <p:cNvPr id="4" name="Content Placeholder 3"/>
          <p:cNvPicPr>
            <a:picLocks noGrp="1" noChangeAspect="1"/>
          </p:cNvPicPr>
          <p:nvPr>
            <p:ph idx="1"/>
          </p:nvPr>
        </p:nvPicPr>
        <p:blipFill>
          <a:blip r:embed="rId2"/>
          <a:stretch>
            <a:fillRect/>
          </a:stretch>
        </p:blipFill>
        <p:spPr>
          <a:xfrm>
            <a:off x="1370013" y="1828800"/>
            <a:ext cx="6992134" cy="4191000"/>
          </a:xfrm>
          <a:prstGeom prst="rect">
            <a:avLst/>
          </a:prstGeom>
        </p:spPr>
      </p:pic>
    </p:spTree>
    <p:extLst>
      <p:ext uri="{BB962C8B-B14F-4D97-AF65-F5344CB8AC3E}">
        <p14:creationId xmlns:p14="http://schemas.microsoft.com/office/powerpoint/2010/main" val="1672194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potx" id="{A5F13A6F-AB02-4A73-816C-34C20B6AA795}" vid="{DE7FCDCE-56F1-4731-A067-3AC58DCA2BCA}"/>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strategy presentation</Template>
  <TotalTime>453</TotalTime>
  <Words>351</Words>
  <Application>Microsoft Office PowerPoint</Application>
  <PresentationFormat>Custom</PresentationFormat>
  <Paragraphs>58</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Palatino Linotype</vt:lpstr>
      <vt:lpstr>Business strategy presentation</vt:lpstr>
      <vt:lpstr>Bank Credit Scoring using SPSS</vt:lpstr>
      <vt:lpstr>Problem Statement</vt:lpstr>
      <vt:lpstr>Data Understanding</vt:lpstr>
      <vt:lpstr>Data Preparation</vt:lpstr>
      <vt:lpstr>Modelling</vt:lpstr>
      <vt:lpstr>Credit vs Checking Account Status</vt:lpstr>
      <vt:lpstr>Credit vs Checking Use</vt:lpstr>
      <vt:lpstr>Modelling – Logistic Regression</vt:lpstr>
      <vt:lpstr>Modelling – Logistic Regression</vt:lpstr>
      <vt:lpstr>Modelling - CHAID</vt:lpstr>
      <vt:lpstr>CHAID – Predictor Importance - Train</vt:lpstr>
      <vt:lpstr>CHAID - Analysis</vt:lpstr>
      <vt:lpstr>CHAID – Predictor Importance - Test</vt:lpstr>
      <vt:lpstr>CHAID – Predicted Values</vt:lpstr>
      <vt:lpstr>C5.0 Test and Train Analysis</vt:lpstr>
      <vt:lpstr>Business Decisions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Credit Scoring using SPSS</dc:title>
  <dc:creator>Nisanth Pillai</dc:creator>
  <cp:lastModifiedBy>Nisanth Pillai</cp:lastModifiedBy>
  <cp:revision>42</cp:revision>
  <dcterms:created xsi:type="dcterms:W3CDTF">2018-03-02T10:35:42Z</dcterms:created>
  <dcterms:modified xsi:type="dcterms:W3CDTF">2018-03-02T18:08:57Z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